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notesMasterIdLst>
    <p:notesMasterId r:id="rId17"/>
  </p:notesMasterIdLst>
  <p:handoutMasterIdLst>
    <p:handoutMasterId r:id="rId18"/>
  </p:handoutMasterIdLst>
  <p:sldIdLst>
    <p:sldId id="261" r:id="rId2"/>
    <p:sldId id="260" r:id="rId3"/>
    <p:sldId id="277" r:id="rId4"/>
    <p:sldId id="278" r:id="rId5"/>
    <p:sldId id="279" r:id="rId6"/>
    <p:sldId id="280" r:id="rId7"/>
    <p:sldId id="291" r:id="rId8"/>
    <p:sldId id="281" r:id="rId9"/>
    <p:sldId id="283" r:id="rId10"/>
    <p:sldId id="292" r:id="rId11"/>
    <p:sldId id="284" r:id="rId12"/>
    <p:sldId id="293" r:id="rId13"/>
    <p:sldId id="285" r:id="rId14"/>
    <p:sldId id="286"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Raj" initials="NR" lastIdx="4" clrIdx="0">
    <p:extLst>
      <p:ext uri="{19B8F6BF-5375-455C-9EA6-DF929625EA0E}">
        <p15:presenceInfo xmlns:p15="http://schemas.microsoft.com/office/powerpoint/2012/main" userId="S-1-5-21-1106717361-1361586587-285947020-4100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67575" autoAdjust="0"/>
  </p:normalViewPr>
  <p:slideViewPr>
    <p:cSldViewPr snapToGrid="0">
      <p:cViewPr varScale="1">
        <p:scale>
          <a:sx n="51" d="100"/>
          <a:sy n="51" d="100"/>
        </p:scale>
        <p:origin x="1264" y="3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MODULE 8: PORTFOLIO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AA9CCA-DE1F-4EF8-A7FA-31E4DB08E2D1}" type="datetimeFigureOut">
              <a:rPr lang="en-US" smtClean="0"/>
              <a:t>10/9/2022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2572E6-2545-44D5-BFC2-BECBFC75AA36}" type="slidenum">
              <a:rPr lang="en-US" smtClean="0"/>
              <a:t>‹#›</a:t>
            </a:fld>
            <a:endParaRPr lang="en-US"/>
          </a:p>
        </p:txBody>
      </p:sp>
    </p:spTree>
    <p:extLst>
      <p:ext uri="{BB962C8B-B14F-4D97-AF65-F5344CB8AC3E}">
        <p14:creationId xmlns:p14="http://schemas.microsoft.com/office/powerpoint/2010/main" val="50251715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MODULE 8: PORTFOLIO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BE2BF-9BEF-4A6E-BE4F-82C7DA2282A4}"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3921B-2DAC-40EC-828E-E837B0549B29}" type="slidenum">
              <a:rPr lang="en-US" smtClean="0"/>
              <a:t>‹#›</a:t>
            </a:fld>
            <a:endParaRPr lang="en-US"/>
          </a:p>
        </p:txBody>
      </p:sp>
    </p:spTree>
    <p:extLst>
      <p:ext uri="{BB962C8B-B14F-4D97-AF65-F5344CB8AC3E}">
        <p14:creationId xmlns:p14="http://schemas.microsoft.com/office/powerpoint/2010/main" val="27595707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3921B-2DAC-40EC-828E-E837B0549B29}" type="slidenum">
              <a:rPr lang="en-US" smtClean="0"/>
              <a:t>1</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3568816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Statistical test</a:t>
            </a:r>
          </a:p>
          <a:p>
            <a:pPr algn="ctr"/>
            <a:endParaRPr lang="en-US" sz="1600" b="1" kern="1200" dirty="0">
              <a:solidFill>
                <a:schemeClr val="tx1"/>
              </a:solidFill>
              <a:latin typeface="+mn-lt"/>
              <a:ea typeface="+mn-ea"/>
              <a:cs typeface="Times New Roman" panose="02020603050405020304" pitchFamily="18" charset="0"/>
            </a:endParaRPr>
          </a:p>
          <a:p>
            <a:r>
              <a:rPr lang="en-US" dirty="0"/>
              <a:t>Mortality rates is significantly different between child and adults.   </a:t>
            </a:r>
          </a:p>
          <a:p>
            <a:r>
              <a:rPr lang="en-US" dirty="0"/>
              <a:t>Adults mortality rates are higher due to heart related issues where as kids suffer from diseases mainly due to environmental issues and sanitation problems.</a:t>
            </a:r>
          </a:p>
          <a:p>
            <a:r>
              <a:rPr lang="en-US" dirty="0"/>
              <a:t>There is no significance difference between high value / low value income</a:t>
            </a:r>
          </a:p>
          <a:p>
            <a:r>
              <a:rPr lang="en-US" dirty="0"/>
              <a:t>No significant difference between the mortality rates of developed countries</a:t>
            </a:r>
          </a:p>
          <a:p>
            <a:r>
              <a:rPr lang="en-US" dirty="0"/>
              <a:t>Considerable difference in mortality rates between developed / underdeveloped nations</a:t>
            </a:r>
          </a:p>
          <a:p>
            <a:r>
              <a:rPr lang="en-US" dirty="0"/>
              <a:t>Causes are due to lack of hygiene and proper education.</a:t>
            </a:r>
          </a:p>
          <a:p>
            <a:pPr indent="457200" algn="just">
              <a:lnSpc>
                <a:spcPct val="2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10</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192816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u="sng" dirty="0">
                <a:latin typeface="Times New Roman" panose="02020603050405020304" pitchFamily="18" charset="0"/>
                <a:cs typeface="Times New Roman" panose="02020603050405020304" pitchFamily="18" charset="0"/>
              </a:rPr>
              <a:t>Tableau Dashboard Report</a:t>
            </a:r>
          </a:p>
          <a:p>
            <a:pPr algn="ctr"/>
            <a:endParaRPr lang="en-US" sz="1600" b="1" kern="1200" dirty="0">
              <a:solidFill>
                <a:schemeClr val="tx1"/>
              </a:solidFill>
              <a:latin typeface="+mn-lt"/>
              <a:ea typeface="+mn-ea"/>
              <a:cs typeface="Times New Roman" panose="02020603050405020304" pitchFamily="18" charset="0"/>
            </a:endParaRPr>
          </a:p>
          <a:p>
            <a:pPr indent="457200" algn="just">
              <a:lnSpc>
                <a:spcPct val="200000"/>
              </a:lnSpc>
            </a:pPr>
            <a:r>
              <a:rPr lang="en-US" sz="1200" kern="1200" dirty="0">
                <a:solidFill>
                  <a:schemeClr val="tx1"/>
                </a:solidFill>
                <a:effectLst/>
                <a:latin typeface="+mn-lt"/>
                <a:ea typeface="+mn-ea"/>
                <a:cs typeface="+mn-cs"/>
              </a:rPr>
              <a:t>Here we have used bubble chart in Tableau to visualize the mortality rate between child and adults. A bubble plot is an extension of the scatter plot used to visualize the relationships between variables.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Tableau report shows that the main cause of mortality in children are diarrheal diseases and lower respiratory infections where in adults are Ischemic heart disease and Stroke. </a:t>
            </a:r>
          </a:p>
          <a:p>
            <a:pPr marL="0" marR="0" lvl="0" indent="457200" algn="just" defTabSz="914400" rtl="0" eaLnBrk="1" fontAlgn="auto" latinLnBrk="0" hangingPunct="1">
              <a:lnSpc>
                <a:spcPct val="2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Tableau reports clearly shows that’s adult mortality rates are much higher compared to Children. Also the major death causes are different between Adults and kids. Adults mortality rates are higher due to heart related issues where as kids suffer from diseases mainly due to environmental issues and sanitation problems.</a:t>
            </a:r>
          </a:p>
          <a:p>
            <a:pPr indent="457200" algn="just">
              <a:lnSpc>
                <a:spcPct val="200000"/>
              </a:lnSpc>
            </a:pPr>
            <a:endParaRPr lang="en-US" dirty="0">
              <a:latin typeface="Times New Roman" panose="02020603050405020304" pitchFamily="18" charset="0"/>
              <a:cs typeface="Times New Roman" panose="02020603050405020304" pitchFamily="18" charset="0"/>
            </a:endParaRPr>
          </a:p>
          <a:p>
            <a:pPr indent="457200" algn="just">
              <a:lnSpc>
                <a:spcPct val="2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11</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17281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u="sng" dirty="0">
                <a:latin typeface="Times New Roman" panose="02020603050405020304" pitchFamily="18" charset="0"/>
                <a:cs typeface="Times New Roman" panose="02020603050405020304" pitchFamily="18" charset="0"/>
              </a:rPr>
              <a:t>Tableau Dashboard Report</a:t>
            </a:r>
          </a:p>
          <a:p>
            <a:pPr marL="0" marR="0" lvl="0" indent="457200" algn="just" defTabSz="914400" rtl="0" eaLnBrk="1" fontAlgn="auto" latinLnBrk="0" hangingPunct="1">
              <a:lnSpc>
                <a:spcPct val="2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457200" algn="just" defTabSz="914400" rtl="0" eaLnBrk="1" fontAlgn="auto" latinLnBrk="0" hangingPunct="1">
              <a:lnSpc>
                <a:spcPct val="2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Both high income / low income groups are affected by similar diseases and there is no significant differences between them. The health facilities and infrastructure are efficient through out the country and all income group are getting proper medical care.</a:t>
            </a:r>
          </a:p>
          <a:p>
            <a:pPr marL="0" marR="0" lvl="0" indent="457200" algn="just" defTabSz="914400" rtl="0" eaLnBrk="1" fontAlgn="auto" latinLnBrk="0" hangingPunct="1">
              <a:lnSpc>
                <a:spcPct val="2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 the tableau dashboards there are no significant difference between regions of similar development and economic status. The major differences that we can find is America have a higher Road accident count compared to Europe mainly because of the high speed freeways in the country.</a:t>
            </a:r>
          </a:p>
          <a:p>
            <a:pPr marL="0" marR="0" lvl="0" indent="457200" algn="just" defTabSz="914400" rtl="0" eaLnBrk="1" fontAlgn="auto" latinLnBrk="0" hangingPunct="1">
              <a:lnSpc>
                <a:spcPct val="2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457200" algn="just" defTabSz="914400" rtl="0" eaLnBrk="1" fontAlgn="auto" latinLnBrk="0" hangingPunct="1">
              <a:lnSpc>
                <a:spcPct val="2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results shows that there is considerable difference in mortality rates between developed / underdeveloped nations</a:t>
            </a:r>
          </a:p>
          <a:p>
            <a:pPr marL="0" marR="0" lvl="0" indent="457200" algn="just" defTabSz="914400" rtl="0" eaLnBrk="1" fontAlgn="auto" latinLnBrk="0" hangingPunct="1">
              <a:lnSpc>
                <a:spcPct val="2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indent="457200" algn="just">
              <a:lnSpc>
                <a:spcPct val="200000"/>
              </a:lnSpc>
            </a:pPr>
            <a:endParaRPr lang="en-US" dirty="0">
              <a:latin typeface="Times New Roman" panose="02020603050405020304" pitchFamily="18" charset="0"/>
              <a:cs typeface="Times New Roman" panose="02020603050405020304" pitchFamily="18" charset="0"/>
            </a:endParaRPr>
          </a:p>
          <a:p>
            <a:pPr indent="457200" algn="just">
              <a:lnSpc>
                <a:spcPct val="2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12</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3161821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latin typeface="Times New Roman" panose="02020603050405020304" pitchFamily="18" charset="0"/>
                <a:cs typeface="Times New Roman" panose="02020603050405020304" pitchFamily="18" charset="0"/>
              </a:rPr>
              <a:t>Hypothesis Test – Findings</a:t>
            </a:r>
            <a:endParaRPr lang="en-US" sz="1600" b="1" kern="1200" dirty="0">
              <a:solidFill>
                <a:schemeClr val="tx1"/>
              </a:solidFill>
              <a:latin typeface="+mn-lt"/>
              <a:ea typeface="+mn-ea"/>
              <a:cs typeface="Times New Roman" panose="02020603050405020304" pitchFamily="18" charset="0"/>
            </a:endParaRPr>
          </a:p>
          <a:p>
            <a:pPr algn="ctr"/>
            <a:endParaRPr lang="en-US" sz="1600" b="1" kern="1200" dirty="0">
              <a:solidFill>
                <a:schemeClr val="tx1"/>
              </a:solidFill>
              <a:latin typeface="+mn-lt"/>
              <a:ea typeface="+mn-ea"/>
              <a:cs typeface="Times New Roman" panose="02020603050405020304" pitchFamily="18" charset="0"/>
            </a:endParaRPr>
          </a:p>
          <a:p>
            <a:r>
              <a:rPr lang="en-US" sz="1200" kern="1200" dirty="0">
                <a:solidFill>
                  <a:schemeClr val="tx1"/>
                </a:solidFill>
                <a:effectLst/>
                <a:latin typeface="+mn-lt"/>
                <a:ea typeface="+mn-ea"/>
                <a:cs typeface="+mn-cs"/>
              </a:rPr>
              <a:t>In underdeveloped nations there is a lot more mortality due to the environmental pollutions and hazards. Disease like Diarrhea, Malaria and respiratory issue are some of the common causes. HIV is another main cause. These are due to lack of hygiene and proper education. This could be a significant action item for WHO to look into underdeveloped nations and the causes for the mortality.</a:t>
            </a:r>
          </a:p>
        </p:txBody>
      </p:sp>
      <p:sp>
        <p:nvSpPr>
          <p:cNvPr id="4" name="Slide Number Placeholder 3"/>
          <p:cNvSpPr>
            <a:spLocks noGrp="1"/>
          </p:cNvSpPr>
          <p:nvPr>
            <p:ph type="sldNum" sz="quarter" idx="10"/>
          </p:nvPr>
        </p:nvSpPr>
        <p:spPr/>
        <p:txBody>
          <a:bodyPr/>
          <a:lstStyle/>
          <a:p>
            <a:fld id="{A593921B-2DAC-40EC-828E-E837B0549B29}" type="slidenum">
              <a:rPr lang="en-US" smtClean="0"/>
              <a:t>13</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4048297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latin typeface="Times New Roman" panose="02020603050405020304" pitchFamily="18" charset="0"/>
                <a:cs typeface="Times New Roman" panose="02020603050405020304" pitchFamily="18" charset="0"/>
              </a:rPr>
              <a:t>Factors Influenced the Results &amp; Recommendations</a:t>
            </a:r>
            <a:endParaRPr lang="en-US" sz="1600" b="1" kern="1200" dirty="0">
              <a:solidFill>
                <a:schemeClr val="tx1"/>
              </a:solidFill>
              <a:latin typeface="+mn-lt"/>
              <a:ea typeface="+mn-ea"/>
              <a:cs typeface="Times New Roman" panose="02020603050405020304" pitchFamily="18" charset="0"/>
            </a:endParaRPr>
          </a:p>
          <a:p>
            <a:pPr algn="ctr"/>
            <a:endParaRPr lang="en-US" sz="1600" b="1" kern="1200" dirty="0">
              <a:solidFill>
                <a:schemeClr val="tx1"/>
              </a:solidFill>
              <a:latin typeface="+mn-lt"/>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results are not backed by detailed level patient history and any underlying conditions. This would have skewed the results a little bit and something that needs to be looked into while doing a detailed study. The research helps in understanding many factors and where WHO has to focus on for lowering the deaths caused by various causes. Its safe to conclude that geographical factors are of not real significant differences but the nations infrastructure and medical support system plays a vital role in the mortality rates. Also children’s mortality rates are very low compared to adults and the children’s mortality rates can be improved by proper sanitization methods and practicing some social distancing.</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14</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3702491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15</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8669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200000"/>
              </a:lnSpc>
              <a:spcAft>
                <a:spcPts val="500"/>
              </a:spcAft>
            </a:pPr>
            <a:r>
              <a:rPr lang="en-US" sz="1200" b="1" u="sng" kern="1200" dirty="0">
                <a:solidFill>
                  <a:schemeClr val="tx1"/>
                </a:solidFill>
                <a:effectLst/>
                <a:latin typeface="Times New Roman" panose="02020603050405020304" pitchFamily="18" charset="0"/>
                <a:ea typeface="+mn-ea"/>
                <a:cs typeface="Times New Roman" panose="02020603050405020304" pitchFamily="18" charset="0"/>
              </a:rPr>
              <a:t>Introduction</a:t>
            </a: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kern="1200" dirty="0">
                <a:solidFill>
                  <a:schemeClr val="tx1"/>
                </a:solidFill>
                <a:effectLst/>
                <a:latin typeface="+mn-lt"/>
                <a:ea typeface="+mn-ea"/>
                <a:cs typeface="+mn-cs"/>
              </a:rPr>
              <a:t>This research paper is aimed to conduct a thorough and detailed evaluation of the diseases data set available in the World Health Organization (WHO) data repository. The dataset contains information on the diseases and the mortality rates due to these diseases across the globe. This research helps evaluate the diseases, its causes and the improvements that can be made to the environment to promote the health and sanitation of the required regions. The study will help benefit WHO in understanding the diseases across the globe and the immediate action items they need to perform in different parts of the globe in reducing the spread of diseases and reducing the mortality rates. As part of the research our focus is to understand the data, identify all the variables within the data set and create models that can help predict mortality rates based on the inputs that we provide. As part of the research, we will be focusing on hypothesis and creating models to solve those hypotheses. We wanted to focus on research that could differentiate the mortality rates from Adults to Children. Adults and Child mortality rates are much different, and the underlying reasons can vary significantly. Chronic diseases and heart related issues are major causes for the Adult death rate whereas Malaria, diarrhea and respiratory related illness are major causes for Child death. We also wanted to compare the mortality rates based on economic status to see if this is a significant factor. There could be cases where people in rich economy tend to afford better medical care and balanced diet / </a:t>
            </a:r>
            <a:r>
              <a:rPr lang="en-US" sz="1200" kern="1200" dirty="0" err="1">
                <a:solidFill>
                  <a:schemeClr val="tx1"/>
                </a:solidFill>
                <a:effectLst/>
                <a:latin typeface="+mn-lt"/>
                <a:ea typeface="+mn-ea"/>
                <a:cs typeface="+mn-cs"/>
              </a:rPr>
              <a:t>nutritions</a:t>
            </a:r>
            <a:r>
              <a:rPr lang="en-US" sz="1200" kern="1200" dirty="0">
                <a:solidFill>
                  <a:schemeClr val="tx1"/>
                </a:solidFill>
                <a:effectLst/>
                <a:latin typeface="+mn-lt"/>
                <a:ea typeface="+mn-ea"/>
                <a:cs typeface="+mn-cs"/>
              </a:rPr>
              <a:t> compared to others.</a:t>
            </a:r>
          </a:p>
        </p:txBody>
      </p:sp>
      <p:sp>
        <p:nvSpPr>
          <p:cNvPr id="4" name="Slide Number Placeholder 3"/>
          <p:cNvSpPr>
            <a:spLocks noGrp="1"/>
          </p:cNvSpPr>
          <p:nvPr>
            <p:ph type="sldNum" sz="quarter" idx="10"/>
          </p:nvPr>
        </p:nvSpPr>
        <p:spPr/>
        <p:txBody>
          <a:bodyPr/>
          <a:lstStyle/>
          <a:p>
            <a:fld id="{A593921B-2DAC-40EC-828E-E837B0549B29}" type="slidenum">
              <a:rPr lang="en-US" smtClean="0"/>
              <a:t>2</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76725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200000"/>
              </a:lnSpc>
              <a:spcAft>
                <a:spcPts val="500"/>
              </a:spcAft>
            </a:pPr>
            <a:r>
              <a:rPr lang="en-US" sz="1200" b="1" u="sng" kern="1200" dirty="0">
                <a:solidFill>
                  <a:schemeClr val="tx1"/>
                </a:solidFill>
                <a:effectLst/>
                <a:latin typeface="Times New Roman" panose="02020603050405020304" pitchFamily="18" charset="0"/>
                <a:ea typeface="+mn-ea"/>
                <a:cs typeface="Times New Roman" panose="02020603050405020304" pitchFamily="18" charset="0"/>
              </a:rPr>
              <a:t>Dataset and Benefits to the organization</a:t>
            </a: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457200" algn="just" defTabSz="914400" rtl="0" eaLnBrk="1" fontAlgn="auto" latinLnBrk="0" hangingPunct="1">
              <a:lnSpc>
                <a:spcPct val="2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dataset I selected for this project is from the World Health </a:t>
            </a:r>
            <a:r>
              <a:rPr lang="en-US" sz="1200" kern="1200" dirty="0" err="1">
                <a:solidFill>
                  <a:schemeClr val="tx1"/>
                </a:solidFill>
                <a:effectLst/>
                <a:latin typeface="+mn-lt"/>
                <a:ea typeface="+mn-ea"/>
                <a:cs typeface="+mn-cs"/>
              </a:rPr>
              <a:t>Organisation</a:t>
            </a:r>
            <a:r>
              <a:rPr lang="en-US" sz="1200" kern="1200" dirty="0">
                <a:solidFill>
                  <a:schemeClr val="tx1"/>
                </a:solidFill>
                <a:effectLst/>
                <a:latin typeface="+mn-lt"/>
                <a:ea typeface="+mn-ea"/>
                <a:cs typeface="+mn-cs"/>
              </a:rPr>
              <a:t> (WHO) public data.  The name of the data set is “Deaths attributable to the environment by disease and region Estimates”. This dataset contains a lot of information about the different types of diseases across the globe and the mortality rates due to them. There are supporting data available which is very granular and can be used for further analysis and substantiate evidence. The data also contains information on the caused for death , the kind of treatment provided and some high level information’s on the patients’ medical condition. This will help me do a comprehensive analysis on the different kinds of diseases across the world and the mortality rates and its relations. This study will help understand the areas that needs improvements and need for a strong health support systems in certain geographic areas. This also helps in identifying the most dangerous disease around the globe and the actions / preventions that should be in place to avoid them. The dataset consists of information’s about mortality in several parts of the world as well as the diseases / accidents / causes for the same as of the year 2018. The dataset mainly focus on 62 different causes that leads to mortality and have information of the same from different parts of the world. The data has age groups, gender information which would help to analyze the difference in mortality rates from children to adults and male to female. This dataset have good </a:t>
            </a:r>
            <a:r>
              <a:rPr lang="en-US" sz="1200" kern="1200" dirty="0" err="1">
                <a:solidFill>
                  <a:schemeClr val="tx1"/>
                </a:solidFill>
                <a:effectLst/>
                <a:latin typeface="+mn-lt"/>
                <a:ea typeface="+mn-ea"/>
                <a:cs typeface="+mn-cs"/>
              </a:rPr>
              <a:t>informations</a:t>
            </a:r>
            <a:r>
              <a:rPr lang="en-US" sz="1200" kern="1200" dirty="0">
                <a:solidFill>
                  <a:schemeClr val="tx1"/>
                </a:solidFill>
                <a:effectLst/>
                <a:latin typeface="+mn-lt"/>
                <a:ea typeface="+mn-ea"/>
                <a:cs typeface="+mn-cs"/>
              </a:rPr>
              <a:t> on the major causes of death in different parts of the world. By </a:t>
            </a:r>
            <a:r>
              <a:rPr lang="en-US" sz="1200" kern="1200" dirty="0" err="1">
                <a:solidFill>
                  <a:schemeClr val="tx1"/>
                </a:solidFill>
                <a:effectLst/>
                <a:latin typeface="+mn-lt"/>
                <a:ea typeface="+mn-ea"/>
                <a:cs typeface="+mn-cs"/>
              </a:rPr>
              <a:t>analysing</a:t>
            </a:r>
            <a:r>
              <a:rPr lang="en-US" sz="1200" kern="1200" dirty="0">
                <a:solidFill>
                  <a:schemeClr val="tx1"/>
                </a:solidFill>
                <a:effectLst/>
                <a:latin typeface="+mn-lt"/>
                <a:ea typeface="+mn-ea"/>
                <a:cs typeface="+mn-cs"/>
              </a:rPr>
              <a:t> this dataset we can find correlations between these causes and mortality rates as a function of different variables like age, gender, economic situations, political situations etc. We can focus on the causes which are due to simple environmental issues, which can be corrected with healthy living practices and personal hygiene. This study will not only help to reduce the death but also to minimize the expense of global health care system.</a:t>
            </a:r>
          </a:p>
          <a:p>
            <a:pPr indent="457200" algn="just">
              <a:lnSpc>
                <a:spcPct val="2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3</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180392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200000"/>
              </a:lnSpc>
              <a:spcAft>
                <a:spcPts val="500"/>
              </a:spcAft>
            </a:pPr>
            <a:r>
              <a:rPr lang="en-US" sz="1200" b="1" u="sng" kern="1200" dirty="0">
                <a:solidFill>
                  <a:schemeClr val="tx1"/>
                </a:solidFill>
                <a:effectLst/>
                <a:latin typeface="Times New Roman" panose="02020603050405020304" pitchFamily="18" charset="0"/>
                <a:ea typeface="+mn-ea"/>
                <a:cs typeface="Times New Roman" panose="02020603050405020304" pitchFamily="18" charset="0"/>
              </a:rPr>
              <a:t>Dataset Description</a:t>
            </a: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200" kern="1200" dirty="0">
                <a:solidFill>
                  <a:schemeClr val="tx1"/>
                </a:solidFill>
                <a:effectLst/>
                <a:latin typeface="+mn-lt"/>
                <a:ea typeface="+mn-ea"/>
                <a:cs typeface="+mn-cs"/>
              </a:rPr>
              <a:t>The dataset I selected for this project is from the World Health </a:t>
            </a:r>
            <a:r>
              <a:rPr lang="en-US" sz="1200" kern="1200" dirty="0" err="1">
                <a:solidFill>
                  <a:schemeClr val="tx1"/>
                </a:solidFill>
                <a:effectLst/>
                <a:latin typeface="+mn-lt"/>
                <a:ea typeface="+mn-ea"/>
                <a:cs typeface="+mn-cs"/>
              </a:rPr>
              <a:t>Organisation</a:t>
            </a:r>
            <a:r>
              <a:rPr lang="en-US" sz="1200" kern="1200" dirty="0">
                <a:solidFill>
                  <a:schemeClr val="tx1"/>
                </a:solidFill>
                <a:effectLst/>
                <a:latin typeface="+mn-lt"/>
                <a:ea typeface="+mn-ea"/>
                <a:cs typeface="+mn-cs"/>
              </a:rPr>
              <a:t> (WHO) public data.  The name of the data set is “Deaths attributable to the environment by disease and region Estimates”. This dataset contains a lot of information about the different types of diseases across the globe and the mortality rates due to them. There are supporting data available which is very granular and can be used for further analysis and substantiate evidence. The data also contains information on the caused for death , the kind of treatment provided and some high level information’s on the patients’ medical condition. This will help me do a comprehensive analysis on the different kinds of diseases across the world and the mortality rates and its relations. This study will help understand the areas that needs improvements and need for a strong health support systems in certain geographic areas. This also helps in identifying the most dangerous disease around the globe and the actions / preventions that should be in place to avoid them. The dataset consists of information’s about mortality in several parts of the world as well as the diseases / accidents / causes for the same as of the year 2018. The dataset mainly focus on 62 different causes that leads to mortality and have information of the same from different parts of the world. The data has age groups, gender information which would help to analyze the difference in mortality rates from children to adults and male to female.</a:t>
            </a:r>
          </a:p>
        </p:txBody>
      </p:sp>
      <p:sp>
        <p:nvSpPr>
          <p:cNvPr id="4" name="Slide Number Placeholder 3"/>
          <p:cNvSpPr>
            <a:spLocks noGrp="1"/>
          </p:cNvSpPr>
          <p:nvPr>
            <p:ph type="sldNum" sz="quarter" idx="10"/>
          </p:nvPr>
        </p:nvSpPr>
        <p:spPr/>
        <p:txBody>
          <a:bodyPr/>
          <a:lstStyle/>
          <a:p>
            <a:fld id="{A593921B-2DAC-40EC-828E-E837B0549B29}" type="slidenum">
              <a:rPr lang="en-US" smtClean="0"/>
              <a:t>4</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14000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Tools and Techniques Used to Analyze dataset</a:t>
            </a:r>
            <a:endParaRPr lang="en-US" sz="1600" b="1" u="sng" kern="1200" dirty="0">
              <a:solidFill>
                <a:schemeClr val="tx1"/>
              </a:solidFill>
              <a:latin typeface="+mn-lt"/>
              <a:ea typeface="+mn-ea"/>
              <a:cs typeface="Times New Roman" panose="02020603050405020304" pitchFamily="18" charset="0"/>
            </a:endParaRP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sz="1200" kern="1200" dirty="0">
                <a:solidFill>
                  <a:schemeClr val="tx1"/>
                </a:solidFill>
                <a:effectLst/>
                <a:latin typeface="+mn-lt"/>
                <a:ea typeface="+mn-ea"/>
                <a:cs typeface="+mn-cs"/>
              </a:rPr>
              <a:t>For analyzing this dataset, I will be using SAS and Tableau as my primary tools. SAS is a statistical tool that can be used for analyzing data through SAS programs. Using SAS I am planning to create models and statistical tests that could help prove my hypothesis. I am planning to do Two sample t- tests for my hypothesis statements. Tableau is a visualization software that can be used to visualize and </a:t>
            </a:r>
            <a:r>
              <a:rPr lang="en-US" sz="1200" kern="1200" dirty="0" err="1">
                <a:solidFill>
                  <a:schemeClr val="tx1"/>
                </a:solidFill>
                <a:effectLst/>
                <a:latin typeface="+mn-lt"/>
                <a:ea typeface="+mn-ea"/>
                <a:cs typeface="+mn-cs"/>
              </a:rPr>
              <a:t>analyse</a:t>
            </a:r>
            <a:r>
              <a:rPr lang="en-US" sz="1200" kern="1200" dirty="0">
                <a:solidFill>
                  <a:schemeClr val="tx1"/>
                </a:solidFill>
                <a:effectLst/>
                <a:latin typeface="+mn-lt"/>
                <a:ea typeface="+mn-ea"/>
                <a:cs typeface="+mn-cs"/>
              </a:rPr>
              <a:t> data visually. It has a wide range of visualization techniques that help in doing comparison and analyzing different data samples. I am planning to leverage bubble charts, Scatter plots and bubble plots to analyze the data. This will give a visual representation of relationships between different variables.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5</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58686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Hypothesis 1</a:t>
            </a:r>
            <a:endParaRPr lang="en-US" sz="1600" b="1" u="sng" kern="1200" dirty="0">
              <a:solidFill>
                <a:schemeClr val="tx1"/>
              </a:solidFill>
              <a:latin typeface="+mn-lt"/>
              <a:ea typeface="+mn-ea"/>
              <a:cs typeface="Times New Roman" panose="02020603050405020304" pitchFamily="18" charset="0"/>
            </a:endParaRPr>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According to Macleod &amp; Hockey (1981), a hypothesis a formal statement or prediction that is suggested by limited knowledge or observation which yet to prove or disapprove. Hypothesis enables the researchers to evaluate the research statement and main thoughts involved in the research. It is an uncertain statement or prediction about the relationship of two or more variables. It is a testable statement regarding what we can anticipate to happen in a research or study. Usually hypothesis starts with a question, which is then further evaluated and explored through background research. </a:t>
            </a:r>
          </a:p>
          <a:p>
            <a:pPr indent="457200" algn="just">
              <a:lnSpc>
                <a:spcPct val="200000"/>
              </a:lnSpc>
            </a:pPr>
            <a:endParaRPr lang="en-US" dirty="0">
              <a:latin typeface="Times New Roman" panose="02020603050405020304" pitchFamily="18" charset="0"/>
              <a:cs typeface="Times New Roman" panose="02020603050405020304" pitchFamily="18" charset="0"/>
            </a:endParaRPr>
          </a:p>
          <a:p>
            <a:pPr lvl="0"/>
            <a:r>
              <a:rPr lang="en-US" dirty="0"/>
              <a:t>How are the diseases affecting children and adults? Are there any specific diseases that differs from the way it affects adult’s vs children, and will it significantly impact the mortality rates? This research will help us to understand how each diseases impacts different age groups and what age group can get critically ill due to some diseases. This will help to focus on the age group and care required in case of spread of such diseases.</a:t>
            </a:r>
          </a:p>
          <a:p>
            <a:r>
              <a:rPr lang="en-US" dirty="0"/>
              <a:t>Ho (Null hypothesis):  Mortality rate are not significantly different from children and adults.</a:t>
            </a:r>
          </a:p>
          <a:p>
            <a:r>
              <a:rPr lang="en-US" dirty="0"/>
              <a:t>Ha (Alternate hypothesis):  Mortality rates are significantly different from children and adults.</a:t>
            </a:r>
          </a:p>
          <a:p>
            <a:endParaRPr lang="en-US" dirty="0"/>
          </a:p>
          <a:p>
            <a:pPr algn="ctr">
              <a:lnSpc>
                <a:spcPct val="200000"/>
              </a:lnSpc>
              <a:spcAft>
                <a:spcPts val="500"/>
              </a:spcAft>
            </a:pP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p>
            <a:pPr lvl="0"/>
            <a:r>
              <a:rPr lang="en-US" dirty="0"/>
              <a:t>Next research, we would like to focus on the mortality rates based on income. We wanted to do research to understand if the mortality rates are higher in low-income areas / groups. Low-income group may find it difficult to get proper medical care and nutrition for most of the diseases and probably end up with higher mortality rates. Also certain diseases may need costly treatments which could be affordable only by high income households. Based on this analysis WHO can decide what financial aid/ medical support can be provided in areas with low income.</a:t>
            </a:r>
          </a:p>
          <a:p>
            <a:r>
              <a:rPr lang="en-US" dirty="0"/>
              <a:t>Ho (Null hypothesis):  Mortality rates are not significantly different between High income and low-income groups.</a:t>
            </a:r>
          </a:p>
          <a:p>
            <a:r>
              <a:rPr lang="en-US" dirty="0"/>
              <a:t>Ha (Alternate hypothesis):  Mortality rates are significantly different between High income and low-income groups.</a:t>
            </a:r>
          </a:p>
          <a:p>
            <a:endParaRPr lang="en-US" dirty="0"/>
          </a:p>
        </p:txBody>
      </p:sp>
      <p:sp>
        <p:nvSpPr>
          <p:cNvPr id="4" name="Slide Number Placeholder 3"/>
          <p:cNvSpPr>
            <a:spLocks noGrp="1"/>
          </p:cNvSpPr>
          <p:nvPr>
            <p:ph type="sldNum" sz="quarter" idx="10"/>
          </p:nvPr>
        </p:nvSpPr>
        <p:spPr/>
        <p:txBody>
          <a:bodyPr/>
          <a:lstStyle/>
          <a:p>
            <a:fld id="{A593921B-2DAC-40EC-828E-E837B0549B29}" type="slidenum">
              <a:rPr lang="en-US" smtClean="0"/>
              <a:t>6</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320271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Hypothesis 2</a:t>
            </a:r>
          </a:p>
          <a:p>
            <a:pPr lvl="0"/>
            <a:r>
              <a:rPr lang="en-US" dirty="0"/>
              <a:t> There is a need to do research on the mortality rates between different geographical regions. While considering these geographic regions we need to make sure these regions are economically similar and have good medical support and infrastructure. To understand the geographical impact on diseases we should consider two developed regions and compare the mortality rates. For this research we can consider America and Europe’s mortality rates. They are developed nations and have advanced in medical fields and offer good health care benefits. Comparing these regions would be ideal to understand geographical implications on the mortality rates.</a:t>
            </a:r>
          </a:p>
          <a:p>
            <a:r>
              <a:rPr lang="en-US" dirty="0"/>
              <a:t>Ho (Null hypothesis):  Mortality rates are not significantly different between America and Europe</a:t>
            </a:r>
          </a:p>
          <a:p>
            <a:r>
              <a:rPr lang="en-US" dirty="0"/>
              <a:t>Ha (Alternate hypothesis): Mortality rates are not significantly different between America and Europe.</a:t>
            </a:r>
          </a:p>
          <a:p>
            <a:endParaRPr lang="en-US" dirty="0"/>
          </a:p>
          <a:p>
            <a:pPr lvl="0"/>
            <a:r>
              <a:rPr lang="en-US" dirty="0"/>
              <a:t>As part of this research, we also need to understand how the infrastructure and political situations in a country affects the mortality rates. A developed nation with a good medical infrastructure and health care facilities may have a low mortality rate compared to a developing/ underdeveloped nation, where health care systems are not developed / given much importance. This will help WHO to understand the diseases where they have to provide much focus on the underdeveloped nations.</a:t>
            </a:r>
          </a:p>
          <a:p>
            <a:r>
              <a:rPr lang="en-US" dirty="0"/>
              <a:t>Ho (Null hypothesis):  Mortality rates are not significantly different between developed and developing/underdeveloped nations.</a:t>
            </a:r>
          </a:p>
          <a:p>
            <a:r>
              <a:rPr lang="en-US" dirty="0"/>
              <a:t>Ha (Alternate hypothesis):  Mortality rates are significantly different between developed and developing/underdeveloped nations.</a:t>
            </a:r>
          </a:p>
          <a:p>
            <a:endParaRPr lang="en-US" dirty="0"/>
          </a:p>
        </p:txBody>
      </p:sp>
      <p:sp>
        <p:nvSpPr>
          <p:cNvPr id="4" name="Slide Number Placeholder 3"/>
          <p:cNvSpPr>
            <a:spLocks noGrp="1"/>
          </p:cNvSpPr>
          <p:nvPr>
            <p:ph type="sldNum" sz="quarter" idx="10"/>
          </p:nvPr>
        </p:nvSpPr>
        <p:spPr/>
        <p:txBody>
          <a:bodyPr/>
          <a:lstStyle/>
          <a:p>
            <a:fld id="{A593921B-2DAC-40EC-828E-E837B0549B29}" type="slidenum">
              <a:rPr lang="en-US" smtClean="0"/>
              <a:t>7</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21471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dirty="0">
                <a:latin typeface="Times New Roman" panose="02020603050405020304" pitchFamily="18" charset="0"/>
                <a:cs typeface="Times New Roman" panose="02020603050405020304" pitchFamily="18" charset="0"/>
              </a:rPr>
              <a:t>Statistical test</a:t>
            </a:r>
          </a:p>
          <a:p>
            <a:pPr algn="ctr"/>
            <a:endParaRPr lang="en-US" sz="1600" b="1" kern="1200" dirty="0">
              <a:solidFill>
                <a:schemeClr val="tx1"/>
              </a:solidFill>
              <a:latin typeface="+mn-lt"/>
              <a:ea typeface="+mn-ea"/>
              <a:cs typeface="Times New Roman" panose="02020603050405020304" pitchFamily="18" charset="0"/>
            </a:endParaRPr>
          </a:p>
          <a:p>
            <a:r>
              <a:rPr lang="en-US" sz="1200" kern="1200" dirty="0">
                <a:solidFill>
                  <a:schemeClr val="tx1"/>
                </a:solidFill>
                <a:effectLst/>
                <a:latin typeface="+mn-lt"/>
                <a:ea typeface="+mn-ea"/>
                <a:cs typeface="+mn-cs"/>
              </a:rPr>
              <a:t>For analyzing this dataset, I will be using SAS and Tableau as my primary tools. SAS is a statistical tool that can be used for analyzing data through SAS programs. Using SAS I am planning to create models and statistical tests that could help prove my hypothesis. I am planning to do Two sample t- tests for my hypothesis statements. Tableau is a visualization software that can be used to visualize and analyze data visually. It has a wide range of visualization techniques that help in doing comparison and analyzing different data samples. I am planning to leverage bubble charts, Scatter plots and bubble plots to analyze the data. This will give a visual representation of relationships between different variables.  </a:t>
            </a:r>
          </a:p>
        </p:txBody>
      </p:sp>
      <p:sp>
        <p:nvSpPr>
          <p:cNvPr id="4" name="Slide Number Placeholder 3"/>
          <p:cNvSpPr>
            <a:spLocks noGrp="1"/>
          </p:cNvSpPr>
          <p:nvPr>
            <p:ph type="sldNum" sz="quarter" idx="10"/>
          </p:nvPr>
        </p:nvSpPr>
        <p:spPr/>
        <p:txBody>
          <a:bodyPr/>
          <a:lstStyle/>
          <a:p>
            <a:fld id="{A593921B-2DAC-40EC-828E-E837B0549B29}" type="slidenum">
              <a:rPr lang="en-US" smtClean="0"/>
              <a:t>8</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2867479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u="sng" dirty="0">
                <a:latin typeface="Times New Roman" panose="02020603050405020304" pitchFamily="18" charset="0"/>
                <a:cs typeface="Times New Roman" panose="02020603050405020304" pitchFamily="18" charset="0"/>
              </a:rPr>
              <a:t>Statistical test</a:t>
            </a:r>
          </a:p>
          <a:p>
            <a:pPr algn="ctr"/>
            <a:endParaRPr lang="en-US" sz="1600" b="1" kern="1200" dirty="0">
              <a:solidFill>
                <a:schemeClr val="tx1"/>
              </a:solidFill>
              <a:latin typeface="+mn-lt"/>
              <a:ea typeface="+mn-ea"/>
              <a:cs typeface="Times New Roman" panose="02020603050405020304" pitchFamily="18" charset="0"/>
            </a:endParaRPr>
          </a:p>
          <a:p>
            <a:pPr indent="457200" algn="just">
              <a:lnSpc>
                <a:spcPct val="200000"/>
              </a:lnSpc>
            </a:pPr>
            <a:r>
              <a:rPr lang="en-US" dirty="0">
                <a:latin typeface="Times New Roman" panose="02020603050405020304" pitchFamily="18" charset="0"/>
                <a:cs typeface="Times New Roman" panose="02020603050405020304" pitchFamily="18" charset="0"/>
              </a:rPr>
              <a:t>The figure shows the output of SAS procedure, we can see that there are 62 observations in the file. The means and standard deviation for adult</a:t>
            </a:r>
            <a:r>
              <a:rPr lang="en-US" baseline="0" dirty="0">
                <a:latin typeface="Times New Roman" panose="02020603050405020304" pitchFamily="18" charset="0"/>
                <a:cs typeface="Times New Roman" panose="02020603050405020304" pitchFamily="18" charset="0"/>
              </a:rPr>
              <a:t> and children </a:t>
            </a:r>
            <a:r>
              <a:rPr lang="en-US" dirty="0">
                <a:latin typeface="Times New Roman" panose="02020603050405020304" pitchFamily="18" charset="0"/>
                <a:cs typeface="Times New Roman" panose="02020603050405020304" pitchFamily="18" charset="0"/>
              </a:rPr>
              <a:t>in the data set are shown in the result. The total mean</a:t>
            </a:r>
            <a:r>
              <a:rPr lang="en-US" baseline="0" dirty="0">
                <a:latin typeface="Times New Roman" panose="02020603050405020304" pitchFamily="18" charset="0"/>
                <a:cs typeface="Times New Roman" panose="02020603050405020304" pitchFamily="18" charset="0"/>
              </a:rPr>
              <a:t> for adult record is 176043 and child record is 27578.3</a:t>
            </a:r>
            <a:r>
              <a:rPr lang="en-US" dirty="0">
                <a:latin typeface="Times New Roman" panose="02020603050405020304" pitchFamily="18" charset="0"/>
                <a:cs typeface="Times New Roman" panose="02020603050405020304" pitchFamily="18" charset="0"/>
              </a:rPr>
              <a:t> Here the P value is .0150 and value for degree freedom is 122. Here the P value is .0150 which is less than the alpha value .05.</a:t>
            </a:r>
          </a:p>
          <a:p>
            <a:pPr indent="457200" algn="just">
              <a:lnSpc>
                <a:spcPct val="200000"/>
              </a:lnSpc>
            </a:pPr>
            <a:endParaRPr lang="en-US" dirty="0">
              <a:latin typeface="Times New Roman" panose="02020603050405020304" pitchFamily="18" charset="0"/>
              <a:cs typeface="Times New Roman" panose="02020603050405020304" pitchFamily="18" charset="0"/>
            </a:endParaRPr>
          </a:p>
          <a:p>
            <a:pPr marL="0" marR="0" lvl="0" indent="457200" algn="just" defTabSz="914400" rtl="0" eaLnBrk="1" fontAlgn="auto" latinLnBrk="0" hangingPunct="1">
              <a:lnSpc>
                <a:spcPct val="2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 the P values of 0.047 lesser than the alpha value of 0.05, we can reject the null hypothesis and can consider that the mortality rates is significantly different between child and adults.   </a:t>
            </a:r>
          </a:p>
          <a:p>
            <a:pPr indent="457200" algn="just">
              <a:lnSpc>
                <a:spcPct val="20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93921B-2DAC-40EC-828E-E837B0549B29}" type="slidenum">
              <a:rPr lang="en-US" smtClean="0"/>
              <a:t>9</a:t>
            </a:fld>
            <a:endParaRPr lang="en-US"/>
          </a:p>
        </p:txBody>
      </p:sp>
      <p:sp>
        <p:nvSpPr>
          <p:cNvPr id="5" name="Header Placeholder 4"/>
          <p:cNvSpPr>
            <a:spLocks noGrp="1"/>
          </p:cNvSpPr>
          <p:nvPr>
            <p:ph type="hdr" sz="quarter" idx="11"/>
          </p:nvPr>
        </p:nvSpPr>
        <p:spPr/>
        <p:txBody>
          <a:bodyPr/>
          <a:lstStyle/>
          <a:p>
            <a:r>
              <a:rPr lang="en-US"/>
              <a:t>MODULE 8: PORTFOLIO PROJECT</a:t>
            </a:r>
          </a:p>
        </p:txBody>
      </p:sp>
    </p:spTree>
    <p:extLst>
      <p:ext uri="{BB962C8B-B14F-4D97-AF65-F5344CB8AC3E}">
        <p14:creationId xmlns:p14="http://schemas.microsoft.com/office/powerpoint/2010/main" val="152646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6815311-05F6-42D3-9AA3-989A884B5825}" type="datetime1">
              <a:rPr lang="en-US" smtClean="0"/>
              <a:t>10/9/2022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MODULE 8: PORTFOLIO PROJECT</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5EF7822-AB8F-43EA-9126-263BE6CA879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26768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A29BA-AC9E-4307-9074-BFBBF7C3DE3E}" type="datetime1">
              <a:rPr lang="en-US" smtClean="0"/>
              <a:t>10/9/2022</a:t>
            </a:fld>
            <a:endParaRPr lang="en-US"/>
          </a:p>
        </p:txBody>
      </p:sp>
      <p:sp>
        <p:nvSpPr>
          <p:cNvPr id="5" name="Footer Placeholder 4"/>
          <p:cNvSpPr>
            <a:spLocks noGrp="1"/>
          </p:cNvSpPr>
          <p:nvPr>
            <p:ph type="ftr" sz="quarter" idx="11"/>
          </p:nvPr>
        </p:nvSpPr>
        <p:spPr/>
        <p:txBody>
          <a:bodyPr/>
          <a:lstStyle/>
          <a:p>
            <a:r>
              <a:rPr lang="en-US"/>
              <a:t>MODULE 8: PORTFOLIO PROJECT</a:t>
            </a:r>
          </a:p>
        </p:txBody>
      </p:sp>
      <p:sp>
        <p:nvSpPr>
          <p:cNvPr id="6" name="Slide Number Placeholder 5"/>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102343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E2BBA-9776-45B7-8FDB-8058E23FB74F}" type="datetime1">
              <a:rPr lang="en-US" smtClean="0"/>
              <a:t>10/9/2022</a:t>
            </a:fld>
            <a:endParaRPr lang="en-US"/>
          </a:p>
        </p:txBody>
      </p:sp>
      <p:sp>
        <p:nvSpPr>
          <p:cNvPr id="5" name="Footer Placeholder 4"/>
          <p:cNvSpPr>
            <a:spLocks noGrp="1"/>
          </p:cNvSpPr>
          <p:nvPr>
            <p:ph type="ftr" sz="quarter" idx="11"/>
          </p:nvPr>
        </p:nvSpPr>
        <p:spPr/>
        <p:txBody>
          <a:bodyPr/>
          <a:lstStyle/>
          <a:p>
            <a:r>
              <a:rPr lang="en-US"/>
              <a:t>MODULE 8: PORTFOLIO PROJECT</a:t>
            </a:r>
          </a:p>
        </p:txBody>
      </p:sp>
      <p:sp>
        <p:nvSpPr>
          <p:cNvPr id="6" name="Slide Number Placeholder 5"/>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22464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6D2519-389C-433B-8305-1119558A22AB}" type="datetime1">
              <a:rPr lang="en-US" smtClean="0"/>
              <a:t>10/9/2022</a:t>
            </a:fld>
            <a:endParaRPr lang="en-US"/>
          </a:p>
        </p:txBody>
      </p:sp>
      <p:sp>
        <p:nvSpPr>
          <p:cNvPr id="5" name="Footer Placeholder 4"/>
          <p:cNvSpPr>
            <a:spLocks noGrp="1"/>
          </p:cNvSpPr>
          <p:nvPr>
            <p:ph type="ftr" sz="quarter" idx="11"/>
          </p:nvPr>
        </p:nvSpPr>
        <p:spPr/>
        <p:txBody>
          <a:bodyPr/>
          <a:lstStyle/>
          <a:p>
            <a:r>
              <a:rPr lang="en-US"/>
              <a:t>MODULE 8: PORTFOLIO PROJECT</a:t>
            </a:r>
          </a:p>
        </p:txBody>
      </p:sp>
      <p:sp>
        <p:nvSpPr>
          <p:cNvPr id="6" name="Slide Number Placeholder 5"/>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109739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D29CC57-90E3-43E4-957D-C07621F54FFC}" type="datetime1">
              <a:rPr lang="en-US" smtClean="0"/>
              <a:t>10/9/2022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MODULE 8: PORTFOLIO PROJECT</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5EF7822-AB8F-43EA-9126-263BE6CA879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58297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99E1AF-5B02-45C1-99E3-5856CF4FF409}" type="datetime1">
              <a:rPr lang="en-US" smtClean="0"/>
              <a:t>10/9/2022</a:t>
            </a:fld>
            <a:endParaRPr lang="en-US"/>
          </a:p>
        </p:txBody>
      </p:sp>
      <p:sp>
        <p:nvSpPr>
          <p:cNvPr id="6" name="Footer Placeholder 5"/>
          <p:cNvSpPr>
            <a:spLocks noGrp="1"/>
          </p:cNvSpPr>
          <p:nvPr>
            <p:ph type="ftr" sz="quarter" idx="11"/>
          </p:nvPr>
        </p:nvSpPr>
        <p:spPr/>
        <p:txBody>
          <a:bodyPr/>
          <a:lstStyle/>
          <a:p>
            <a:r>
              <a:rPr lang="en-US"/>
              <a:t>MODULE 8: PORTFOLIO PROJECT</a:t>
            </a:r>
          </a:p>
        </p:txBody>
      </p:sp>
      <p:sp>
        <p:nvSpPr>
          <p:cNvPr id="7" name="Slide Number Placeholder 6"/>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374883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CA17AE-F1E4-4105-8F2D-F01DB66BA80E}" type="datetime1">
              <a:rPr lang="en-US" smtClean="0"/>
              <a:t>10/9/2022</a:t>
            </a:fld>
            <a:endParaRPr lang="en-US"/>
          </a:p>
        </p:txBody>
      </p:sp>
      <p:sp>
        <p:nvSpPr>
          <p:cNvPr id="8" name="Footer Placeholder 7"/>
          <p:cNvSpPr>
            <a:spLocks noGrp="1"/>
          </p:cNvSpPr>
          <p:nvPr>
            <p:ph type="ftr" sz="quarter" idx="11"/>
          </p:nvPr>
        </p:nvSpPr>
        <p:spPr/>
        <p:txBody>
          <a:bodyPr/>
          <a:lstStyle/>
          <a:p>
            <a:r>
              <a:rPr lang="en-US"/>
              <a:t>MODULE 8: PORTFOLIO PROJECT</a:t>
            </a:r>
          </a:p>
        </p:txBody>
      </p:sp>
      <p:sp>
        <p:nvSpPr>
          <p:cNvPr id="9" name="Slide Number Placeholder 8"/>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34793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C82EBB-22CC-4333-8653-4E26C15C3C7C}" type="datetime1">
              <a:rPr lang="en-US" smtClean="0"/>
              <a:t>10/9/2022</a:t>
            </a:fld>
            <a:endParaRPr lang="en-US"/>
          </a:p>
        </p:txBody>
      </p:sp>
      <p:sp>
        <p:nvSpPr>
          <p:cNvPr id="4" name="Footer Placeholder 3"/>
          <p:cNvSpPr>
            <a:spLocks noGrp="1"/>
          </p:cNvSpPr>
          <p:nvPr>
            <p:ph type="ftr" sz="quarter" idx="11"/>
          </p:nvPr>
        </p:nvSpPr>
        <p:spPr/>
        <p:txBody>
          <a:bodyPr/>
          <a:lstStyle/>
          <a:p>
            <a:r>
              <a:rPr lang="en-US"/>
              <a:t>MODULE 8: PORTFOLIO PROJECT</a:t>
            </a:r>
          </a:p>
        </p:txBody>
      </p:sp>
      <p:sp>
        <p:nvSpPr>
          <p:cNvPr id="5" name="Slide Number Placeholder 4"/>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98736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85199-66E6-4438-A1CC-581F624C57B6}" type="datetime1">
              <a:rPr lang="en-US" smtClean="0"/>
              <a:t>10/9/2022</a:t>
            </a:fld>
            <a:endParaRPr lang="en-US"/>
          </a:p>
        </p:txBody>
      </p:sp>
      <p:sp>
        <p:nvSpPr>
          <p:cNvPr id="3" name="Footer Placeholder 2"/>
          <p:cNvSpPr>
            <a:spLocks noGrp="1"/>
          </p:cNvSpPr>
          <p:nvPr>
            <p:ph type="ftr" sz="quarter" idx="11"/>
          </p:nvPr>
        </p:nvSpPr>
        <p:spPr/>
        <p:txBody>
          <a:bodyPr/>
          <a:lstStyle/>
          <a:p>
            <a:r>
              <a:rPr lang="en-US"/>
              <a:t>MODULE 8: PORTFOLIO PROJECT</a:t>
            </a:r>
          </a:p>
        </p:txBody>
      </p:sp>
      <p:sp>
        <p:nvSpPr>
          <p:cNvPr id="4" name="Slide Number Placeholder 3"/>
          <p:cNvSpPr>
            <a:spLocks noGrp="1"/>
          </p:cNvSpPr>
          <p:nvPr>
            <p:ph type="sldNum" sz="quarter" idx="12"/>
          </p:nvPr>
        </p:nvSpPr>
        <p:spPr/>
        <p:txBody>
          <a:bodyPr/>
          <a:lstStyle/>
          <a:p>
            <a:fld id="{F5EF7822-AB8F-43EA-9126-263BE6CA8798}" type="slidenum">
              <a:rPr lang="en-US" smtClean="0"/>
              <a:t>‹#›</a:t>
            </a:fld>
            <a:endParaRPr lang="en-US"/>
          </a:p>
        </p:txBody>
      </p:sp>
    </p:spTree>
    <p:extLst>
      <p:ext uri="{BB962C8B-B14F-4D97-AF65-F5344CB8AC3E}">
        <p14:creationId xmlns:p14="http://schemas.microsoft.com/office/powerpoint/2010/main" val="351550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D2088F0-820D-429B-8810-922650E46FBE}" type="datetime1">
              <a:rPr lang="en-US" smtClean="0"/>
              <a:t>10/9/2022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MODULE 8: PORTFOLIO PROJECT</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EF7822-AB8F-43EA-9126-263BE6CA879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431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C54E03E-5B61-4299-A62E-8CE3CBE48672}" type="datetime1">
              <a:rPr lang="en-US" smtClean="0"/>
              <a:t>10/9/2022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MODULE 8: PORTFOLIO PROJECT</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5EF7822-AB8F-43EA-9126-263BE6CA879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216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1B38088-888A-4A0D-BFBC-81380785D603}" type="datetime1">
              <a:rPr lang="en-US" smtClean="0"/>
              <a:t>10/9/2022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MODULE 8: PORTFOLIO PROJECT</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5EF7822-AB8F-43EA-9126-263BE6CA879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163017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8" Type="http://schemas.openxmlformats.org/officeDocument/2006/relationships/hyperlink" Target="https://www.isaca.org/resources/isaca-journal/issues/2018/volume-1/tools-data-protection-tools" TargetMode="External"/><Relationship Id="rId3" Type="http://schemas.openxmlformats.org/officeDocument/2006/relationships/notesSlide" Target="../notesSlides/notesSlide15.xml"/><Relationship Id="rId7" Type="http://schemas.openxmlformats.org/officeDocument/2006/relationships/hyperlink" Target="https://looker.com/blog/big-data-ethics-privacy" TargetMode="External"/><Relationship Id="rId2" Type="http://schemas.openxmlformats.org/officeDocument/2006/relationships/slideLayout" Target="../slideLayouts/slideLayout7.xml"/><Relationship Id="rId1" Type="http://schemas.openxmlformats.org/officeDocument/2006/relationships/themeOverride" Target="../theme/themeOverride13.xml"/><Relationship Id="rId6" Type="http://schemas.openxmlformats.org/officeDocument/2006/relationships/hyperlink" Target="https://help.tableau.com/current/pro/desktop/en-us/dashboards.htm" TargetMode="External"/><Relationship Id="rId5" Type="http://schemas.openxmlformats.org/officeDocument/2006/relationships/hyperlink" Target="https://doi.org/10.1371/journal.pbio.3000353" TargetMode="External"/><Relationship Id="rId4" Type="http://schemas.openxmlformats.org/officeDocument/2006/relationships/hyperlink" Target="https://apps.who.int/iris/bitstream/hand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7.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2088" y="1390650"/>
            <a:ext cx="9660834" cy="4229100"/>
          </a:xfrm>
        </p:spPr>
        <p:txBody>
          <a:bodyPr>
            <a:normAutofit/>
          </a:bodyPr>
          <a:lstStyle/>
          <a:p>
            <a:r>
              <a:rPr lang="en-US" sz="2800" b="1" dirty="0">
                <a:latin typeface="Times New Roman" panose="02020603050405020304" pitchFamily="18" charset="0"/>
                <a:cs typeface="Times New Roman" panose="02020603050405020304" pitchFamily="18" charset="0"/>
              </a:rPr>
              <a:t>Module 8</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Portfolio Project</a:t>
            </a:r>
          </a:p>
          <a:p>
            <a:r>
              <a:rPr lang="en-US" sz="2800" dirty="0">
                <a:latin typeface="Times New Roman" panose="02020603050405020304" pitchFamily="18" charset="0"/>
                <a:cs typeface="Times New Roman" panose="02020603050405020304" pitchFamily="18" charset="0"/>
              </a:rPr>
              <a:t>Renjeev Ramachandran Nair</a:t>
            </a:r>
          </a:p>
          <a:p>
            <a:r>
              <a:rPr lang="en-US" sz="2800" dirty="0">
                <a:latin typeface="Times New Roman" panose="02020603050405020304" pitchFamily="18" charset="0"/>
                <a:cs typeface="Times New Roman" panose="02020603050405020304" pitchFamily="18" charset="0"/>
              </a:rPr>
              <a:t>Colorado State University Global</a:t>
            </a:r>
          </a:p>
          <a:p>
            <a:r>
              <a:rPr lang="en-US" sz="2800" dirty="0">
                <a:latin typeface="Times New Roman" panose="02020603050405020304" pitchFamily="18" charset="0"/>
                <a:cs typeface="Times New Roman" panose="02020603050405020304" pitchFamily="18" charset="0"/>
              </a:rPr>
              <a:t>Course Code: ISM581 – Capstone: Business Intelligence and Data Analytics</a:t>
            </a:r>
          </a:p>
          <a:p>
            <a:r>
              <a:rPr lang="en-US" sz="2800" dirty="0">
                <a:latin typeface="Times New Roman" panose="02020603050405020304" pitchFamily="18" charset="0"/>
                <a:cs typeface="Times New Roman" panose="02020603050405020304" pitchFamily="18" charset="0"/>
              </a:rPr>
              <a:t>Instructor:  Justin </a:t>
            </a:r>
            <a:r>
              <a:rPr lang="en-US" sz="2800" dirty="0" err="1">
                <a:latin typeface="Times New Roman" panose="02020603050405020304" pitchFamily="18" charset="0"/>
                <a:cs typeface="Times New Roman" panose="02020603050405020304" pitchFamily="18" charset="0"/>
              </a:rPr>
              <a:t>Bateh</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Due Date: 10/09/2022</a:t>
            </a: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5EF7822-AB8F-43EA-9126-263BE6CA8798}" type="slidenum">
              <a:rPr lang="en-US" smtClean="0"/>
              <a:t>1</a:t>
            </a:fld>
            <a:endParaRPr lang="en-US"/>
          </a:p>
        </p:txBody>
      </p:sp>
      <p:sp>
        <p:nvSpPr>
          <p:cNvPr id="2" name="Footer Placeholder 1"/>
          <p:cNvSpPr>
            <a:spLocks noGrp="1"/>
          </p:cNvSpPr>
          <p:nvPr>
            <p:ph type="ftr" sz="quarter" idx="1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Portfolio Project</a:t>
            </a:r>
          </a:p>
        </p:txBody>
      </p:sp>
    </p:spTree>
    <p:extLst>
      <p:ext uri="{BB962C8B-B14F-4D97-AF65-F5344CB8AC3E}">
        <p14:creationId xmlns:p14="http://schemas.microsoft.com/office/powerpoint/2010/main" val="174524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Statistical Test - Result</a:t>
            </a:r>
            <a:endParaRPr lang="en-US" sz="4800" b="1" dirty="0">
              <a:latin typeface="+mj-lt"/>
              <a:cs typeface="Times New Roman" panose="02020603050405020304" pitchFamily="18" charset="0"/>
            </a:endParaRP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10</a:t>
            </a:r>
          </a:p>
        </p:txBody>
      </p:sp>
      <p:sp>
        <p:nvSpPr>
          <p:cNvPr id="3" name="Rectangle 2"/>
          <p:cNvSpPr/>
          <p:nvPr/>
        </p:nvSpPr>
        <p:spPr>
          <a:xfrm>
            <a:off x="1171575" y="5298077"/>
            <a:ext cx="10420179" cy="1384995"/>
          </a:xfrm>
          <a:prstGeom prst="rect">
            <a:avLst/>
          </a:prstGeom>
        </p:spPr>
        <p:txBody>
          <a:bodyPr wrap="square">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For hypothesis 2 there is no significant difference.</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considerable difference in mortality rates between developed / underdeveloped nations</a:t>
            </a:r>
          </a:p>
        </p:txBody>
      </p:sp>
      <p:pic>
        <p:nvPicPr>
          <p:cNvPr id="6" name="Picture 5">
            <a:extLst>
              <a:ext uri="{FF2B5EF4-FFF2-40B4-BE49-F238E27FC236}">
                <a16:creationId xmlns:a16="http://schemas.microsoft.com/office/drawing/2014/main" id="{3BFEFF88-CC68-45C5-BD27-69A53346F77D}"/>
              </a:ext>
            </a:extLst>
          </p:cNvPr>
          <p:cNvPicPr>
            <a:picLocks noChangeAspect="1"/>
          </p:cNvPicPr>
          <p:nvPr/>
        </p:nvPicPr>
        <p:blipFill>
          <a:blip r:embed="rId4"/>
          <a:stretch>
            <a:fillRect/>
          </a:stretch>
        </p:blipFill>
        <p:spPr>
          <a:xfrm>
            <a:off x="1171575" y="795845"/>
            <a:ext cx="4924425" cy="4486275"/>
          </a:xfrm>
          <a:prstGeom prst="rect">
            <a:avLst/>
          </a:prstGeom>
        </p:spPr>
      </p:pic>
      <p:pic>
        <p:nvPicPr>
          <p:cNvPr id="7" name="Picture 6">
            <a:extLst>
              <a:ext uri="{FF2B5EF4-FFF2-40B4-BE49-F238E27FC236}">
                <a16:creationId xmlns:a16="http://schemas.microsoft.com/office/drawing/2014/main" id="{46BF36BB-DDA5-45F7-93C5-E732922112BC}"/>
              </a:ext>
            </a:extLst>
          </p:cNvPr>
          <p:cNvPicPr>
            <a:picLocks noChangeAspect="1"/>
          </p:cNvPicPr>
          <p:nvPr/>
        </p:nvPicPr>
        <p:blipFill>
          <a:blip r:embed="rId5"/>
          <a:stretch>
            <a:fillRect/>
          </a:stretch>
        </p:blipFill>
        <p:spPr>
          <a:xfrm>
            <a:off x="6448510" y="795846"/>
            <a:ext cx="4991100" cy="4502232"/>
          </a:xfrm>
          <a:prstGeom prst="rect">
            <a:avLst/>
          </a:prstGeom>
        </p:spPr>
      </p:pic>
    </p:spTree>
    <p:extLst>
      <p:ext uri="{BB962C8B-B14F-4D97-AF65-F5344CB8AC3E}">
        <p14:creationId xmlns:p14="http://schemas.microsoft.com/office/powerpoint/2010/main" val="226183642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defPPr>
              <a:defRPr lang="en-US"/>
            </a:defPPr>
            <a:lvl1pPr algn="ctr">
              <a:defRPr sz="4000" b="1">
                <a:latin typeface="Times New Roman" panose="02020603050405020304" pitchFamily="18" charset="0"/>
                <a:cs typeface="Times New Roman" panose="02020603050405020304" pitchFamily="18" charset="0"/>
              </a:defRPr>
            </a:lvl1pPr>
          </a:lstStyle>
          <a:p>
            <a:r>
              <a:rPr lang="en-US" dirty="0"/>
              <a:t>Dashboard Visuals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11</a:t>
            </a:r>
          </a:p>
        </p:txBody>
      </p:sp>
      <p:sp>
        <p:nvSpPr>
          <p:cNvPr id="3" name="Rectangle 2"/>
          <p:cNvSpPr/>
          <p:nvPr/>
        </p:nvSpPr>
        <p:spPr>
          <a:xfrm>
            <a:off x="933479" y="4878134"/>
            <a:ext cx="11069946" cy="1384995"/>
          </a:xfrm>
          <a:prstGeom prst="rect">
            <a:avLst/>
          </a:prstGeom>
        </p:spPr>
        <p:txBody>
          <a:bodyPr wrap="square">
            <a:spAutoFit/>
          </a:bodyPr>
          <a:lstStyle/>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Analysis is done using bubble charts.</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Sanitary issues are main cause of Child mortality rates</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Heart related issues are main cause for Adults.</a:t>
            </a:r>
          </a:p>
        </p:txBody>
      </p:sp>
      <p:pic>
        <p:nvPicPr>
          <p:cNvPr id="4" name="Picture 3">
            <a:extLst>
              <a:ext uri="{FF2B5EF4-FFF2-40B4-BE49-F238E27FC236}">
                <a16:creationId xmlns:a16="http://schemas.microsoft.com/office/drawing/2014/main" id="{7F1F5607-CE4A-467A-931A-BAAEC785699C}"/>
              </a:ext>
            </a:extLst>
          </p:cNvPr>
          <p:cNvPicPr>
            <a:picLocks noChangeAspect="1"/>
          </p:cNvPicPr>
          <p:nvPr/>
        </p:nvPicPr>
        <p:blipFill>
          <a:blip r:embed="rId4"/>
          <a:stretch>
            <a:fillRect/>
          </a:stretch>
        </p:blipFill>
        <p:spPr>
          <a:xfrm>
            <a:off x="1342040" y="771526"/>
            <a:ext cx="4924425" cy="4106607"/>
          </a:xfrm>
          <a:prstGeom prst="rect">
            <a:avLst/>
          </a:prstGeom>
        </p:spPr>
      </p:pic>
      <p:pic>
        <p:nvPicPr>
          <p:cNvPr id="5" name="Picture 4">
            <a:extLst>
              <a:ext uri="{FF2B5EF4-FFF2-40B4-BE49-F238E27FC236}">
                <a16:creationId xmlns:a16="http://schemas.microsoft.com/office/drawing/2014/main" id="{D0A4813E-F0BE-4210-9FE4-94B69DEB1C80}"/>
              </a:ext>
            </a:extLst>
          </p:cNvPr>
          <p:cNvPicPr>
            <a:picLocks noChangeAspect="1"/>
          </p:cNvPicPr>
          <p:nvPr/>
        </p:nvPicPr>
        <p:blipFill>
          <a:blip r:embed="rId5"/>
          <a:stretch>
            <a:fillRect/>
          </a:stretch>
        </p:blipFill>
        <p:spPr>
          <a:xfrm>
            <a:off x="6789906" y="771525"/>
            <a:ext cx="4649053" cy="4106606"/>
          </a:xfrm>
          <a:prstGeom prst="rect">
            <a:avLst/>
          </a:prstGeom>
        </p:spPr>
      </p:pic>
    </p:spTree>
    <p:extLst>
      <p:ext uri="{BB962C8B-B14F-4D97-AF65-F5344CB8AC3E}">
        <p14:creationId xmlns:p14="http://schemas.microsoft.com/office/powerpoint/2010/main" val="34461834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defPPr>
              <a:defRPr lang="en-US"/>
            </a:defPPr>
            <a:lvl1pPr algn="ctr">
              <a:defRPr sz="4000" b="1">
                <a:latin typeface="Times New Roman" panose="02020603050405020304" pitchFamily="18" charset="0"/>
                <a:cs typeface="Times New Roman" panose="02020603050405020304" pitchFamily="18" charset="0"/>
              </a:defRPr>
            </a:lvl1pPr>
          </a:lstStyle>
          <a:p>
            <a:r>
              <a:rPr lang="en-US" dirty="0"/>
              <a:t>Dashboard Visuals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11</a:t>
            </a:r>
          </a:p>
        </p:txBody>
      </p:sp>
      <p:pic>
        <p:nvPicPr>
          <p:cNvPr id="6" name="Picture 5">
            <a:extLst>
              <a:ext uri="{FF2B5EF4-FFF2-40B4-BE49-F238E27FC236}">
                <a16:creationId xmlns:a16="http://schemas.microsoft.com/office/drawing/2014/main" id="{05192B86-D59E-4B12-9A94-E39CD91471CA}"/>
              </a:ext>
            </a:extLst>
          </p:cNvPr>
          <p:cNvPicPr>
            <a:picLocks noChangeAspect="1"/>
          </p:cNvPicPr>
          <p:nvPr/>
        </p:nvPicPr>
        <p:blipFill>
          <a:blip r:embed="rId4"/>
          <a:stretch>
            <a:fillRect/>
          </a:stretch>
        </p:blipFill>
        <p:spPr>
          <a:xfrm>
            <a:off x="857011" y="771526"/>
            <a:ext cx="5553075" cy="2818624"/>
          </a:xfrm>
          <a:prstGeom prst="rect">
            <a:avLst/>
          </a:prstGeom>
        </p:spPr>
      </p:pic>
      <p:pic>
        <p:nvPicPr>
          <p:cNvPr id="7" name="Picture 6">
            <a:extLst>
              <a:ext uri="{FF2B5EF4-FFF2-40B4-BE49-F238E27FC236}">
                <a16:creationId xmlns:a16="http://schemas.microsoft.com/office/drawing/2014/main" id="{6AFA1412-F038-449D-B35E-095AB76F0E62}"/>
              </a:ext>
            </a:extLst>
          </p:cNvPr>
          <p:cNvPicPr>
            <a:picLocks noChangeAspect="1"/>
          </p:cNvPicPr>
          <p:nvPr/>
        </p:nvPicPr>
        <p:blipFill>
          <a:blip r:embed="rId5"/>
          <a:stretch>
            <a:fillRect/>
          </a:stretch>
        </p:blipFill>
        <p:spPr>
          <a:xfrm>
            <a:off x="6468452" y="771525"/>
            <a:ext cx="5353050" cy="2924175"/>
          </a:xfrm>
          <a:prstGeom prst="rect">
            <a:avLst/>
          </a:prstGeom>
        </p:spPr>
      </p:pic>
      <p:pic>
        <p:nvPicPr>
          <p:cNvPr id="4" name="Picture 3">
            <a:extLst>
              <a:ext uri="{FF2B5EF4-FFF2-40B4-BE49-F238E27FC236}">
                <a16:creationId xmlns:a16="http://schemas.microsoft.com/office/drawing/2014/main" id="{92CBABB6-8FEA-4333-A22D-46C54EE09548}"/>
              </a:ext>
            </a:extLst>
          </p:cNvPr>
          <p:cNvPicPr>
            <a:picLocks noChangeAspect="1"/>
          </p:cNvPicPr>
          <p:nvPr/>
        </p:nvPicPr>
        <p:blipFill>
          <a:blip r:embed="rId6"/>
          <a:stretch>
            <a:fillRect/>
          </a:stretch>
        </p:blipFill>
        <p:spPr>
          <a:xfrm>
            <a:off x="889095" y="3634763"/>
            <a:ext cx="5494709" cy="2818624"/>
          </a:xfrm>
          <a:prstGeom prst="rect">
            <a:avLst/>
          </a:prstGeom>
        </p:spPr>
      </p:pic>
      <p:pic>
        <p:nvPicPr>
          <p:cNvPr id="5" name="Picture 4">
            <a:extLst>
              <a:ext uri="{FF2B5EF4-FFF2-40B4-BE49-F238E27FC236}">
                <a16:creationId xmlns:a16="http://schemas.microsoft.com/office/drawing/2014/main" id="{02469527-DF94-448A-9961-77E4D4B4C970}"/>
              </a:ext>
            </a:extLst>
          </p:cNvPr>
          <p:cNvPicPr>
            <a:picLocks noChangeAspect="1"/>
          </p:cNvPicPr>
          <p:nvPr/>
        </p:nvPicPr>
        <p:blipFill>
          <a:blip r:embed="rId7"/>
          <a:stretch>
            <a:fillRect/>
          </a:stretch>
        </p:blipFill>
        <p:spPr>
          <a:xfrm>
            <a:off x="6468452" y="3695701"/>
            <a:ext cx="5494709" cy="2757686"/>
          </a:xfrm>
          <a:prstGeom prst="rect">
            <a:avLst/>
          </a:prstGeom>
        </p:spPr>
      </p:pic>
    </p:spTree>
    <p:extLst>
      <p:ext uri="{BB962C8B-B14F-4D97-AF65-F5344CB8AC3E}">
        <p14:creationId xmlns:p14="http://schemas.microsoft.com/office/powerpoint/2010/main" val="99715040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Hypothesis Test – Findings</a:t>
            </a:r>
            <a:endParaRPr lang="en-US" sz="4800" b="1" dirty="0">
              <a:latin typeface="+mj-lt"/>
              <a:cs typeface="Times New Roman" panose="02020603050405020304" pitchFamily="18" charset="0"/>
            </a:endParaRPr>
          </a:p>
        </p:txBody>
      </p:sp>
      <p:sp>
        <p:nvSpPr>
          <p:cNvPr id="3" name="TextBox 2"/>
          <p:cNvSpPr txBox="1"/>
          <p:nvPr/>
        </p:nvSpPr>
        <p:spPr>
          <a:xfrm>
            <a:off x="1278305" y="1483400"/>
            <a:ext cx="9980246" cy="5262979"/>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dirty="0"/>
              <a:t>Mortality rates is significantly different between child and adults.   </a:t>
            </a:r>
          </a:p>
          <a:p>
            <a:r>
              <a:rPr lang="en-US" dirty="0"/>
              <a:t>Adults mortality rates are higher due to heart related issues where as kids suffer from diseases mainly due to environmental issues and sanitation problems.</a:t>
            </a:r>
          </a:p>
          <a:p>
            <a:r>
              <a:rPr lang="en-US" dirty="0"/>
              <a:t>There is no significance difference between high value / low value income</a:t>
            </a:r>
          </a:p>
          <a:p>
            <a:r>
              <a:rPr lang="en-US" dirty="0"/>
              <a:t>No significant difference between the mortality rates of developed countries</a:t>
            </a:r>
          </a:p>
          <a:p>
            <a:r>
              <a:rPr lang="en-US" dirty="0"/>
              <a:t>Considerable difference in mortality rates between developed / underdeveloped nations</a:t>
            </a:r>
          </a:p>
          <a:p>
            <a:r>
              <a:rPr lang="en-US" dirty="0"/>
              <a:t>Causes are due to lack of hygiene and proper education.</a:t>
            </a:r>
          </a:p>
          <a:p>
            <a:endParaRPr lang="en-US" dirty="0"/>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12</a:t>
            </a:r>
          </a:p>
        </p:txBody>
      </p:sp>
    </p:spTree>
    <p:extLst>
      <p:ext uri="{BB962C8B-B14F-4D97-AF65-F5344CB8AC3E}">
        <p14:creationId xmlns:p14="http://schemas.microsoft.com/office/powerpoint/2010/main" val="86985093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Recommendations and Conclusion</a:t>
            </a:r>
            <a:endParaRPr lang="en-US" sz="4800" b="1" dirty="0">
              <a:latin typeface="+mj-lt"/>
              <a:cs typeface="Times New Roman" panose="02020603050405020304" pitchFamily="18" charset="0"/>
            </a:endParaRPr>
          </a:p>
        </p:txBody>
      </p:sp>
      <p:sp>
        <p:nvSpPr>
          <p:cNvPr id="3" name="TextBox 2"/>
          <p:cNvSpPr txBox="1"/>
          <p:nvPr/>
        </p:nvSpPr>
        <p:spPr>
          <a:xfrm>
            <a:off x="1278305" y="1692950"/>
            <a:ext cx="9980246" cy="4401205"/>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dirty="0"/>
              <a:t>Expand the study based on the patient history and underlying conditions.</a:t>
            </a:r>
          </a:p>
          <a:p>
            <a:endParaRPr lang="en-US" dirty="0"/>
          </a:p>
          <a:p>
            <a:r>
              <a:rPr lang="en-US" dirty="0"/>
              <a:t>Geographical factors are of not real significant differences.</a:t>
            </a:r>
          </a:p>
          <a:p>
            <a:pPr marL="0" indent="0">
              <a:buNone/>
            </a:pPr>
            <a:endParaRPr lang="en-US" dirty="0"/>
          </a:p>
          <a:p>
            <a:r>
              <a:rPr lang="en-US" dirty="0"/>
              <a:t>Nations infrastructure and medical support system plays a vital role in the mortality rates</a:t>
            </a:r>
          </a:p>
          <a:p>
            <a:endParaRPr lang="en-US" dirty="0"/>
          </a:p>
          <a:p>
            <a:r>
              <a:rPr lang="en-US" dirty="0"/>
              <a:t>Proper sanitization methods and practicing some social distancing can help reduce mortality rates significantly.</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Module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13</a:t>
            </a:r>
          </a:p>
        </p:txBody>
      </p:sp>
    </p:spTree>
    <p:extLst>
      <p:ext uri="{BB962C8B-B14F-4D97-AF65-F5344CB8AC3E}">
        <p14:creationId xmlns:p14="http://schemas.microsoft.com/office/powerpoint/2010/main" val="169499861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37883" y="253941"/>
            <a:ext cx="11834191" cy="1446550"/>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References</a:t>
            </a:r>
            <a:endParaRPr lang="en-US" sz="6000" b="1" dirty="0">
              <a:cs typeface="Times New Roman" panose="02020603050405020304" pitchFamily="18" charset="0"/>
            </a:endParaRPr>
          </a:p>
          <a:p>
            <a:pPr algn="ctr"/>
            <a:endParaRPr lang="en-US" sz="4800" b="1" dirty="0">
              <a:latin typeface="+mj-lt"/>
              <a:cs typeface="Times New Roman" panose="02020603050405020304" pitchFamily="18" charset="0"/>
            </a:endParaRPr>
          </a:p>
        </p:txBody>
      </p:sp>
      <p:sp>
        <p:nvSpPr>
          <p:cNvPr id="3" name="TextBox 2"/>
          <p:cNvSpPr txBox="1"/>
          <p:nvPr/>
        </p:nvSpPr>
        <p:spPr>
          <a:xfrm>
            <a:off x="1122590" y="1277307"/>
            <a:ext cx="11069410" cy="5570756"/>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sz="2400" dirty="0"/>
              <a:t>WHO. (2016). Preventing disease through healthy environments. Retrieved from </a:t>
            </a:r>
            <a:r>
              <a:rPr lang="en-US" sz="2400" dirty="0">
                <a:hlinkClick r:id="rId4"/>
              </a:rPr>
              <a:t>https://apps.who.int/iris/bitstream/handle/</a:t>
            </a:r>
            <a:endParaRPr lang="en-US" sz="2400" dirty="0"/>
          </a:p>
          <a:p>
            <a:r>
              <a:rPr lang="en-US" sz="2400" dirty="0"/>
              <a:t>Khan A, Plana-Ripoll O, </a:t>
            </a:r>
            <a:r>
              <a:rPr lang="en-US" sz="2400" dirty="0" err="1"/>
              <a:t>Antonsen</a:t>
            </a:r>
            <a:r>
              <a:rPr lang="en-US" sz="2400" dirty="0"/>
              <a:t> S, Brandt J, </a:t>
            </a:r>
            <a:r>
              <a:rPr lang="en-US" sz="2400" dirty="0" err="1"/>
              <a:t>Geels</a:t>
            </a:r>
            <a:r>
              <a:rPr lang="en-US" sz="2400" dirty="0"/>
              <a:t> C, &amp; </a:t>
            </a:r>
            <a:r>
              <a:rPr lang="en-US" sz="2400" dirty="0" err="1"/>
              <a:t>Landecker</a:t>
            </a:r>
            <a:r>
              <a:rPr lang="en-US" sz="2400" dirty="0"/>
              <a:t> H. et al. (2019). Environmental pollution and risks. </a:t>
            </a:r>
            <a:r>
              <a:rPr lang="en-US" sz="2400" dirty="0">
                <a:hlinkClick r:id="rId5"/>
              </a:rPr>
              <a:t>https://doi.org/10.1371/journal.pbio.3000353</a:t>
            </a:r>
            <a:endParaRPr lang="en-US" sz="2400" dirty="0"/>
          </a:p>
          <a:p>
            <a:r>
              <a:rPr lang="en-US" sz="2400" dirty="0"/>
              <a:t>Tableau. (2012). Dashboards. Retrieved from </a:t>
            </a:r>
            <a:r>
              <a:rPr lang="en-US" sz="2400" u="sng" dirty="0">
                <a:hlinkClick r:id="rId6"/>
              </a:rPr>
              <a:t>https://help.tableau.com/current/pro/desktop/en-us/dashboards.htm</a:t>
            </a:r>
            <a:endParaRPr lang="en-US" sz="2400" u="sng" dirty="0"/>
          </a:p>
          <a:p>
            <a:r>
              <a:rPr lang="en-US" sz="2400" dirty="0" err="1"/>
              <a:t>Galiani</a:t>
            </a:r>
            <a:r>
              <a:rPr lang="en-US" sz="2400" dirty="0"/>
              <a:t>, S. &amp; Galvez, R. H. (2017). The Life Cycle Scholarly Articles Across Fields of Research. </a:t>
            </a:r>
            <a:r>
              <a:rPr lang="en-US" sz="2400" i="1" dirty="0"/>
              <a:t>National Bureau of Economic Research. </a:t>
            </a:r>
            <a:r>
              <a:rPr lang="en-US" sz="2400" dirty="0"/>
              <a:t>https://doi.org/10.3386/w23447</a:t>
            </a:r>
          </a:p>
          <a:p>
            <a:r>
              <a:rPr lang="en-US" sz="2400" dirty="0"/>
              <a:t>Barbara Lawler (2019). Five global trends in data ethics and privacy in 2019. Retrieved from </a:t>
            </a:r>
            <a:r>
              <a:rPr lang="en-US" sz="2400" u="sng" dirty="0">
                <a:hlinkClick r:id="rId7"/>
              </a:rPr>
              <a:t>https://looker.com/blog/big-data-ethics-privacy</a:t>
            </a:r>
            <a:endParaRPr lang="en-US" sz="2400" u="sng" dirty="0"/>
          </a:p>
          <a:p>
            <a:r>
              <a:rPr lang="en-US" sz="2400" dirty="0"/>
              <a:t>O’Leary, Z. (2021). The essential guide to doing your research project.</a:t>
            </a:r>
          </a:p>
          <a:p>
            <a:r>
              <a:rPr lang="en-US" sz="2400" dirty="0"/>
              <a:t>Ed Moyle. (2018). Tools: Data Protection Tools. Retrieved from </a:t>
            </a:r>
            <a:r>
              <a:rPr lang="en-US" sz="2400" u="sng" dirty="0">
                <a:hlinkClick r:id="rId8"/>
              </a:rPr>
              <a:t>https://www.isaca.org/resources/isaca-journal/issues/2018/volume-1/tools-data-protection-tools</a:t>
            </a:r>
            <a:endParaRPr lang="en-US" sz="2400" dirty="0"/>
          </a:p>
          <a:p>
            <a:endParaRPr lang="en-US" sz="2000" dirty="0"/>
          </a:p>
        </p:txBody>
      </p:sp>
      <p:sp>
        <p:nvSpPr>
          <p:cNvPr id="11" name="Footer Placeholder 1"/>
          <p:cNvSpPr>
            <a:spLocks noGrp="1"/>
          </p:cNvSpPr>
          <p:nvPr>
            <p:ph type="ftr" sz="quarter" idx="11"/>
          </p:nvPr>
        </p:nvSpPr>
        <p:spPr>
          <a:xfrm>
            <a:off x="2584054" y="6453386"/>
            <a:ext cx="7023377" cy="404614"/>
          </a:xfrm>
        </p:spPr>
        <p:txBody>
          <a:bodyPr/>
          <a:lstStyle/>
          <a:p>
            <a:pPr algn="ctr">
              <a:lnSpc>
                <a:spcPct val="150000"/>
              </a:lnSpc>
            </a:pPr>
            <a:r>
              <a:rPr lang="en-US" dirty="0"/>
              <a:t>M</a:t>
            </a:r>
            <a:r>
              <a:rPr lang="en-US" dirty="0">
                <a:latin typeface="Times New Roman" panose="02020603050405020304" pitchFamily="18" charset="0"/>
                <a:cs typeface="Times New Roman" panose="02020603050405020304" pitchFamily="18" charset="0"/>
              </a:rPr>
              <a:t>odule 8 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16</a:t>
            </a:r>
          </a:p>
        </p:txBody>
      </p:sp>
    </p:spTree>
    <p:extLst>
      <p:ext uri="{BB962C8B-B14F-4D97-AF65-F5344CB8AC3E}">
        <p14:creationId xmlns:p14="http://schemas.microsoft.com/office/powerpoint/2010/main" val="282519054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704952" y="559484"/>
            <a:ext cx="70901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US" sz="4800" b="1" dirty="0">
              <a:latin typeface="+mj-lt"/>
              <a:cs typeface="Times New Roman" panose="02020603050405020304" pitchFamily="18" charset="0"/>
            </a:endParaRPr>
          </a:p>
        </p:txBody>
      </p:sp>
      <p:sp>
        <p:nvSpPr>
          <p:cNvPr id="3" name="TextBox 2"/>
          <p:cNvSpPr txBox="1"/>
          <p:nvPr/>
        </p:nvSpPr>
        <p:spPr>
          <a:xfrm>
            <a:off x="1202104" y="1305470"/>
            <a:ext cx="10664775" cy="5262979"/>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This research paper is aimed to conduct a thorough and detailed evaluation of the diseases data set available in the World Health Organization (WHO) data repository</a:t>
            </a:r>
          </a:p>
          <a:p>
            <a:pPr marL="0" indent="0">
              <a:buNone/>
            </a:pPr>
            <a:endParaRPr lang="en-US" dirty="0"/>
          </a:p>
          <a:p>
            <a:r>
              <a:rPr lang="en-US" dirty="0"/>
              <a:t>Helps evaluate the diseases, its causes and the improvements that can be made to the environment to promote the health and sanitation of the required regions.</a:t>
            </a:r>
          </a:p>
          <a:p>
            <a:endParaRPr lang="en-US" dirty="0"/>
          </a:p>
          <a:p>
            <a:r>
              <a:rPr lang="en-US" dirty="0"/>
              <a:t>Focus is to understand the data, identify all the variables within the data set and create models that can help predict mortality rates based on the inputs that we provide.</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2</a:t>
            </a:r>
          </a:p>
        </p:txBody>
      </p:sp>
      <p:sp>
        <p:nvSpPr>
          <p:cNvPr id="11" name="Footer Placeholder 1"/>
          <p:cNvSpPr>
            <a:spLocks noGrp="1"/>
          </p:cNvSpPr>
          <p:nvPr>
            <p:ph type="ftr" sz="quarter" idx="11"/>
          </p:nvPr>
        </p:nvSpPr>
        <p:spPr>
          <a:xfrm>
            <a:off x="2584054" y="6453386"/>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Tree>
    <p:extLst>
      <p:ext uri="{BB962C8B-B14F-4D97-AF65-F5344CB8AC3E}">
        <p14:creationId xmlns:p14="http://schemas.microsoft.com/office/powerpoint/2010/main" val="365904424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982784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Dataset and Benefits to the organization</a:t>
            </a:r>
            <a:endParaRPr lang="en-US" sz="4800" b="1" dirty="0">
              <a:latin typeface="+mj-lt"/>
              <a:cs typeface="Times New Roman" panose="02020603050405020304" pitchFamily="18" charset="0"/>
            </a:endParaRPr>
          </a:p>
        </p:txBody>
      </p:sp>
      <p:sp>
        <p:nvSpPr>
          <p:cNvPr id="3" name="TextBox 2"/>
          <p:cNvSpPr txBox="1"/>
          <p:nvPr/>
        </p:nvSpPr>
        <p:spPr>
          <a:xfrm>
            <a:off x="1202104" y="645220"/>
            <a:ext cx="10664775" cy="5262979"/>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Dataset Name : “Mortality rates based on diseases from WHO”</a:t>
            </a:r>
          </a:p>
          <a:p>
            <a:pPr marL="0" indent="0">
              <a:buNone/>
            </a:pPr>
            <a:endParaRPr lang="en-US" dirty="0"/>
          </a:p>
          <a:p>
            <a:r>
              <a:rPr lang="en-US" dirty="0"/>
              <a:t>Helps in comprehensive analysis on the different kinds of diseases across the world and the mortality rates and its relations</a:t>
            </a:r>
          </a:p>
          <a:p>
            <a:endParaRPr lang="en-US" dirty="0"/>
          </a:p>
          <a:p>
            <a:r>
              <a:rPr lang="en-US" dirty="0"/>
              <a:t>Consists of information’s about mortality in several parts of the world as well as the diseases / accidents / causes for the same as of the year 2018.</a:t>
            </a:r>
          </a:p>
          <a:p>
            <a:endParaRPr lang="en-US" dirty="0"/>
          </a:p>
          <a:p>
            <a:r>
              <a:rPr lang="en-US" dirty="0"/>
              <a:t>This will help reduce the overall mortality rates and spread of diseases and help WHO to provide care as needed.</a:t>
            </a:r>
          </a:p>
        </p:txBody>
      </p:sp>
      <p:sp>
        <p:nvSpPr>
          <p:cNvPr id="11" name="Footer Placeholder 1"/>
          <p:cNvSpPr>
            <a:spLocks noGrp="1"/>
          </p:cNvSpPr>
          <p:nvPr>
            <p:ph type="ftr" sz="quarter" idx="11"/>
          </p:nvPr>
        </p:nvSpPr>
        <p:spPr>
          <a:xfrm>
            <a:off x="2584054" y="6415286"/>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4</a:t>
            </a:r>
          </a:p>
        </p:txBody>
      </p:sp>
    </p:spTree>
    <p:extLst>
      <p:ext uri="{BB962C8B-B14F-4D97-AF65-F5344CB8AC3E}">
        <p14:creationId xmlns:p14="http://schemas.microsoft.com/office/powerpoint/2010/main" val="333301110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982784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Dataset</a:t>
            </a:r>
            <a:endParaRPr lang="en-US" sz="4800" b="1" dirty="0">
              <a:latin typeface="+mj-lt"/>
              <a:cs typeface="Times New Roman" panose="02020603050405020304" pitchFamily="18" charset="0"/>
            </a:endParaRPr>
          </a:p>
        </p:txBody>
      </p:sp>
      <p:sp>
        <p:nvSpPr>
          <p:cNvPr id="3" name="TextBox 2"/>
          <p:cNvSpPr txBox="1"/>
          <p:nvPr/>
        </p:nvSpPr>
        <p:spPr>
          <a:xfrm>
            <a:off x="1278304" y="1196410"/>
            <a:ext cx="10664775" cy="4401205"/>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r>
              <a:rPr lang="en-US" dirty="0"/>
              <a:t>Diseases across the globe that results in mortality and its rates as of 2018. </a:t>
            </a:r>
          </a:p>
          <a:p>
            <a:endParaRPr lang="en-US" dirty="0"/>
          </a:p>
          <a:p>
            <a:r>
              <a:rPr lang="en-US" dirty="0"/>
              <a:t>Dataset mainly focus on 62 different causes that leads to mortality and have information of the same from different parts of the globe.</a:t>
            </a:r>
          </a:p>
          <a:p>
            <a:endParaRPr lang="en-US" dirty="0"/>
          </a:p>
          <a:p>
            <a:r>
              <a:rPr lang="en-US" dirty="0"/>
              <a:t>Child mortality rates are available in a different file. </a:t>
            </a:r>
          </a:p>
          <a:p>
            <a:endParaRPr lang="en-US" dirty="0"/>
          </a:p>
          <a:p>
            <a:r>
              <a:rPr lang="en-US" dirty="0"/>
              <a:t>There are a total of 62 observations for the approximately 15 different attributes spread across the globe.</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5</a:t>
            </a:r>
          </a:p>
        </p:txBody>
      </p:sp>
    </p:spTree>
    <p:extLst>
      <p:ext uri="{BB962C8B-B14F-4D97-AF65-F5344CB8AC3E}">
        <p14:creationId xmlns:p14="http://schemas.microsoft.com/office/powerpoint/2010/main" val="15168809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Tools Used to Analyze data</a:t>
            </a:r>
            <a:endParaRPr lang="en-US" sz="4800" b="1" dirty="0">
              <a:latin typeface="+mj-lt"/>
              <a:cs typeface="Times New Roman" panose="02020603050405020304" pitchFamily="18" charset="0"/>
            </a:endParaRPr>
          </a:p>
        </p:txBody>
      </p:sp>
      <p:sp>
        <p:nvSpPr>
          <p:cNvPr id="3" name="TextBox 2"/>
          <p:cNvSpPr txBox="1"/>
          <p:nvPr/>
        </p:nvSpPr>
        <p:spPr>
          <a:xfrm>
            <a:off x="1278304" y="988100"/>
            <a:ext cx="10664775" cy="4832092"/>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SAS is a statistical tool that can be used for analyzing data through SAS programs.</a:t>
            </a:r>
          </a:p>
          <a:p>
            <a:endParaRPr lang="en-US" dirty="0"/>
          </a:p>
          <a:p>
            <a:r>
              <a:rPr lang="en-US" dirty="0"/>
              <a:t>SAS handles huge dataset and have wide range of statistical functions.</a:t>
            </a:r>
          </a:p>
          <a:p>
            <a:endParaRPr lang="en-US" dirty="0"/>
          </a:p>
          <a:p>
            <a:r>
              <a:rPr lang="en-US" dirty="0"/>
              <a:t>Tableau is a visualization software that can be used to visualize and analyze data visually.</a:t>
            </a:r>
          </a:p>
          <a:p>
            <a:endParaRPr lang="en-US" dirty="0"/>
          </a:p>
          <a:p>
            <a:r>
              <a:rPr lang="en-US" dirty="0"/>
              <a:t>Wide range of visualization techniques that help in doing comparison and analyzing different data samples.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6</a:t>
            </a:r>
          </a:p>
        </p:txBody>
      </p:sp>
    </p:spTree>
    <p:extLst>
      <p:ext uri="{BB962C8B-B14F-4D97-AF65-F5344CB8AC3E}">
        <p14:creationId xmlns:p14="http://schemas.microsoft.com/office/powerpoint/2010/main" val="141112548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Hypothesis Statements</a:t>
            </a:r>
            <a:endParaRPr lang="en-US" sz="4800" b="1" dirty="0">
              <a:latin typeface="+mj-lt"/>
              <a:cs typeface="Times New Roman" panose="02020603050405020304" pitchFamily="18" charset="0"/>
            </a:endParaRPr>
          </a:p>
        </p:txBody>
      </p:sp>
      <p:sp>
        <p:nvSpPr>
          <p:cNvPr id="3" name="TextBox 2"/>
          <p:cNvSpPr txBox="1"/>
          <p:nvPr/>
        </p:nvSpPr>
        <p:spPr>
          <a:xfrm>
            <a:off x="1278304" y="988100"/>
            <a:ext cx="10664775" cy="5262979"/>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pPr marL="514350" lvl="0" indent="-514350">
              <a:buAutoNum type="arabicPeriod"/>
            </a:pPr>
            <a:r>
              <a:rPr lang="en-US" dirty="0"/>
              <a:t>Compare the mortality rates between children and adult.</a:t>
            </a:r>
          </a:p>
          <a:p>
            <a:pPr marL="514350" lvl="0" indent="-514350">
              <a:buAutoNum type="arabicPeriod"/>
            </a:pPr>
            <a:endParaRPr lang="en-US" dirty="0"/>
          </a:p>
          <a:p>
            <a:r>
              <a:rPr lang="en-US" dirty="0"/>
              <a:t>Ho (Null hypothesis):  Mortality rate are not significantly different from children and adults.</a:t>
            </a:r>
          </a:p>
          <a:p>
            <a:r>
              <a:rPr lang="en-US" dirty="0"/>
              <a:t>Ha (Alternate hypothesis):  Mortality rates are significantly different from children and adults.</a:t>
            </a:r>
          </a:p>
          <a:p>
            <a:pPr marL="514350" lvl="0" indent="-514350">
              <a:buAutoNum type="arabicPeriod"/>
            </a:pPr>
            <a:endParaRPr lang="en-US" dirty="0"/>
          </a:p>
          <a:p>
            <a:pPr marL="514350" indent="-514350">
              <a:buAutoNum type="arabicPeriod" startAt="2"/>
            </a:pPr>
            <a:r>
              <a:rPr lang="en-US" dirty="0"/>
              <a:t>Check the mortality rates based on Income.</a:t>
            </a:r>
          </a:p>
          <a:p>
            <a:r>
              <a:rPr lang="en-US" dirty="0"/>
              <a:t>Ho (Null hypothesis):  Mortality rates are not significantly different between High income and low-income groups.</a:t>
            </a:r>
          </a:p>
          <a:p>
            <a:r>
              <a:rPr lang="en-US" dirty="0"/>
              <a:t>Ha (Alternate hypothesis):  Mortality rates are significantly different between High income and low-income groups.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7</a:t>
            </a:r>
          </a:p>
        </p:txBody>
      </p:sp>
    </p:spTree>
    <p:extLst>
      <p:ext uri="{BB962C8B-B14F-4D97-AF65-F5344CB8AC3E}">
        <p14:creationId xmlns:p14="http://schemas.microsoft.com/office/powerpoint/2010/main" val="299283997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1446550"/>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Hypothesis Statements</a:t>
            </a:r>
          </a:p>
          <a:p>
            <a:pPr algn="ctr"/>
            <a:endParaRPr lang="en-US" sz="4800" b="1" dirty="0">
              <a:latin typeface="+mj-lt"/>
              <a:cs typeface="Times New Roman" panose="02020603050405020304" pitchFamily="18" charset="0"/>
            </a:endParaRPr>
          </a:p>
        </p:txBody>
      </p:sp>
      <p:sp>
        <p:nvSpPr>
          <p:cNvPr id="3" name="TextBox 2"/>
          <p:cNvSpPr txBox="1"/>
          <p:nvPr/>
        </p:nvSpPr>
        <p:spPr>
          <a:xfrm>
            <a:off x="1278304" y="988100"/>
            <a:ext cx="10664775" cy="5262979"/>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pPr marL="0" lvl="0" indent="0">
              <a:buNone/>
            </a:pPr>
            <a:r>
              <a:rPr lang="en-US" dirty="0"/>
              <a:t>3. Geographical significance on the mortality rates due to diseases.</a:t>
            </a:r>
          </a:p>
          <a:p>
            <a:pPr marL="0" lvl="0" indent="0">
              <a:buNone/>
            </a:pPr>
            <a:endParaRPr lang="en-US" dirty="0"/>
          </a:p>
          <a:p>
            <a:r>
              <a:rPr lang="en-US" dirty="0"/>
              <a:t>Ho (Null hypothesis):  Mortality rates are not significantly different between America and Europe</a:t>
            </a:r>
          </a:p>
          <a:p>
            <a:r>
              <a:rPr lang="en-US" dirty="0"/>
              <a:t>Ha (Alternate hypothesis): Mortality rates are not significantly different between America and Europe.</a:t>
            </a:r>
          </a:p>
          <a:p>
            <a:endParaRPr lang="en-US" dirty="0"/>
          </a:p>
          <a:p>
            <a:pPr marL="0" lvl="0" indent="0">
              <a:buNone/>
            </a:pPr>
            <a:r>
              <a:rPr lang="en-US" dirty="0"/>
              <a:t>4. Political Status affecting the mortality rates.  </a:t>
            </a:r>
          </a:p>
          <a:p>
            <a:r>
              <a:rPr lang="en-US" dirty="0"/>
              <a:t>Ho (Null hypothesis):  Mortality rates are not significantly different between developed and developing/underdeveloped nations.</a:t>
            </a:r>
          </a:p>
          <a:p>
            <a:r>
              <a:rPr lang="en-US" dirty="0"/>
              <a:t>Ha (Alternate hypothesis):  Mortality rates are significantly different between developed and developing/underdeveloped nations.</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7</a:t>
            </a:r>
          </a:p>
        </p:txBody>
      </p:sp>
    </p:spTree>
    <p:extLst>
      <p:ext uri="{BB962C8B-B14F-4D97-AF65-F5344CB8AC3E}">
        <p14:creationId xmlns:p14="http://schemas.microsoft.com/office/powerpoint/2010/main" val="18257033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114539"/>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Statistical Test Performed</a:t>
            </a:r>
            <a:endParaRPr lang="en-US" sz="4800" b="1" dirty="0">
              <a:latin typeface="+mj-lt"/>
              <a:cs typeface="Times New Roman" panose="02020603050405020304" pitchFamily="18" charset="0"/>
            </a:endParaRPr>
          </a:p>
        </p:txBody>
      </p:sp>
      <p:sp>
        <p:nvSpPr>
          <p:cNvPr id="3" name="TextBox 2"/>
          <p:cNvSpPr txBox="1"/>
          <p:nvPr/>
        </p:nvSpPr>
        <p:spPr>
          <a:xfrm>
            <a:off x="1278304" y="1771152"/>
            <a:ext cx="10664775" cy="3539430"/>
          </a:xfrm>
          <a:prstGeom prst="rect">
            <a:avLst/>
          </a:prstGeom>
          <a:noFill/>
        </p:spPr>
        <p:txBody>
          <a:bodyPr wrap="square" rtlCol="0">
            <a:spAutoFit/>
          </a:bodyPr>
          <a:lstStyle>
            <a:defPPr>
              <a:defRPr lang="en-US"/>
            </a:defPPr>
            <a:lvl1pPr marL="285750" indent="-285750">
              <a:buFont typeface="Wingdings" panose="05000000000000000000" pitchFamily="2" charset="2"/>
              <a:buChar char="§"/>
              <a:defRPr sz="2800">
                <a:latin typeface="Times New Roman" panose="02020603050405020304" pitchFamily="18" charset="0"/>
                <a:cs typeface="Times New Roman" panose="02020603050405020304" pitchFamily="18" charset="0"/>
              </a:defRPr>
            </a:lvl1pPr>
          </a:lstStyle>
          <a:p>
            <a:endParaRPr lang="en-US" dirty="0"/>
          </a:p>
          <a:p>
            <a:r>
              <a:rPr lang="en-US" dirty="0"/>
              <a:t>Hypothesis testing done using two sample T-Test.</a:t>
            </a:r>
          </a:p>
          <a:p>
            <a:endParaRPr lang="en-US" dirty="0"/>
          </a:p>
          <a:p>
            <a:r>
              <a:rPr lang="en-US" dirty="0"/>
              <a:t>Best method to compare two independent variables.</a:t>
            </a:r>
          </a:p>
          <a:p>
            <a:endParaRPr lang="en-US" dirty="0"/>
          </a:p>
          <a:p>
            <a:r>
              <a:rPr lang="en-US" dirty="0"/>
              <a:t>Tableau offers wide range of data visualization and analysis.</a:t>
            </a:r>
          </a:p>
          <a:p>
            <a:endParaRPr lang="en-US" dirty="0"/>
          </a:p>
          <a:p>
            <a:r>
              <a:rPr lang="en-US" dirty="0"/>
              <a:t>Bubble charts and bubble plots used to analyze data.</a:t>
            </a: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8</a:t>
            </a:r>
          </a:p>
        </p:txBody>
      </p:sp>
    </p:spTree>
    <p:extLst>
      <p:ext uri="{BB962C8B-B14F-4D97-AF65-F5344CB8AC3E}">
        <p14:creationId xmlns:p14="http://schemas.microsoft.com/office/powerpoint/2010/main" val="35655118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8304" y="63640"/>
            <a:ext cx="1038029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Statistical Test - Result</a:t>
            </a:r>
            <a:endParaRPr lang="en-US" sz="4800" b="1" dirty="0">
              <a:latin typeface="+mj-lt"/>
              <a:cs typeface="Times New Roman" panose="02020603050405020304" pitchFamily="18" charset="0"/>
            </a:endParaRPr>
          </a:p>
        </p:txBody>
      </p:sp>
      <p:sp>
        <p:nvSpPr>
          <p:cNvPr id="11" name="Footer Placeholder 1"/>
          <p:cNvSpPr>
            <a:spLocks noGrp="1"/>
          </p:cNvSpPr>
          <p:nvPr>
            <p:ph type="ftr" sz="quarter" idx="11"/>
          </p:nvPr>
        </p:nvSpPr>
        <p:spPr>
          <a:xfrm>
            <a:off x="2680538" y="6403479"/>
            <a:ext cx="7023377" cy="404614"/>
          </a:xfrm>
        </p:spPr>
        <p:txBody>
          <a:bodyPr/>
          <a:lstStyle/>
          <a:p>
            <a:pPr algn="ctr">
              <a:lnSpc>
                <a:spcPct val="150000"/>
              </a:lnSpc>
            </a:pPr>
            <a:r>
              <a:rPr lang="en-US" dirty="0">
                <a:latin typeface="Times New Roman" panose="02020603050405020304" pitchFamily="18" charset="0"/>
                <a:cs typeface="Times New Roman" panose="02020603050405020304" pitchFamily="18" charset="0"/>
              </a:rPr>
              <a:t>Portfolio Project</a:t>
            </a:r>
          </a:p>
        </p:txBody>
      </p:sp>
      <p:sp>
        <p:nvSpPr>
          <p:cNvPr id="10" name="Slide Number Placeholder 4"/>
          <p:cNvSpPr>
            <a:spLocks noGrp="1"/>
          </p:cNvSpPr>
          <p:nvPr>
            <p:ph type="sldNum" sz="quarter" idx="12"/>
          </p:nvPr>
        </p:nvSpPr>
        <p:spPr>
          <a:xfrm>
            <a:off x="9851003" y="6453386"/>
            <a:ext cx="1596292" cy="404614"/>
          </a:xfrm>
        </p:spPr>
        <p:txBody>
          <a:bodyPr/>
          <a:lstStyle/>
          <a:p>
            <a:r>
              <a:rPr lang="en-US" dirty="0"/>
              <a:t>10</a:t>
            </a:r>
          </a:p>
        </p:txBody>
      </p:sp>
      <p:sp>
        <p:nvSpPr>
          <p:cNvPr id="3" name="Rectangle 2"/>
          <p:cNvSpPr/>
          <p:nvPr/>
        </p:nvSpPr>
        <p:spPr>
          <a:xfrm>
            <a:off x="1238421" y="5424487"/>
            <a:ext cx="10420179" cy="954107"/>
          </a:xfrm>
          <a:prstGeom prst="rect">
            <a:avLst/>
          </a:prstGeom>
        </p:spPr>
        <p:txBody>
          <a:bodyPr wrap="square">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 values of 0.047 lesser than the alpha value of 0.05 for hypothesis 1</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For hypothesis 2 there is no significant difference.</a:t>
            </a:r>
          </a:p>
        </p:txBody>
      </p:sp>
      <p:pic>
        <p:nvPicPr>
          <p:cNvPr id="4" name="Picture 3">
            <a:extLst>
              <a:ext uri="{FF2B5EF4-FFF2-40B4-BE49-F238E27FC236}">
                <a16:creationId xmlns:a16="http://schemas.microsoft.com/office/drawing/2014/main" id="{EC07A050-5900-4C28-876E-F7F2651EC202}"/>
              </a:ext>
            </a:extLst>
          </p:cNvPr>
          <p:cNvPicPr>
            <a:picLocks noChangeAspect="1"/>
          </p:cNvPicPr>
          <p:nvPr/>
        </p:nvPicPr>
        <p:blipFill>
          <a:blip r:embed="rId4"/>
          <a:stretch>
            <a:fillRect/>
          </a:stretch>
        </p:blipFill>
        <p:spPr>
          <a:xfrm>
            <a:off x="1074806" y="944015"/>
            <a:ext cx="4886494" cy="3990975"/>
          </a:xfrm>
          <a:prstGeom prst="rect">
            <a:avLst/>
          </a:prstGeom>
        </p:spPr>
      </p:pic>
      <p:pic>
        <p:nvPicPr>
          <p:cNvPr id="5" name="Picture 4">
            <a:extLst>
              <a:ext uri="{FF2B5EF4-FFF2-40B4-BE49-F238E27FC236}">
                <a16:creationId xmlns:a16="http://schemas.microsoft.com/office/drawing/2014/main" id="{BC4AB7E5-5DA3-49FA-A013-49566299E8BF}"/>
              </a:ext>
            </a:extLst>
          </p:cNvPr>
          <p:cNvPicPr>
            <a:picLocks noChangeAspect="1"/>
          </p:cNvPicPr>
          <p:nvPr/>
        </p:nvPicPr>
        <p:blipFill>
          <a:blip r:embed="rId5"/>
          <a:stretch>
            <a:fillRect/>
          </a:stretch>
        </p:blipFill>
        <p:spPr>
          <a:xfrm>
            <a:off x="6888031" y="944014"/>
            <a:ext cx="4559264" cy="3990975"/>
          </a:xfrm>
          <a:prstGeom prst="rect">
            <a:avLst/>
          </a:prstGeom>
        </p:spPr>
      </p:pic>
    </p:spTree>
    <p:extLst>
      <p:ext uri="{BB962C8B-B14F-4D97-AF65-F5344CB8AC3E}">
        <p14:creationId xmlns:p14="http://schemas.microsoft.com/office/powerpoint/2010/main" val="123670284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0.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2.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13.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2.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3.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4.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5.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6.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7.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8.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9.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7782</TotalTime>
  <Words>3461</Words>
  <Application>Microsoft Office PowerPoint</Application>
  <PresentationFormat>Widescreen</PresentationFormat>
  <Paragraphs>227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Franklin Gothic Book</vt:lpstr>
      <vt:lpstr>Times New Roman</vt:lpstr>
      <vt:lpstr>Wingdings</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Farmers Insurance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Raj</dc:creator>
  <cp:lastModifiedBy>Renjeev Ramachandran Nair</cp:lastModifiedBy>
  <cp:revision>293</cp:revision>
  <dcterms:created xsi:type="dcterms:W3CDTF">2019-01-25T06:22:19Z</dcterms:created>
  <dcterms:modified xsi:type="dcterms:W3CDTF">2022-10-10T03:59:34Z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2efefb-464c-4091-bdae-906d0eb48c19_Enabled">
    <vt:lpwstr>true</vt:lpwstr>
  </property>
  <property fmtid="{D5CDD505-2E9C-101B-9397-08002B2CF9AE}" pid="3" name="MSIP_Label_bb2efefb-464c-4091-bdae-906d0eb48c19_SetDate">
    <vt:lpwstr>2022-10-09T20:35:34Z</vt:lpwstr>
  </property>
  <property fmtid="{D5CDD505-2E9C-101B-9397-08002B2CF9AE}" pid="4" name="MSIP_Label_bb2efefb-464c-4091-bdae-906d0eb48c19_Method">
    <vt:lpwstr>Privileged</vt:lpwstr>
  </property>
  <property fmtid="{D5CDD505-2E9C-101B-9397-08002B2CF9AE}" pid="5" name="MSIP_Label_bb2efefb-464c-4091-bdae-906d0eb48c19_Name">
    <vt:lpwstr>Public</vt:lpwstr>
  </property>
  <property fmtid="{D5CDD505-2E9C-101B-9397-08002B2CF9AE}" pid="6" name="MSIP_Label_bb2efefb-464c-4091-bdae-906d0eb48c19_SiteId">
    <vt:lpwstr>d3f34466-54cf-46df-aedc-78d165d9fd31</vt:lpwstr>
  </property>
  <property fmtid="{D5CDD505-2E9C-101B-9397-08002B2CF9AE}" pid="7" name="MSIP_Label_bb2efefb-464c-4091-bdae-906d0eb48c19_ActionId">
    <vt:lpwstr>756bd968-7aa3-48f9-a4a7-88732b8811d4</vt:lpwstr>
  </property>
  <property fmtid="{D5CDD505-2E9C-101B-9397-08002B2CF9AE}" pid="8" name="MSIP_Label_bb2efefb-464c-4091-bdae-906d0eb48c19_ContentBits">
    <vt:lpwstr>0</vt:lpwstr>
  </property>
</Properties>
</file>