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836" r:id="rId2"/>
    <p:sldId id="961" r:id="rId3"/>
    <p:sldId id="1023" r:id="rId4"/>
    <p:sldId id="1024" r:id="rId5"/>
    <p:sldId id="1025" r:id="rId6"/>
    <p:sldId id="1026" r:id="rId7"/>
    <p:sldId id="1027" r:id="rId8"/>
    <p:sldId id="1028" r:id="rId9"/>
    <p:sldId id="1029" r:id="rId10"/>
    <p:sldId id="987" r:id="rId11"/>
    <p:sldId id="1013" r:id="rId12"/>
    <p:sldId id="1005" r:id="rId13"/>
    <p:sldId id="1007" r:id="rId14"/>
    <p:sldId id="1006" r:id="rId15"/>
    <p:sldId id="1015" r:id="rId16"/>
    <p:sldId id="994" r:id="rId17"/>
    <p:sldId id="971" r:id="rId18"/>
    <p:sldId id="1016" r:id="rId19"/>
    <p:sldId id="1017" r:id="rId20"/>
    <p:sldId id="1018" r:id="rId21"/>
    <p:sldId id="1019" r:id="rId22"/>
    <p:sldId id="1020" r:id="rId23"/>
    <p:sldId id="1021" r:id="rId24"/>
    <p:sldId id="1022" r:id="rId25"/>
    <p:sldId id="989" r:id="rId26"/>
    <p:sldId id="999" r:id="rId27"/>
    <p:sldId id="998" r:id="rId28"/>
    <p:sldId id="1010" r:id="rId29"/>
    <p:sldId id="1011" r:id="rId30"/>
    <p:sldId id="986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 varScale="1">
        <p:scale>
          <a:sx n="106" d="100"/>
          <a:sy n="106" d="100"/>
        </p:scale>
        <p:origin x="79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2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3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2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5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819F8-A4CB-48C2-AA45-0E4078537C1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08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9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819F8-A4CB-48C2-AA45-0E4078537C1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7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6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323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05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69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556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0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24EA-D88B-4DB6-A454-EECCD39A6D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5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4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07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3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587892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7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5" r:id="rId3"/>
    <p:sldLayoutId id="2147483668" r:id="rId4"/>
    <p:sldLayoutId id="2147483669" r:id="rId5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image" Target="../media/image7.png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v3.bootcss.com/cs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538"/>
            <a:ext cx="9144000" cy="5148262"/>
          </a:xfrm>
          <a:prstGeom prst="rect">
            <a:avLst/>
          </a:prstGeom>
          <a:noFill/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753669" y="2893111"/>
            <a:ext cx="4352484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学生考试系统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学生界面 教师界面 管理员界面 项目总结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753668" y="2197187"/>
            <a:ext cx="51864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东软项目实训报告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55576" y="987574"/>
            <a:ext cx="266429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id="{FA33C92E-0686-4EBA-A849-0ABD3178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68" y="3770625"/>
            <a:ext cx="336742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汇报人：管茂伟 张锦航 滕文杰 谢胜杰</a:t>
            </a: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635896" y="1923678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教师界面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251520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9" name="MH_Other_2"/>
          <p:cNvPicPr/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-252536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H_Other_4"/>
          <p:cNvSpPr/>
          <p:nvPr>
            <p:custDataLst>
              <p:tags r:id="rId3"/>
            </p:custDataLst>
          </p:nvPr>
        </p:nvSpPr>
        <p:spPr>
          <a:xfrm>
            <a:off x="2483768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1" name="MH_Other_5"/>
          <p:cNvPicPr/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2051720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H_Other_7"/>
          <p:cNvSpPr/>
          <p:nvPr>
            <p:custDataLst>
              <p:tags r:id="rId5"/>
            </p:custDataLst>
          </p:nvPr>
        </p:nvSpPr>
        <p:spPr>
          <a:xfrm>
            <a:off x="5004048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3" name="MH_Other_8"/>
          <p:cNvPicPr/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4499992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SubTitle_4"/>
          <p:cNvSpPr/>
          <p:nvPr>
            <p:custDataLst>
              <p:tags r:id="rId7"/>
            </p:custDataLst>
          </p:nvPr>
        </p:nvSpPr>
        <p:spPr>
          <a:xfrm>
            <a:off x="-128004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试题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添加试题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试题管理</a:t>
            </a:r>
            <a:endParaRPr lang="en-GB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MH_SubTitle_4"/>
          <p:cNvSpPr/>
          <p:nvPr>
            <p:custDataLst>
              <p:tags r:id="rId8"/>
            </p:custDataLst>
          </p:nvPr>
        </p:nvSpPr>
        <p:spPr>
          <a:xfrm>
            <a:off x="2108237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试卷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生成试卷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我的试卷</a:t>
            </a:r>
            <a:endParaRPr lang="en-GB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MH_SubTitle_4"/>
          <p:cNvSpPr/>
          <p:nvPr>
            <p:custDataLst>
              <p:tags r:id="rId9"/>
            </p:custDataLst>
          </p:nvPr>
        </p:nvSpPr>
        <p:spPr>
          <a:xfrm>
            <a:off x="4620531" y="278615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考试评阅</a:t>
            </a:r>
          </a:p>
        </p:txBody>
      </p:sp>
      <p:sp>
        <p:nvSpPr>
          <p:cNvPr id="17" name="MH_Other_4"/>
          <p:cNvSpPr/>
          <p:nvPr>
            <p:custDataLst>
              <p:tags r:id="rId10"/>
            </p:custDataLst>
          </p:nvPr>
        </p:nvSpPr>
        <p:spPr>
          <a:xfrm>
            <a:off x="7308304" y="1811810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04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8" name="MH_Other_5"/>
          <p:cNvPicPr/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6732240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MH_SubTitle_4"/>
          <p:cNvSpPr/>
          <p:nvPr>
            <p:custDataLst>
              <p:tags r:id="rId12"/>
            </p:custDataLst>
          </p:nvPr>
        </p:nvSpPr>
        <p:spPr>
          <a:xfrm>
            <a:off x="6932773" y="278615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成绩分析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/>
      <p:bldP spid="15" grpId="0"/>
      <p:bldP spid="16" grpId="0"/>
      <p:bldP spid="17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13800" r="75982" b="6401"/>
          <a:stretch/>
        </p:blipFill>
        <p:spPr>
          <a:xfrm>
            <a:off x="1" y="0"/>
            <a:ext cx="2555776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55777" y="0"/>
            <a:ext cx="144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试题模块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25553" y="4616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添加试题</a:t>
            </a:r>
          </a:p>
          <a:p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084168" y="-1"/>
            <a:ext cx="2988840" cy="5143501"/>
            <a:chOff x="5111553" y="-1"/>
            <a:chExt cx="2988840" cy="51435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553" y="-1"/>
              <a:ext cx="2988839" cy="345189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" t="2053" r="4184" b="17156"/>
            <a:stretch/>
          </p:blipFill>
          <p:spPr>
            <a:xfrm>
              <a:off x="5111553" y="2728556"/>
              <a:ext cx="2988840" cy="241494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3491880" y="1203598"/>
            <a:ext cx="180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</a:t>
            </a:r>
            <a:r>
              <a:rPr lang="en-US" altLang="zh-CN" dirty="0"/>
              <a:t>9</a:t>
            </a:r>
            <a:r>
              <a:rPr lang="zh-CN" altLang="en-US" dirty="0"/>
              <a:t>项修改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题目名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分值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课程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题型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题干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答案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练习</a:t>
            </a:r>
            <a:r>
              <a:rPr lang="en-US" altLang="zh-CN" dirty="0"/>
              <a:t>/</a:t>
            </a:r>
            <a:r>
              <a:rPr lang="zh-CN" altLang="en-US" dirty="0"/>
              <a:t>考试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上传图片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出卷人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403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847"/>
          <a:stretch/>
        </p:blipFill>
        <p:spPr>
          <a:xfrm>
            <a:off x="0" y="0"/>
            <a:ext cx="9029207" cy="4718292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683568" y="1635646"/>
            <a:ext cx="4824536" cy="1224136"/>
            <a:chOff x="683568" y="1635646"/>
            <a:chExt cx="4824536" cy="1224136"/>
          </a:xfrm>
        </p:grpSpPr>
        <p:sp>
          <p:nvSpPr>
            <p:cNvPr id="18" name="矩形 17"/>
            <p:cNvSpPr/>
            <p:nvPr/>
          </p:nvSpPr>
          <p:spPr>
            <a:xfrm>
              <a:off x="683568" y="1635646"/>
              <a:ext cx="1584176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3568" y="2283718"/>
              <a:ext cx="1584176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411760" y="1920266"/>
              <a:ext cx="1152128" cy="726903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07904" y="1920266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支持课程</a:t>
              </a:r>
              <a:r>
                <a:rPr lang="en-US" altLang="zh-CN" dirty="0"/>
                <a:t>/</a:t>
              </a:r>
              <a:r>
                <a:rPr lang="zh-CN" altLang="en-US" dirty="0"/>
                <a:t>题目双查询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 rot="16200000">
            <a:off x="6244047" y="2227571"/>
            <a:ext cx="2488559" cy="1800200"/>
            <a:chOff x="683568" y="1419623"/>
            <a:chExt cx="2488559" cy="1800200"/>
          </a:xfrm>
        </p:grpSpPr>
        <p:sp>
          <p:nvSpPr>
            <p:cNvPr id="24" name="矩形 23"/>
            <p:cNvSpPr/>
            <p:nvPr/>
          </p:nvSpPr>
          <p:spPr>
            <a:xfrm>
              <a:off x="683568" y="1563638"/>
              <a:ext cx="10081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3568" y="2427734"/>
              <a:ext cx="1008113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765429" y="1920266"/>
              <a:ext cx="723492" cy="726903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 rot="5400000">
              <a:off x="1948862" y="1996557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可以对已出题目修改和删除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3720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7655"/>
          <a:stretch/>
        </p:blipFill>
        <p:spPr>
          <a:xfrm>
            <a:off x="0" y="0"/>
            <a:ext cx="9144000" cy="5172919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2987824" y="1262058"/>
            <a:ext cx="2808312" cy="3416320"/>
            <a:chOff x="683568" y="1622098"/>
            <a:chExt cx="2808312" cy="3416320"/>
          </a:xfrm>
        </p:grpSpPr>
        <p:sp>
          <p:nvSpPr>
            <p:cNvPr id="39" name="矩形 38"/>
            <p:cNvSpPr/>
            <p:nvPr/>
          </p:nvSpPr>
          <p:spPr>
            <a:xfrm>
              <a:off x="683568" y="1635646"/>
              <a:ext cx="79208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83568" y="4155926"/>
              <a:ext cx="79208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91680" y="1622098"/>
              <a:ext cx="1800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可通过课程查询所有试题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>
                  <a:solidFill>
                    <a:srgbClr val="C00000"/>
                  </a:solidFill>
                </a:rPr>
                <a:t>自动生成：随机选择试题生成试卷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7656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0225"/>
          <a:stretch/>
        </p:blipFill>
        <p:spPr>
          <a:xfrm>
            <a:off x="1" y="195486"/>
            <a:ext cx="9144000" cy="46599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6200000">
            <a:off x="6372205" y="2067695"/>
            <a:ext cx="2520279" cy="1800200"/>
            <a:chOff x="651848" y="1419623"/>
            <a:chExt cx="2520279" cy="1800200"/>
          </a:xfrm>
        </p:grpSpPr>
        <p:sp>
          <p:nvSpPr>
            <p:cNvPr id="11" name="矩形 10"/>
            <p:cNvSpPr/>
            <p:nvPr/>
          </p:nvSpPr>
          <p:spPr>
            <a:xfrm>
              <a:off x="651848" y="1635644"/>
              <a:ext cx="10081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1849" y="2355725"/>
              <a:ext cx="1008113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1765429" y="1920266"/>
              <a:ext cx="723492" cy="726903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5400000">
              <a:off x="1948862" y="1996557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可以对已出试卷修改和删除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6699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" y="1"/>
            <a:ext cx="9123149" cy="51434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9144000" cy="51435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948264" y="293179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51920" y="997573"/>
            <a:ext cx="3312368" cy="926105"/>
            <a:chOff x="3851920" y="997573"/>
            <a:chExt cx="3312368" cy="926105"/>
          </a:xfrm>
        </p:grpSpPr>
        <p:sp>
          <p:nvSpPr>
            <p:cNvPr id="5" name="矩形 4"/>
            <p:cNvSpPr/>
            <p:nvPr/>
          </p:nvSpPr>
          <p:spPr>
            <a:xfrm>
              <a:off x="3851920" y="1347614"/>
              <a:ext cx="331236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39952" y="99757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可通过课程名查找考试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884368" y="2486675"/>
            <a:ext cx="1080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查看参考学生答题卡并对主观题批改</a:t>
            </a:r>
          </a:p>
        </p:txBody>
      </p:sp>
    </p:spTree>
    <p:extLst>
      <p:ext uri="{BB962C8B-B14F-4D97-AF65-F5344CB8AC3E}">
        <p14:creationId xmlns:p14="http://schemas.microsoft.com/office/powerpoint/2010/main" val="9793055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128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896" y="170765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允许模糊查询课程名，并给出课程考试参考人数及格人数及平均分</a:t>
            </a:r>
          </a:p>
        </p:txBody>
      </p:sp>
    </p:spTree>
    <p:extLst>
      <p:ext uri="{BB962C8B-B14F-4D97-AF65-F5344CB8AC3E}">
        <p14:creationId xmlns:p14="http://schemas.microsoft.com/office/powerpoint/2010/main" val="1036519267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289" y="2024662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管理员界面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21023"/>
      </p:ext>
    </p:extLst>
  </p:cSld>
  <p:clrMapOvr>
    <a:masterClrMapping/>
  </p:clrMapOvr>
  <p:transition spd="med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3607600" y="1225904"/>
            <a:ext cx="2154824" cy="3631677"/>
            <a:chOff x="4960262" y="1937581"/>
            <a:chExt cx="2620409" cy="4416361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960262" y="2615001"/>
              <a:ext cx="533009" cy="531697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5200510" y="2183081"/>
              <a:ext cx="727308" cy="7273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5691509" y="1937581"/>
              <a:ext cx="1098839" cy="1097526"/>
            </a:xfrm>
            <a:prstGeom prst="ellipse">
              <a:avLst/>
            </a:prstGeom>
            <a:solidFill>
              <a:schemeClr val="accent3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6485771" y="2257912"/>
              <a:ext cx="817894" cy="813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6672193" y="2730530"/>
              <a:ext cx="908478" cy="90454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6485771" y="3467029"/>
              <a:ext cx="743062" cy="743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136558" y="3837247"/>
              <a:ext cx="569768" cy="571082"/>
            </a:xfrm>
            <a:prstGeom prst="ellipse">
              <a:avLst/>
            </a:prstGeom>
            <a:solidFill>
              <a:schemeClr val="accent3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5788658" y="4122131"/>
              <a:ext cx="693174" cy="6971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5844547" y="4614420"/>
              <a:ext cx="531697" cy="534321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657375" y="5592500"/>
              <a:ext cx="762755" cy="7614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29272" y="2382331"/>
              <a:ext cx="736439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89082" y="2424107"/>
              <a:ext cx="736439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26498" y="3646353"/>
              <a:ext cx="736439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52643" y="4280652"/>
              <a:ext cx="736439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88728" y="1822195"/>
            <a:ext cx="1420902" cy="900246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增加、删除、查找用户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修改用户信息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08924" y="3669529"/>
            <a:ext cx="907941" cy="746358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查找考试成绩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8086" y="3666325"/>
            <a:ext cx="1459374" cy="900246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 、删除、查找考试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修改考试信息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26399" y="1822195"/>
            <a:ext cx="1420902" cy="900246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增加、删除、查找课程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766920"/>
      </p:ext>
    </p:extLst>
  </p:cSld>
  <p:clrMapOvr>
    <a:masterClrMapping/>
  </p:clrMapOvr>
  <p:transition spd="med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3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3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38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17" name="圆角矩形 16"/>
          <p:cNvSpPr/>
          <p:nvPr/>
        </p:nvSpPr>
        <p:spPr>
          <a:xfrm>
            <a:off x="4515452" y="1669965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515452" y="2284147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01" name="圆角矩形 100"/>
          <p:cNvSpPr/>
          <p:nvPr/>
        </p:nvSpPr>
        <p:spPr>
          <a:xfrm>
            <a:off x="4515452" y="2898328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4515452" y="3512510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80"/>
          <p:cNvSpPr/>
          <p:nvPr/>
        </p:nvSpPr>
        <p:spPr bwMode="auto">
          <a:xfrm>
            <a:off x="4499992" y="163228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椭圆 80"/>
          <p:cNvSpPr/>
          <p:nvPr/>
        </p:nvSpPr>
        <p:spPr bwMode="auto">
          <a:xfrm>
            <a:off x="4499992" y="224984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椭圆 80"/>
          <p:cNvSpPr/>
          <p:nvPr/>
        </p:nvSpPr>
        <p:spPr bwMode="auto">
          <a:xfrm>
            <a:off x="4499992" y="2864026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椭圆 80"/>
          <p:cNvSpPr/>
          <p:nvPr/>
        </p:nvSpPr>
        <p:spPr bwMode="auto">
          <a:xfrm>
            <a:off x="4499992" y="349189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39"/>
          <p:cNvSpPr>
            <a:spLocks noChangeArrowheads="1"/>
          </p:cNvSpPr>
          <p:nvPr/>
        </p:nvSpPr>
        <p:spPr bwMode="auto">
          <a:xfrm>
            <a:off x="5649764" y="1640344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学生界面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2" name="矩形 39"/>
          <p:cNvSpPr>
            <a:spLocks noChangeArrowheads="1"/>
          </p:cNvSpPr>
          <p:nvPr/>
        </p:nvSpPr>
        <p:spPr bwMode="auto">
          <a:xfrm>
            <a:off x="5649764" y="2263502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教师界面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3" name="矩形 39"/>
          <p:cNvSpPr>
            <a:spLocks noChangeArrowheads="1"/>
          </p:cNvSpPr>
          <p:nvPr/>
        </p:nvSpPr>
        <p:spPr bwMode="auto">
          <a:xfrm>
            <a:off x="5649764" y="2878480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管理员界面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4" name="矩形 39"/>
          <p:cNvSpPr>
            <a:spLocks noChangeArrowheads="1"/>
          </p:cNvSpPr>
          <p:nvPr/>
        </p:nvSpPr>
        <p:spPr bwMode="auto">
          <a:xfrm>
            <a:off x="5649764" y="3498543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项目总结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9" name="MH_Others_1"/>
          <p:cNvSpPr txBox="1"/>
          <p:nvPr>
            <p:custDataLst>
              <p:tags r:id="rId1"/>
            </p:custDataLst>
          </p:nvPr>
        </p:nvSpPr>
        <p:spPr>
          <a:xfrm>
            <a:off x="2627784" y="2211710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999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0" name="MH_Others_2"/>
          <p:cNvSpPr txBox="1"/>
          <p:nvPr>
            <p:custDataLst>
              <p:tags r:id="rId2"/>
            </p:custDataLst>
          </p:nvPr>
        </p:nvSpPr>
        <p:spPr>
          <a:xfrm>
            <a:off x="2195736" y="2840037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882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6" grpId="0" animBg="1"/>
      <p:bldP spid="101" grpId="0" animBg="1"/>
      <p:bldP spid="102" grpId="0" animBg="1"/>
      <p:bldP spid="116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24" y="1411136"/>
            <a:ext cx="2981161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41896" y="2017711"/>
            <a:ext cx="1677477" cy="18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l="1175" t="4167" r="2992" b="4167"/>
          <a:stretch/>
        </p:blipFill>
        <p:spPr>
          <a:xfrm>
            <a:off x="577914" y="1019813"/>
            <a:ext cx="1656184" cy="15841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/>
          <a:srcRect l="1188" b="3107"/>
          <a:stretch/>
        </p:blipFill>
        <p:spPr>
          <a:xfrm>
            <a:off x="6300192" y="900439"/>
            <a:ext cx="1818365" cy="14878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/>
          <a:srcRect l="2658" t="1360" b="4197"/>
          <a:stretch/>
        </p:blipFill>
        <p:spPr>
          <a:xfrm>
            <a:off x="584361" y="3507854"/>
            <a:ext cx="1831288" cy="122413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805" y="3245456"/>
            <a:ext cx="2238823" cy="158417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8"/>
          <a:srcRect l="1295" b="2211"/>
          <a:stretch/>
        </p:blipFill>
        <p:spPr>
          <a:xfrm>
            <a:off x="3585867" y="1664689"/>
            <a:ext cx="1981333" cy="2649747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269216" y="2797121"/>
            <a:ext cx="1677382" cy="900246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支持模糊查询，查询更高效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4107" y="2797121"/>
            <a:ext cx="2062103" cy="105413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自动生成删除按钮，自动获取删除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7914" y="299613"/>
            <a:ext cx="1549142" cy="105413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支持三种角色用户，添加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完列表自动更新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1699" y="300909"/>
            <a:ext cx="1805623" cy="105413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自动生成修改按钮，自动获取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用户信息，修改更便捷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7699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14" y="1428429"/>
            <a:ext cx="2981161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036552" y="1837234"/>
            <a:ext cx="1677477" cy="18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75274" y="3619501"/>
            <a:ext cx="2184957" cy="59247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支持多条件模糊查询，查找更高效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57" y="4137528"/>
            <a:ext cx="2350700" cy="760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b="3614"/>
          <a:stretch/>
        </p:blipFill>
        <p:spPr>
          <a:xfrm>
            <a:off x="1141061" y="751578"/>
            <a:ext cx="1548442" cy="102351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5557" y="137047"/>
            <a:ext cx="2278691" cy="59247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弹窗添加，页面不跳转，操作更便捷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58" y="2574136"/>
            <a:ext cx="1563944" cy="100115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25557" y="1930703"/>
            <a:ext cx="2134674" cy="746358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自动生成删除按钮，自动获取用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户信息，操作简单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1685593"/>
            <a:ext cx="1955032" cy="26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605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34" y="1473496"/>
            <a:ext cx="2981161" cy="365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036552" y="1837234"/>
            <a:ext cx="1677477" cy="18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9664" y="395104"/>
            <a:ext cx="2318583" cy="592470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支持多条件筛选模糊查询，查找更高效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92" y="1726421"/>
            <a:ext cx="1944216" cy="25553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64" y="980533"/>
            <a:ext cx="2446211" cy="1351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62" y="3461191"/>
            <a:ext cx="1997837" cy="13504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6582" y="2847025"/>
            <a:ext cx="1805623" cy="592470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自动生成删除按钮，操作方便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980533"/>
            <a:ext cx="1656184" cy="3852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501107" y="388063"/>
            <a:ext cx="1933863" cy="592470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根据课程自动匹配试卷，更智能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601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34" y="1473496"/>
            <a:ext cx="2981161" cy="365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036552" y="1837234"/>
            <a:ext cx="1677477" cy="18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92" y="1726421"/>
            <a:ext cx="1944216" cy="255538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12422" y="411510"/>
            <a:ext cx="1677382" cy="592470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记忆初始内容，修改更方便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85" y="988791"/>
            <a:ext cx="1708652" cy="38833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081" y="1135148"/>
            <a:ext cx="2597685" cy="22322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30895" y="542678"/>
            <a:ext cx="1677382" cy="592470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一键查询详情，页面更简洁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1486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04" y="1489922"/>
            <a:ext cx="2981161" cy="365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036552" y="1837234"/>
            <a:ext cx="1677477" cy="18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72608" y="1124906"/>
            <a:ext cx="1677382" cy="592470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支持模糊查询，查询更高效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724080"/>
            <a:ext cx="1995468" cy="2592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608" y="1813173"/>
            <a:ext cx="2799679" cy="16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884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635896" y="1907370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项目总结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1117097" y="775534"/>
            <a:ext cx="2817544" cy="1411701"/>
            <a:chOff x="2174724" y="2060000"/>
            <a:chExt cx="3009377" cy="1163516"/>
          </a:xfrm>
        </p:grpSpPr>
        <p:sp>
          <p:nvSpPr>
            <p:cNvPr id="10" name="矩形 9"/>
            <p:cNvSpPr/>
            <p:nvPr/>
          </p:nvSpPr>
          <p:spPr>
            <a:xfrm>
              <a:off x="4266186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174724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" name="组合 11"/>
            <p:cNvGrpSpPr/>
            <p:nvPr/>
          </p:nvGrpSpPr>
          <p:grpSpPr>
            <a:xfrm>
              <a:off x="4659778" y="2229073"/>
              <a:ext cx="201152" cy="472325"/>
              <a:chOff x="3997325" y="2735263"/>
              <a:chExt cx="250825" cy="588962"/>
            </a:xfrm>
          </p:grpSpPr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4100513" y="2735263"/>
                <a:ext cx="111125" cy="111125"/>
              </a:xfrm>
              <a:custGeom>
                <a:avLst/>
                <a:gdLst>
                  <a:gd name="T0" fmla="*/ 15 w 30"/>
                  <a:gd name="T1" fmla="*/ 0 h 30"/>
                  <a:gd name="T2" fmla="*/ 0 w 30"/>
                  <a:gd name="T3" fmla="*/ 15 h 30"/>
                  <a:gd name="T4" fmla="*/ 15 w 30"/>
                  <a:gd name="T5" fmla="*/ 30 h 30"/>
                  <a:gd name="T6" fmla="*/ 3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23" y="30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997325" y="2979738"/>
                <a:ext cx="250825" cy="344487"/>
              </a:xfrm>
              <a:custGeom>
                <a:avLst/>
                <a:gdLst>
                  <a:gd name="T0" fmla="*/ 67 w 68"/>
                  <a:gd name="T1" fmla="*/ 60 h 93"/>
                  <a:gd name="T2" fmla="*/ 60 w 68"/>
                  <a:gd name="T3" fmla="*/ 73 h 93"/>
                  <a:gd name="T4" fmla="*/ 47 w 68"/>
                  <a:gd name="T5" fmla="*/ 82 h 93"/>
                  <a:gd name="T6" fmla="*/ 38 w 68"/>
                  <a:gd name="T7" fmla="*/ 73 h 93"/>
                  <a:gd name="T8" fmla="*/ 39 w 68"/>
                  <a:gd name="T9" fmla="*/ 67 h 93"/>
                  <a:gd name="T10" fmla="*/ 44 w 68"/>
                  <a:gd name="T11" fmla="*/ 50 h 93"/>
                  <a:gd name="T12" fmla="*/ 55 w 68"/>
                  <a:gd name="T13" fmla="*/ 0 h 93"/>
                  <a:gd name="T14" fmla="*/ 32 w 68"/>
                  <a:gd name="T15" fmla="*/ 0 h 93"/>
                  <a:gd name="T16" fmla="*/ 6 w 68"/>
                  <a:gd name="T17" fmla="*/ 14 h 93"/>
                  <a:gd name="T18" fmla="*/ 0 w 68"/>
                  <a:gd name="T19" fmla="*/ 25 h 93"/>
                  <a:gd name="T20" fmla="*/ 2 w 68"/>
                  <a:gd name="T21" fmla="*/ 26 h 93"/>
                  <a:gd name="T22" fmla="*/ 8 w 68"/>
                  <a:gd name="T23" fmla="*/ 15 h 93"/>
                  <a:gd name="T24" fmla="*/ 16 w 68"/>
                  <a:gd name="T25" fmla="*/ 6 h 93"/>
                  <a:gd name="T26" fmla="*/ 19 w 68"/>
                  <a:gd name="T27" fmla="*/ 12 h 93"/>
                  <a:gd name="T28" fmla="*/ 19 w 68"/>
                  <a:gd name="T29" fmla="*/ 19 h 93"/>
                  <a:gd name="T30" fmla="*/ 14 w 68"/>
                  <a:gd name="T31" fmla="*/ 46 h 93"/>
                  <a:gd name="T32" fmla="*/ 11 w 68"/>
                  <a:gd name="T33" fmla="*/ 70 h 93"/>
                  <a:gd name="T34" fmla="*/ 34 w 68"/>
                  <a:gd name="T35" fmla="*/ 93 h 93"/>
                  <a:gd name="T36" fmla="*/ 60 w 68"/>
                  <a:gd name="T37" fmla="*/ 78 h 93"/>
                  <a:gd name="T38" fmla="*/ 68 w 68"/>
                  <a:gd name="T39" fmla="*/ 61 h 93"/>
                  <a:gd name="T40" fmla="*/ 67 w 68"/>
                  <a:gd name="T41" fmla="*/ 6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3">
                    <a:moveTo>
                      <a:pt x="67" y="6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57" y="79"/>
                      <a:pt x="51" y="82"/>
                      <a:pt x="47" y="82"/>
                    </a:cubicBezTo>
                    <a:cubicBezTo>
                      <a:pt x="42" y="82"/>
                      <a:pt x="38" y="79"/>
                      <a:pt x="38" y="73"/>
                    </a:cubicBezTo>
                    <a:cubicBezTo>
                      <a:pt x="38" y="71"/>
                      <a:pt x="38" y="69"/>
                      <a:pt x="39" y="67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6" y="42"/>
                      <a:pt x="54" y="10"/>
                      <a:pt x="5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2" y="0"/>
                      <a:pt x="12" y="2"/>
                      <a:pt x="6" y="1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9"/>
                      <a:pt x="14" y="6"/>
                      <a:pt x="16" y="6"/>
                    </a:cubicBezTo>
                    <a:cubicBezTo>
                      <a:pt x="18" y="6"/>
                      <a:pt x="19" y="8"/>
                      <a:pt x="19" y="12"/>
                    </a:cubicBezTo>
                    <a:cubicBezTo>
                      <a:pt x="19" y="14"/>
                      <a:pt x="19" y="16"/>
                      <a:pt x="19" y="19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3" y="52"/>
                      <a:pt x="11" y="62"/>
                      <a:pt x="11" y="70"/>
                    </a:cubicBezTo>
                    <a:cubicBezTo>
                      <a:pt x="11" y="85"/>
                      <a:pt x="22" y="93"/>
                      <a:pt x="34" y="93"/>
                    </a:cubicBezTo>
                    <a:cubicBezTo>
                      <a:pt x="44" y="93"/>
                      <a:pt x="54" y="88"/>
                      <a:pt x="60" y="78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党"/>
            <p:cNvSpPr txBox="1"/>
            <p:nvPr/>
          </p:nvSpPr>
          <p:spPr>
            <a:xfrm>
              <a:off x="2362231" y="2132745"/>
              <a:ext cx="2094584" cy="109077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MySQL</a:t>
              </a:r>
            </a:p>
            <a:p>
              <a:pPr algn="ctr"/>
              <a:r>
                <a:rPr lang="en-US" altLang="zh-CN" sz="2400" b="1" dirty="0" err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MyBatis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endParaRPr lang="en-US" altLang="zh-CN" sz="32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5148064" y="771550"/>
            <a:ext cx="2854876" cy="1329221"/>
            <a:chOff x="6801999" y="2060000"/>
            <a:chExt cx="3009377" cy="1037589"/>
          </a:xfrm>
        </p:grpSpPr>
        <p:sp>
          <p:nvSpPr>
            <p:cNvPr id="17" name="矩形 16"/>
            <p:cNvSpPr/>
            <p:nvPr/>
          </p:nvSpPr>
          <p:spPr>
            <a:xfrm>
              <a:off x="8893461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6801999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188320" y="2254333"/>
              <a:ext cx="435405" cy="427767"/>
            </a:xfrm>
            <a:custGeom>
              <a:avLst/>
              <a:gdLst>
                <a:gd name="T0" fmla="*/ 134 w 147"/>
                <a:gd name="T1" fmla="*/ 73 h 144"/>
                <a:gd name="T2" fmla="*/ 146 w 147"/>
                <a:gd name="T3" fmla="*/ 66 h 144"/>
                <a:gd name="T4" fmla="*/ 141 w 147"/>
                <a:gd name="T5" fmla="*/ 51 h 144"/>
                <a:gd name="T6" fmla="*/ 125 w 147"/>
                <a:gd name="T7" fmla="*/ 49 h 144"/>
                <a:gd name="T8" fmla="*/ 120 w 147"/>
                <a:gd name="T9" fmla="*/ 34 h 144"/>
                <a:gd name="T10" fmla="*/ 126 w 147"/>
                <a:gd name="T11" fmla="*/ 21 h 144"/>
                <a:gd name="T12" fmla="*/ 111 w 147"/>
                <a:gd name="T13" fmla="*/ 13 h 144"/>
                <a:gd name="T14" fmla="*/ 98 w 147"/>
                <a:gd name="T15" fmla="*/ 21 h 144"/>
                <a:gd name="T16" fmla="*/ 85 w 147"/>
                <a:gd name="T17" fmla="*/ 13 h 144"/>
                <a:gd name="T18" fmla="*/ 80 w 147"/>
                <a:gd name="T19" fmla="*/ 0 h 144"/>
                <a:gd name="T20" fmla="*/ 64 w 147"/>
                <a:gd name="T21" fmla="*/ 3 h 144"/>
                <a:gd name="T22" fmla="*/ 60 w 147"/>
                <a:gd name="T23" fmla="*/ 17 h 144"/>
                <a:gd name="T24" fmla="*/ 44 w 147"/>
                <a:gd name="T25" fmla="*/ 20 h 144"/>
                <a:gd name="T26" fmla="*/ 32 w 147"/>
                <a:gd name="T27" fmla="*/ 12 h 144"/>
                <a:gd name="T28" fmla="*/ 21 w 147"/>
                <a:gd name="T29" fmla="*/ 25 h 144"/>
                <a:gd name="T30" fmla="*/ 27 w 147"/>
                <a:gd name="T31" fmla="*/ 39 h 144"/>
                <a:gd name="T32" fmla="*/ 17 w 147"/>
                <a:gd name="T33" fmla="*/ 51 h 144"/>
                <a:gd name="T34" fmla="*/ 3 w 147"/>
                <a:gd name="T35" fmla="*/ 53 h 144"/>
                <a:gd name="T36" fmla="*/ 3 w 147"/>
                <a:gd name="T37" fmla="*/ 70 h 144"/>
                <a:gd name="T38" fmla="*/ 17 w 147"/>
                <a:gd name="T39" fmla="*/ 77 h 144"/>
                <a:gd name="T40" fmla="*/ 17 w 147"/>
                <a:gd name="T41" fmla="*/ 92 h 144"/>
                <a:gd name="T42" fmla="*/ 7 w 147"/>
                <a:gd name="T43" fmla="*/ 103 h 144"/>
                <a:gd name="T44" fmla="*/ 18 w 147"/>
                <a:gd name="T45" fmla="*/ 116 h 144"/>
                <a:gd name="T46" fmla="*/ 33 w 147"/>
                <a:gd name="T47" fmla="*/ 112 h 144"/>
                <a:gd name="T48" fmla="*/ 43 w 147"/>
                <a:gd name="T49" fmla="*/ 124 h 144"/>
                <a:gd name="T50" fmla="*/ 42 w 147"/>
                <a:gd name="T51" fmla="*/ 139 h 144"/>
                <a:gd name="T52" fmla="*/ 59 w 147"/>
                <a:gd name="T53" fmla="*/ 141 h 144"/>
                <a:gd name="T54" fmla="*/ 68 w 147"/>
                <a:gd name="T55" fmla="*/ 129 h 144"/>
                <a:gd name="T56" fmla="*/ 79 w 147"/>
                <a:gd name="T57" fmla="*/ 129 h 144"/>
                <a:gd name="T58" fmla="*/ 88 w 147"/>
                <a:gd name="T59" fmla="*/ 141 h 144"/>
                <a:gd name="T60" fmla="*/ 104 w 147"/>
                <a:gd name="T61" fmla="*/ 139 h 144"/>
                <a:gd name="T62" fmla="*/ 104 w 147"/>
                <a:gd name="T63" fmla="*/ 124 h 144"/>
                <a:gd name="T64" fmla="*/ 114 w 147"/>
                <a:gd name="T65" fmla="*/ 112 h 144"/>
                <a:gd name="T66" fmla="*/ 129 w 147"/>
                <a:gd name="T67" fmla="*/ 116 h 144"/>
                <a:gd name="T68" fmla="*/ 140 w 147"/>
                <a:gd name="T69" fmla="*/ 103 h 144"/>
                <a:gd name="T70" fmla="*/ 130 w 147"/>
                <a:gd name="T71" fmla="*/ 93 h 144"/>
                <a:gd name="T72" fmla="*/ 130 w 147"/>
                <a:gd name="T73" fmla="*/ 77 h 144"/>
                <a:gd name="T74" fmla="*/ 40 w 147"/>
                <a:gd name="T75" fmla="*/ 72 h 144"/>
                <a:gd name="T76" fmla="*/ 107 w 147"/>
                <a:gd name="T7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4">
                  <a:moveTo>
                    <a:pt x="130" y="77"/>
                  </a:moveTo>
                  <a:cubicBezTo>
                    <a:pt x="130" y="75"/>
                    <a:pt x="132" y="73"/>
                    <a:pt x="134" y="73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6" y="70"/>
                    <a:pt x="147" y="68"/>
                    <a:pt x="146" y="66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4" y="52"/>
                    <a:pt x="142" y="51"/>
                    <a:pt x="141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2"/>
                    <a:pt x="126" y="51"/>
                    <a:pt x="125" y="4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8"/>
                    <a:pt x="119" y="36"/>
                    <a:pt x="120" y="34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7" y="24"/>
                    <a:pt x="127" y="22"/>
                    <a:pt x="126" y="21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4" y="11"/>
                    <a:pt x="112" y="12"/>
                    <a:pt x="111" y="1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2" y="22"/>
                    <a:pt x="100" y="22"/>
                    <a:pt x="98" y="21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5"/>
                    <a:pt x="85" y="1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4" y="1"/>
                    <a:pt x="64" y="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5"/>
                    <a:pt x="61" y="17"/>
                    <a:pt x="60" y="17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2"/>
                    <a:pt x="45" y="21"/>
                    <a:pt x="44" y="2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1"/>
                    <a:pt x="33" y="11"/>
                    <a:pt x="32" y="1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2"/>
                    <a:pt x="20" y="24"/>
                    <a:pt x="21" y="2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5"/>
                    <a:pt x="28" y="38"/>
                    <a:pt x="27" y="3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50"/>
                    <a:pt x="19" y="52"/>
                    <a:pt x="17" y="51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50"/>
                    <a:pt x="3" y="51"/>
                    <a:pt x="3" y="53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8"/>
                    <a:pt x="2" y="70"/>
                    <a:pt x="3" y="70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7" y="75"/>
                    <a:pt x="17" y="7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9"/>
                    <a:pt x="18" y="91"/>
                    <a:pt x="17" y="92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6" y="102"/>
                    <a:pt x="7" y="103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5" y="116"/>
                    <a:pt x="17" y="116"/>
                    <a:pt x="18" y="116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0"/>
                    <a:pt x="32" y="111"/>
                    <a:pt x="33" y="112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3" y="120"/>
                    <a:pt x="44" y="122"/>
                    <a:pt x="43" y="12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6"/>
                    <a:pt x="41" y="138"/>
                    <a:pt x="42" y="139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6" y="144"/>
                    <a:pt x="58" y="143"/>
                    <a:pt x="59" y="141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4" y="130"/>
                    <a:pt x="66" y="129"/>
                    <a:pt x="68" y="129"/>
                  </a:cubicBezTo>
                  <a:cubicBezTo>
                    <a:pt x="68" y="129"/>
                    <a:pt x="70" y="129"/>
                    <a:pt x="73" y="129"/>
                  </a:cubicBezTo>
                  <a:cubicBezTo>
                    <a:pt x="76" y="129"/>
                    <a:pt x="79" y="129"/>
                    <a:pt x="79" y="129"/>
                  </a:cubicBezTo>
                  <a:cubicBezTo>
                    <a:pt x="81" y="129"/>
                    <a:pt x="83" y="130"/>
                    <a:pt x="83" y="132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9" y="143"/>
                    <a:pt x="91" y="144"/>
                    <a:pt x="92" y="143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6" y="138"/>
                    <a:pt x="107" y="136"/>
                    <a:pt x="107" y="135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3"/>
                    <a:pt x="104" y="120"/>
                    <a:pt x="106" y="119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1"/>
                    <a:pt x="118" y="111"/>
                    <a:pt x="119" y="111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30" y="117"/>
                    <a:pt x="132" y="116"/>
                    <a:pt x="133" y="11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1" y="102"/>
                    <a:pt x="140" y="100"/>
                    <a:pt x="139" y="99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29" y="92"/>
                    <a:pt x="128" y="90"/>
                    <a:pt x="128" y="88"/>
                  </a:cubicBezTo>
                  <a:lnTo>
                    <a:pt x="130" y="77"/>
                  </a:lnTo>
                  <a:close/>
                  <a:moveTo>
                    <a:pt x="73" y="106"/>
                  </a:moveTo>
                  <a:cubicBezTo>
                    <a:pt x="55" y="106"/>
                    <a:pt x="40" y="91"/>
                    <a:pt x="40" y="72"/>
                  </a:cubicBezTo>
                  <a:cubicBezTo>
                    <a:pt x="40" y="54"/>
                    <a:pt x="55" y="39"/>
                    <a:pt x="74" y="39"/>
                  </a:cubicBezTo>
                  <a:cubicBezTo>
                    <a:pt x="92" y="39"/>
                    <a:pt x="107" y="54"/>
                    <a:pt x="107" y="73"/>
                  </a:cubicBezTo>
                  <a:cubicBezTo>
                    <a:pt x="107" y="91"/>
                    <a:pt x="92" y="106"/>
                    <a:pt x="73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党"/>
            <p:cNvSpPr txBox="1"/>
            <p:nvPr/>
          </p:nvSpPr>
          <p:spPr>
            <a:xfrm>
              <a:off x="6922088" y="2204900"/>
              <a:ext cx="2094585" cy="4084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Spring MVC</a:t>
              </a:r>
              <a:endPara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1117097" y="3072210"/>
            <a:ext cx="2817543" cy="1293342"/>
            <a:chOff x="2174724" y="4392842"/>
            <a:chExt cx="3009377" cy="1037589"/>
          </a:xfrm>
        </p:grpSpPr>
        <p:sp>
          <p:nvSpPr>
            <p:cNvPr id="22" name="矩形 21"/>
            <p:cNvSpPr/>
            <p:nvPr/>
          </p:nvSpPr>
          <p:spPr>
            <a:xfrm>
              <a:off x="4266186" y="4392842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2174724" y="4392842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4522918" y="4586034"/>
              <a:ext cx="474872" cy="418855"/>
            </a:xfrm>
            <a:custGeom>
              <a:avLst/>
              <a:gdLst>
                <a:gd name="T0" fmla="*/ 83 w 160"/>
                <a:gd name="T1" fmla="*/ 40 h 141"/>
                <a:gd name="T2" fmla="*/ 78 w 160"/>
                <a:gd name="T3" fmla="*/ 40 h 141"/>
                <a:gd name="T4" fmla="*/ 34 w 160"/>
                <a:gd name="T5" fmla="*/ 84 h 141"/>
                <a:gd name="T6" fmla="*/ 31 w 160"/>
                <a:gd name="T7" fmla="*/ 90 h 141"/>
                <a:gd name="T8" fmla="*/ 31 w 160"/>
                <a:gd name="T9" fmla="*/ 138 h 141"/>
                <a:gd name="T10" fmla="*/ 35 w 160"/>
                <a:gd name="T11" fmla="*/ 141 h 141"/>
                <a:gd name="T12" fmla="*/ 60 w 160"/>
                <a:gd name="T13" fmla="*/ 141 h 141"/>
                <a:gd name="T14" fmla="*/ 64 w 160"/>
                <a:gd name="T15" fmla="*/ 138 h 141"/>
                <a:gd name="T16" fmla="*/ 64 w 160"/>
                <a:gd name="T17" fmla="*/ 104 h 141"/>
                <a:gd name="T18" fmla="*/ 68 w 160"/>
                <a:gd name="T19" fmla="*/ 100 h 141"/>
                <a:gd name="T20" fmla="*/ 93 w 160"/>
                <a:gd name="T21" fmla="*/ 100 h 141"/>
                <a:gd name="T22" fmla="*/ 97 w 160"/>
                <a:gd name="T23" fmla="*/ 104 h 141"/>
                <a:gd name="T24" fmla="*/ 97 w 160"/>
                <a:gd name="T25" fmla="*/ 138 h 141"/>
                <a:gd name="T26" fmla="*/ 101 w 160"/>
                <a:gd name="T27" fmla="*/ 141 h 141"/>
                <a:gd name="T28" fmla="*/ 124 w 160"/>
                <a:gd name="T29" fmla="*/ 141 h 141"/>
                <a:gd name="T30" fmla="*/ 128 w 160"/>
                <a:gd name="T31" fmla="*/ 138 h 141"/>
                <a:gd name="T32" fmla="*/ 128 w 160"/>
                <a:gd name="T33" fmla="*/ 88 h 141"/>
                <a:gd name="T34" fmla="*/ 125 w 160"/>
                <a:gd name="T35" fmla="*/ 82 h 141"/>
                <a:gd name="T36" fmla="*/ 83 w 160"/>
                <a:gd name="T37" fmla="*/ 40 h 141"/>
                <a:gd name="T38" fmla="*/ 159 w 160"/>
                <a:gd name="T39" fmla="*/ 77 h 141"/>
                <a:gd name="T40" fmla="*/ 128 w 160"/>
                <a:gd name="T41" fmla="*/ 46 h 141"/>
                <a:gd name="T42" fmla="*/ 128 w 160"/>
                <a:gd name="T43" fmla="*/ 12 h 141"/>
                <a:gd name="T44" fmla="*/ 124 w 160"/>
                <a:gd name="T45" fmla="*/ 8 h 141"/>
                <a:gd name="T46" fmla="*/ 110 w 160"/>
                <a:gd name="T47" fmla="*/ 8 h 141"/>
                <a:gd name="T48" fmla="*/ 107 w 160"/>
                <a:gd name="T49" fmla="*/ 12 h 141"/>
                <a:gd name="T50" fmla="*/ 107 w 160"/>
                <a:gd name="T51" fmla="*/ 25 h 141"/>
                <a:gd name="T52" fmla="*/ 96 w 160"/>
                <a:gd name="T53" fmla="*/ 15 h 141"/>
                <a:gd name="T54" fmla="*/ 91 w 160"/>
                <a:gd name="T55" fmla="*/ 10 h 141"/>
                <a:gd name="T56" fmla="*/ 83 w 160"/>
                <a:gd name="T57" fmla="*/ 1 h 141"/>
                <a:gd name="T58" fmla="*/ 78 w 160"/>
                <a:gd name="T59" fmla="*/ 1 h 141"/>
                <a:gd name="T60" fmla="*/ 69 w 160"/>
                <a:gd name="T61" fmla="*/ 10 h 141"/>
                <a:gd name="T62" fmla="*/ 64 w 160"/>
                <a:gd name="T63" fmla="*/ 15 h 141"/>
                <a:gd name="T64" fmla="*/ 2 w 160"/>
                <a:gd name="T65" fmla="*/ 77 h 141"/>
                <a:gd name="T66" fmla="*/ 2 w 160"/>
                <a:gd name="T67" fmla="*/ 83 h 141"/>
                <a:gd name="T68" fmla="*/ 10 w 160"/>
                <a:gd name="T69" fmla="*/ 91 h 141"/>
                <a:gd name="T70" fmla="*/ 15 w 160"/>
                <a:gd name="T71" fmla="*/ 91 h 141"/>
                <a:gd name="T72" fmla="*/ 78 w 160"/>
                <a:gd name="T73" fmla="*/ 29 h 141"/>
                <a:gd name="T74" fmla="*/ 83 w 160"/>
                <a:gd name="T75" fmla="*/ 29 h 141"/>
                <a:gd name="T76" fmla="*/ 145 w 160"/>
                <a:gd name="T77" fmla="*/ 91 h 141"/>
                <a:gd name="T78" fmla="*/ 151 w 160"/>
                <a:gd name="T79" fmla="*/ 91 h 141"/>
                <a:gd name="T80" fmla="*/ 159 w 160"/>
                <a:gd name="T81" fmla="*/ 83 h 141"/>
                <a:gd name="T82" fmla="*/ 159 w 160"/>
                <a:gd name="T83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141">
                  <a:moveTo>
                    <a:pt x="83" y="40"/>
                  </a:moveTo>
                  <a:cubicBezTo>
                    <a:pt x="82" y="38"/>
                    <a:pt x="79" y="38"/>
                    <a:pt x="78" y="4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5"/>
                    <a:pt x="31" y="88"/>
                    <a:pt x="31" y="90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40"/>
                    <a:pt x="33" y="141"/>
                    <a:pt x="35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62" y="141"/>
                    <a:pt x="64" y="140"/>
                    <a:pt x="64" y="138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2"/>
                    <a:pt x="66" y="100"/>
                    <a:pt x="68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95" y="100"/>
                    <a:pt x="97" y="102"/>
                    <a:pt x="97" y="104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40"/>
                    <a:pt x="99" y="141"/>
                    <a:pt x="101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1"/>
                    <a:pt x="128" y="140"/>
                    <a:pt x="128" y="13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86"/>
                    <a:pt x="127" y="83"/>
                    <a:pt x="125" y="82"/>
                  </a:cubicBezTo>
                  <a:lnTo>
                    <a:pt x="83" y="40"/>
                  </a:lnTo>
                  <a:close/>
                  <a:moveTo>
                    <a:pt x="159" y="77"/>
                  </a:moveTo>
                  <a:cubicBezTo>
                    <a:pt x="128" y="46"/>
                    <a:pt x="128" y="46"/>
                    <a:pt x="128" y="46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9"/>
                    <a:pt x="126" y="8"/>
                    <a:pt x="124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7" y="9"/>
                    <a:pt x="107" y="12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3" y="11"/>
                    <a:pt x="91" y="1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1" y="0"/>
                    <a:pt x="79" y="0"/>
                    <a:pt x="78" y="1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1"/>
                    <a:pt x="66" y="14"/>
                    <a:pt x="64" y="1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9"/>
                    <a:pt x="0" y="81"/>
                    <a:pt x="2" y="83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4" y="92"/>
                    <a:pt x="15" y="9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9" y="27"/>
                    <a:pt x="81" y="27"/>
                    <a:pt x="83" y="29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7" y="92"/>
                    <a:pt x="149" y="92"/>
                    <a:pt x="151" y="91"/>
                  </a:cubicBezTo>
                  <a:cubicBezTo>
                    <a:pt x="159" y="83"/>
                    <a:pt x="159" y="83"/>
                    <a:pt x="159" y="83"/>
                  </a:cubicBezTo>
                  <a:cubicBezTo>
                    <a:pt x="160" y="81"/>
                    <a:pt x="160" y="79"/>
                    <a:pt x="1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党"/>
            <p:cNvSpPr txBox="1"/>
            <p:nvPr/>
          </p:nvSpPr>
          <p:spPr>
            <a:xfrm>
              <a:off x="2285273" y="4618212"/>
              <a:ext cx="2094585" cy="37037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Spring Boot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" name="组合 31"/>
          <p:cNvGrpSpPr/>
          <p:nvPr/>
        </p:nvGrpSpPr>
        <p:grpSpPr>
          <a:xfrm>
            <a:off x="5148064" y="3072210"/>
            <a:ext cx="2854876" cy="1324464"/>
            <a:chOff x="6801999" y="4392842"/>
            <a:chExt cx="3009377" cy="1037589"/>
          </a:xfrm>
        </p:grpSpPr>
        <p:sp>
          <p:nvSpPr>
            <p:cNvPr id="33" name="矩形 32"/>
            <p:cNvSpPr/>
            <p:nvPr/>
          </p:nvSpPr>
          <p:spPr>
            <a:xfrm>
              <a:off x="8893461" y="4392842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6801999" y="4392842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9255795" y="4564960"/>
              <a:ext cx="299182" cy="448137"/>
            </a:xfrm>
            <a:custGeom>
              <a:avLst/>
              <a:gdLst>
                <a:gd name="T0" fmla="*/ 0 w 101"/>
                <a:gd name="T1" fmla="*/ 51 h 151"/>
                <a:gd name="T2" fmla="*/ 51 w 101"/>
                <a:gd name="T3" fmla="*/ 0 h 151"/>
                <a:gd name="T4" fmla="*/ 101 w 101"/>
                <a:gd name="T5" fmla="*/ 51 h 151"/>
                <a:gd name="T6" fmla="*/ 51 w 101"/>
                <a:gd name="T7" fmla="*/ 151 h 151"/>
                <a:gd name="T8" fmla="*/ 0 w 101"/>
                <a:gd name="T9" fmla="*/ 51 h 151"/>
                <a:gd name="T10" fmla="*/ 12 w 101"/>
                <a:gd name="T11" fmla="*/ 50 h 151"/>
                <a:gd name="T12" fmla="*/ 51 w 101"/>
                <a:gd name="T13" fmla="*/ 90 h 151"/>
                <a:gd name="T14" fmla="*/ 91 w 101"/>
                <a:gd name="T15" fmla="*/ 50 h 151"/>
                <a:gd name="T16" fmla="*/ 51 w 101"/>
                <a:gd name="T17" fmla="*/ 10 h 151"/>
                <a:gd name="T18" fmla="*/ 12 w 101"/>
                <a:gd name="T19" fmla="*/ 50 h 151"/>
                <a:gd name="T20" fmla="*/ 16 w 101"/>
                <a:gd name="T21" fmla="*/ 50 h 151"/>
                <a:gd name="T22" fmla="*/ 51 w 101"/>
                <a:gd name="T23" fmla="*/ 85 h 151"/>
                <a:gd name="T24" fmla="*/ 86 w 101"/>
                <a:gd name="T25" fmla="*/ 50 h 151"/>
                <a:gd name="T26" fmla="*/ 51 w 101"/>
                <a:gd name="T27" fmla="*/ 15 h 151"/>
                <a:gd name="T28" fmla="*/ 16 w 101"/>
                <a:gd name="T29" fmla="*/ 50 h 151"/>
                <a:gd name="T30" fmla="*/ 18 w 101"/>
                <a:gd name="T31" fmla="*/ 50 h 151"/>
                <a:gd name="T32" fmla="*/ 51 w 101"/>
                <a:gd name="T33" fmla="*/ 17 h 151"/>
                <a:gd name="T34" fmla="*/ 85 w 101"/>
                <a:gd name="T35" fmla="*/ 50 h 151"/>
                <a:gd name="T36" fmla="*/ 51 w 101"/>
                <a:gd name="T37" fmla="*/ 83 h 151"/>
                <a:gd name="T38" fmla="*/ 18 w 101"/>
                <a:gd name="T39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151">
                  <a:moveTo>
                    <a:pt x="0" y="51"/>
                  </a:moveTo>
                  <a:cubicBezTo>
                    <a:pt x="0" y="24"/>
                    <a:pt x="19" y="0"/>
                    <a:pt x="51" y="0"/>
                  </a:cubicBezTo>
                  <a:cubicBezTo>
                    <a:pt x="82" y="0"/>
                    <a:pt x="101" y="24"/>
                    <a:pt x="101" y="51"/>
                  </a:cubicBezTo>
                  <a:cubicBezTo>
                    <a:pt x="101" y="95"/>
                    <a:pt x="54" y="151"/>
                    <a:pt x="51" y="151"/>
                  </a:cubicBezTo>
                  <a:cubicBezTo>
                    <a:pt x="48" y="151"/>
                    <a:pt x="0" y="95"/>
                    <a:pt x="0" y="51"/>
                  </a:cubicBezTo>
                  <a:close/>
                  <a:moveTo>
                    <a:pt x="12" y="50"/>
                  </a:moveTo>
                  <a:cubicBezTo>
                    <a:pt x="12" y="72"/>
                    <a:pt x="29" y="90"/>
                    <a:pt x="51" y="90"/>
                  </a:cubicBezTo>
                  <a:cubicBezTo>
                    <a:pt x="73" y="90"/>
                    <a:pt x="91" y="72"/>
                    <a:pt x="91" y="50"/>
                  </a:cubicBezTo>
                  <a:cubicBezTo>
                    <a:pt x="91" y="28"/>
                    <a:pt x="73" y="10"/>
                    <a:pt x="51" y="10"/>
                  </a:cubicBezTo>
                  <a:cubicBezTo>
                    <a:pt x="29" y="10"/>
                    <a:pt x="12" y="28"/>
                    <a:pt x="12" y="50"/>
                  </a:cubicBezTo>
                  <a:close/>
                  <a:moveTo>
                    <a:pt x="16" y="50"/>
                  </a:moveTo>
                  <a:cubicBezTo>
                    <a:pt x="16" y="69"/>
                    <a:pt x="32" y="85"/>
                    <a:pt x="51" y="85"/>
                  </a:cubicBezTo>
                  <a:cubicBezTo>
                    <a:pt x="71" y="85"/>
                    <a:pt x="86" y="69"/>
                    <a:pt x="86" y="50"/>
                  </a:cubicBezTo>
                  <a:cubicBezTo>
                    <a:pt x="86" y="30"/>
                    <a:pt x="71" y="15"/>
                    <a:pt x="51" y="15"/>
                  </a:cubicBezTo>
                  <a:cubicBezTo>
                    <a:pt x="32" y="15"/>
                    <a:pt x="16" y="30"/>
                    <a:pt x="16" y="50"/>
                  </a:cubicBezTo>
                  <a:close/>
                  <a:moveTo>
                    <a:pt x="18" y="50"/>
                  </a:moveTo>
                  <a:cubicBezTo>
                    <a:pt x="18" y="31"/>
                    <a:pt x="33" y="17"/>
                    <a:pt x="51" y="17"/>
                  </a:cubicBezTo>
                  <a:cubicBezTo>
                    <a:pt x="70" y="17"/>
                    <a:pt x="85" y="31"/>
                    <a:pt x="85" y="50"/>
                  </a:cubicBezTo>
                  <a:cubicBezTo>
                    <a:pt x="85" y="68"/>
                    <a:pt x="70" y="83"/>
                    <a:pt x="51" y="83"/>
                  </a:cubicBezTo>
                  <a:cubicBezTo>
                    <a:pt x="33" y="83"/>
                    <a:pt x="18" y="68"/>
                    <a:pt x="18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党"/>
            <p:cNvSpPr txBox="1"/>
            <p:nvPr/>
          </p:nvSpPr>
          <p:spPr>
            <a:xfrm>
              <a:off x="7015255" y="4455333"/>
              <a:ext cx="2094585" cy="36167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前端与</a:t>
              </a:r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Ajax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1292880" y="2164681"/>
            <a:ext cx="2678426" cy="88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依表建立数据库，以及对表的基础操作：增删改查。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Java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代码层与后台数据库的链接，以及通过代码对后台数据库进行操作</a:t>
            </a: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1292651" y="4346779"/>
            <a:ext cx="2678426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学会利用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中的配置进行简化</a:t>
            </a: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5306910" y="2164681"/>
            <a:ext cx="2678426" cy="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（控制反转）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（依赖注入）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（面向切面编程），基于注解与配置的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5306910" y="4295888"/>
            <a:ext cx="2678426" cy="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学会了前端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的书写，学会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对后台传数据，以及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异步请求和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</a:p>
        </p:txBody>
      </p:sp>
    </p:spTree>
    <p:extLst>
      <p:ext uri="{BB962C8B-B14F-4D97-AF65-F5344CB8AC3E}">
        <p14:creationId xmlns:p14="http://schemas.microsoft.com/office/powerpoint/2010/main" val="10030648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4227025" y="2288974"/>
            <a:ext cx="647714" cy="2296036"/>
            <a:chOff x="5633797" y="3329208"/>
            <a:chExt cx="863618" cy="306138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260251" y="3329208"/>
              <a:ext cx="0" cy="229635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97415" y="4094239"/>
              <a:ext cx="0" cy="229635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854735" y="3329208"/>
              <a:ext cx="0" cy="229635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3797" y="4094239"/>
              <a:ext cx="0" cy="229635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>
            <a:spLocks/>
          </p:cNvSpPr>
          <p:nvPr/>
        </p:nvSpPr>
        <p:spPr bwMode="auto">
          <a:xfrm>
            <a:off x="3856818" y="3723878"/>
            <a:ext cx="1491318" cy="1128675"/>
          </a:xfrm>
          <a:custGeom>
            <a:avLst/>
            <a:gdLst>
              <a:gd name="connsiteX0" fmla="*/ 11545 w 1667022"/>
              <a:gd name="connsiteY0" fmla="*/ 0 h 1261653"/>
              <a:gd name="connsiteX1" fmla="*/ 1461805 w 1667022"/>
              <a:gd name="connsiteY1" fmla="*/ 0 h 1261653"/>
              <a:gd name="connsiteX2" fmla="*/ 1469930 w 1667022"/>
              <a:gd name="connsiteY2" fmla="*/ 23627 h 1261653"/>
              <a:gd name="connsiteX3" fmla="*/ 1505166 w 1667022"/>
              <a:gd name="connsiteY3" fmla="*/ 215353 h 1261653"/>
              <a:gd name="connsiteX4" fmla="*/ 1505166 w 1667022"/>
              <a:gd name="connsiteY4" fmla="*/ 219103 h 1261653"/>
              <a:gd name="connsiteX5" fmla="*/ 1501408 w 1667022"/>
              <a:gd name="connsiteY5" fmla="*/ 222854 h 1261653"/>
              <a:gd name="connsiteX6" fmla="*/ 1471340 w 1667022"/>
              <a:gd name="connsiteY6" fmla="*/ 279106 h 1261653"/>
              <a:gd name="connsiteX7" fmla="*/ 1493891 w 1667022"/>
              <a:gd name="connsiteY7" fmla="*/ 335358 h 1261653"/>
              <a:gd name="connsiteX8" fmla="*/ 1659264 w 1667022"/>
              <a:gd name="connsiteY8" fmla="*/ 545367 h 1261653"/>
              <a:gd name="connsiteX9" fmla="*/ 1659264 w 1667022"/>
              <a:gd name="connsiteY9" fmla="*/ 549117 h 1261653"/>
              <a:gd name="connsiteX10" fmla="*/ 1636713 w 1667022"/>
              <a:gd name="connsiteY10" fmla="*/ 624120 h 1261653"/>
              <a:gd name="connsiteX11" fmla="*/ 1587853 w 1667022"/>
              <a:gd name="connsiteY11" fmla="*/ 642870 h 1261653"/>
              <a:gd name="connsiteX12" fmla="*/ 1546510 w 1667022"/>
              <a:gd name="connsiteY12" fmla="*/ 661621 h 1261653"/>
              <a:gd name="connsiteX13" fmla="*/ 1531475 w 1667022"/>
              <a:gd name="connsiteY13" fmla="*/ 680372 h 1261653"/>
              <a:gd name="connsiteX14" fmla="*/ 1542751 w 1667022"/>
              <a:gd name="connsiteY14" fmla="*/ 702873 h 1261653"/>
              <a:gd name="connsiteX15" fmla="*/ 1565302 w 1667022"/>
              <a:gd name="connsiteY15" fmla="*/ 755375 h 1261653"/>
              <a:gd name="connsiteX16" fmla="*/ 1538993 w 1667022"/>
              <a:gd name="connsiteY16" fmla="*/ 800377 h 1261653"/>
              <a:gd name="connsiteX17" fmla="*/ 1523959 w 1667022"/>
              <a:gd name="connsiteY17" fmla="*/ 811627 h 1261653"/>
              <a:gd name="connsiteX18" fmla="*/ 1538993 w 1667022"/>
              <a:gd name="connsiteY18" fmla="*/ 841629 h 1261653"/>
              <a:gd name="connsiteX19" fmla="*/ 1516442 w 1667022"/>
              <a:gd name="connsiteY19" fmla="*/ 886630 h 1261653"/>
              <a:gd name="connsiteX20" fmla="*/ 1490132 w 1667022"/>
              <a:gd name="connsiteY20" fmla="*/ 946633 h 1261653"/>
              <a:gd name="connsiteX21" fmla="*/ 1490132 w 1667022"/>
              <a:gd name="connsiteY21" fmla="*/ 950383 h 1261653"/>
              <a:gd name="connsiteX22" fmla="*/ 1493891 w 1667022"/>
              <a:gd name="connsiteY22" fmla="*/ 972884 h 1261653"/>
              <a:gd name="connsiteX23" fmla="*/ 1497649 w 1667022"/>
              <a:gd name="connsiteY23" fmla="*/ 1044137 h 1261653"/>
              <a:gd name="connsiteX24" fmla="*/ 1369860 w 1667022"/>
              <a:gd name="connsiteY24" fmla="*/ 1119140 h 1261653"/>
              <a:gd name="connsiteX25" fmla="*/ 1366102 w 1667022"/>
              <a:gd name="connsiteY25" fmla="*/ 1119140 h 1261653"/>
              <a:gd name="connsiteX26" fmla="*/ 1230796 w 1667022"/>
              <a:gd name="connsiteY26" fmla="*/ 1115390 h 1261653"/>
              <a:gd name="connsiteX27" fmla="*/ 1155627 w 1667022"/>
              <a:gd name="connsiteY27" fmla="*/ 1119140 h 1261653"/>
              <a:gd name="connsiteX28" fmla="*/ 1151868 w 1667022"/>
              <a:gd name="connsiteY28" fmla="*/ 1119140 h 1261653"/>
              <a:gd name="connsiteX29" fmla="*/ 1118041 w 1667022"/>
              <a:gd name="connsiteY29" fmla="*/ 1126640 h 1261653"/>
              <a:gd name="connsiteX30" fmla="*/ 1054147 w 1667022"/>
              <a:gd name="connsiteY30" fmla="*/ 1239145 h 1261653"/>
              <a:gd name="connsiteX31" fmla="*/ 1049840 w 1667022"/>
              <a:gd name="connsiteY31" fmla="*/ 1261653 h 1261653"/>
              <a:gd name="connsiteX32" fmla="*/ 1025060 w 1667022"/>
              <a:gd name="connsiteY32" fmla="*/ 1248503 h 1261653"/>
              <a:gd name="connsiteX33" fmla="*/ 339355 w 1667022"/>
              <a:gd name="connsiteY33" fmla="*/ 1140445 h 1261653"/>
              <a:gd name="connsiteX34" fmla="*/ 306943 w 1667022"/>
              <a:gd name="connsiteY34" fmla="*/ 1144874 h 1261653"/>
              <a:gd name="connsiteX35" fmla="*/ 311811 w 1667022"/>
              <a:gd name="connsiteY35" fmla="*/ 1129012 h 1261653"/>
              <a:gd name="connsiteX36" fmla="*/ 321241 w 1667022"/>
              <a:gd name="connsiteY36" fmla="*/ 1089139 h 1261653"/>
              <a:gd name="connsiteX37" fmla="*/ 340034 w 1667022"/>
              <a:gd name="connsiteY37" fmla="*/ 909131 h 1261653"/>
              <a:gd name="connsiteX38" fmla="*/ 336275 w 1667022"/>
              <a:gd name="connsiteY38" fmla="*/ 890380 h 1261653"/>
              <a:gd name="connsiteX39" fmla="*/ 272381 w 1667022"/>
              <a:gd name="connsiteY39" fmla="*/ 759125 h 1261653"/>
              <a:gd name="connsiteX40" fmla="*/ 227279 w 1667022"/>
              <a:gd name="connsiteY40" fmla="*/ 695373 h 1261653"/>
              <a:gd name="connsiteX41" fmla="*/ 65664 w 1667022"/>
              <a:gd name="connsiteY41" fmla="*/ 455363 h 1261653"/>
              <a:gd name="connsiteX42" fmla="*/ 54389 w 1667022"/>
              <a:gd name="connsiteY42" fmla="*/ 425362 h 1261653"/>
              <a:gd name="connsiteX43" fmla="*/ 1535 w 1667022"/>
              <a:gd name="connsiteY43" fmla="*/ 78355 h 126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67022" h="1261653">
                <a:moveTo>
                  <a:pt x="11545" y="0"/>
                </a:moveTo>
                <a:lnTo>
                  <a:pt x="1461805" y="0"/>
                </a:lnTo>
                <a:lnTo>
                  <a:pt x="1469930" y="23627"/>
                </a:lnTo>
                <a:cubicBezTo>
                  <a:pt x="1490132" y="85973"/>
                  <a:pt x="1508925" y="160976"/>
                  <a:pt x="1505166" y="215353"/>
                </a:cubicBezTo>
                <a:cubicBezTo>
                  <a:pt x="1505166" y="215353"/>
                  <a:pt x="1505166" y="215353"/>
                  <a:pt x="1505166" y="219103"/>
                </a:cubicBezTo>
                <a:cubicBezTo>
                  <a:pt x="1505166" y="219103"/>
                  <a:pt x="1505166" y="219103"/>
                  <a:pt x="1501408" y="222854"/>
                </a:cubicBezTo>
                <a:cubicBezTo>
                  <a:pt x="1501408" y="222854"/>
                  <a:pt x="1471340" y="245354"/>
                  <a:pt x="1471340" y="279106"/>
                </a:cubicBezTo>
                <a:cubicBezTo>
                  <a:pt x="1471340" y="297857"/>
                  <a:pt x="1478857" y="316607"/>
                  <a:pt x="1493891" y="335358"/>
                </a:cubicBezTo>
                <a:cubicBezTo>
                  <a:pt x="1554026" y="402861"/>
                  <a:pt x="1655506" y="541616"/>
                  <a:pt x="1659264" y="545367"/>
                </a:cubicBezTo>
                <a:cubicBezTo>
                  <a:pt x="1659264" y="545367"/>
                  <a:pt x="1659264" y="545367"/>
                  <a:pt x="1659264" y="549117"/>
                </a:cubicBezTo>
                <a:cubicBezTo>
                  <a:pt x="1670540" y="567867"/>
                  <a:pt x="1674298" y="605369"/>
                  <a:pt x="1636713" y="624120"/>
                </a:cubicBezTo>
                <a:cubicBezTo>
                  <a:pt x="1617921" y="635370"/>
                  <a:pt x="1602887" y="639120"/>
                  <a:pt x="1587853" y="642870"/>
                </a:cubicBezTo>
                <a:cubicBezTo>
                  <a:pt x="1569061" y="650371"/>
                  <a:pt x="1557785" y="654121"/>
                  <a:pt x="1546510" y="661621"/>
                </a:cubicBezTo>
                <a:cubicBezTo>
                  <a:pt x="1535234" y="669122"/>
                  <a:pt x="1531475" y="676622"/>
                  <a:pt x="1531475" y="680372"/>
                </a:cubicBezTo>
                <a:cubicBezTo>
                  <a:pt x="1527717" y="687872"/>
                  <a:pt x="1535234" y="695373"/>
                  <a:pt x="1542751" y="702873"/>
                </a:cubicBezTo>
                <a:cubicBezTo>
                  <a:pt x="1561543" y="717874"/>
                  <a:pt x="1569061" y="736624"/>
                  <a:pt x="1565302" y="755375"/>
                </a:cubicBezTo>
                <a:cubicBezTo>
                  <a:pt x="1565302" y="774126"/>
                  <a:pt x="1554026" y="789126"/>
                  <a:pt x="1538993" y="800377"/>
                </a:cubicBezTo>
                <a:cubicBezTo>
                  <a:pt x="1535234" y="804127"/>
                  <a:pt x="1527717" y="807877"/>
                  <a:pt x="1523959" y="811627"/>
                </a:cubicBezTo>
                <a:cubicBezTo>
                  <a:pt x="1531475" y="819128"/>
                  <a:pt x="1538993" y="830378"/>
                  <a:pt x="1538993" y="841629"/>
                </a:cubicBezTo>
                <a:cubicBezTo>
                  <a:pt x="1538993" y="860379"/>
                  <a:pt x="1531475" y="871630"/>
                  <a:pt x="1516442" y="886630"/>
                </a:cubicBezTo>
                <a:cubicBezTo>
                  <a:pt x="1482615" y="912881"/>
                  <a:pt x="1486374" y="927882"/>
                  <a:pt x="1490132" y="946633"/>
                </a:cubicBezTo>
                <a:cubicBezTo>
                  <a:pt x="1490132" y="946633"/>
                  <a:pt x="1490132" y="950383"/>
                  <a:pt x="1490132" y="950383"/>
                </a:cubicBezTo>
                <a:cubicBezTo>
                  <a:pt x="1490132" y="957883"/>
                  <a:pt x="1493891" y="965384"/>
                  <a:pt x="1493891" y="972884"/>
                </a:cubicBezTo>
                <a:cubicBezTo>
                  <a:pt x="1501408" y="991635"/>
                  <a:pt x="1508925" y="1017886"/>
                  <a:pt x="1497649" y="1044137"/>
                </a:cubicBezTo>
                <a:cubicBezTo>
                  <a:pt x="1478857" y="1085388"/>
                  <a:pt x="1437513" y="1107889"/>
                  <a:pt x="1369860" y="1119140"/>
                </a:cubicBezTo>
                <a:cubicBezTo>
                  <a:pt x="1369860" y="1119140"/>
                  <a:pt x="1369860" y="1119140"/>
                  <a:pt x="1366102" y="1119140"/>
                </a:cubicBezTo>
                <a:cubicBezTo>
                  <a:pt x="1366102" y="1119140"/>
                  <a:pt x="1294691" y="1115390"/>
                  <a:pt x="1230796" y="1115390"/>
                </a:cubicBezTo>
                <a:cubicBezTo>
                  <a:pt x="1181936" y="1115390"/>
                  <a:pt x="1163143" y="1119140"/>
                  <a:pt x="1155627" y="1119140"/>
                </a:cubicBezTo>
                <a:cubicBezTo>
                  <a:pt x="1155627" y="1119140"/>
                  <a:pt x="1155627" y="1119140"/>
                  <a:pt x="1151868" y="1119140"/>
                </a:cubicBezTo>
                <a:cubicBezTo>
                  <a:pt x="1125559" y="1122890"/>
                  <a:pt x="1118041" y="1126640"/>
                  <a:pt x="1118041" y="1126640"/>
                </a:cubicBezTo>
                <a:cubicBezTo>
                  <a:pt x="1110525" y="1130390"/>
                  <a:pt x="1065423" y="1160391"/>
                  <a:pt x="1054147" y="1239145"/>
                </a:cubicBezTo>
                <a:lnTo>
                  <a:pt x="1049840" y="1261653"/>
                </a:lnTo>
                <a:lnTo>
                  <a:pt x="1025060" y="1248503"/>
                </a:lnTo>
                <a:cubicBezTo>
                  <a:pt x="638270" y="1049159"/>
                  <a:pt x="506393" y="1112949"/>
                  <a:pt x="339355" y="1140445"/>
                </a:cubicBezTo>
                <a:lnTo>
                  <a:pt x="306943" y="1144874"/>
                </a:lnTo>
                <a:lnTo>
                  <a:pt x="311811" y="1129012"/>
                </a:lnTo>
                <a:cubicBezTo>
                  <a:pt x="315486" y="1115580"/>
                  <a:pt x="318657" y="1102264"/>
                  <a:pt x="321241" y="1089139"/>
                </a:cubicBezTo>
                <a:cubicBezTo>
                  <a:pt x="321241" y="1089139"/>
                  <a:pt x="351309" y="957883"/>
                  <a:pt x="340034" y="909131"/>
                </a:cubicBezTo>
                <a:cubicBezTo>
                  <a:pt x="340034" y="901631"/>
                  <a:pt x="340034" y="897881"/>
                  <a:pt x="336275" y="890380"/>
                </a:cubicBezTo>
                <a:cubicBezTo>
                  <a:pt x="332517" y="852879"/>
                  <a:pt x="328759" y="837878"/>
                  <a:pt x="272381" y="759125"/>
                </a:cubicBezTo>
                <a:cubicBezTo>
                  <a:pt x="257347" y="740374"/>
                  <a:pt x="242313" y="717874"/>
                  <a:pt x="227279" y="695373"/>
                </a:cubicBezTo>
                <a:cubicBezTo>
                  <a:pt x="159626" y="601619"/>
                  <a:pt x="80698" y="492864"/>
                  <a:pt x="65664" y="455363"/>
                </a:cubicBezTo>
                <a:cubicBezTo>
                  <a:pt x="65664" y="447863"/>
                  <a:pt x="54389" y="425362"/>
                  <a:pt x="54389" y="425362"/>
                </a:cubicBezTo>
                <a:cubicBezTo>
                  <a:pt x="51570" y="422549"/>
                  <a:pt x="-10446" y="272074"/>
                  <a:pt x="1535" y="78355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375155" y="2792570"/>
            <a:ext cx="1851871" cy="487279"/>
            <a:chOff x="3164637" y="4000670"/>
            <a:chExt cx="2469161" cy="649705"/>
          </a:xfrm>
        </p:grpSpPr>
        <p:sp>
          <p:nvSpPr>
            <p:cNvPr id="17" name="五边形 16"/>
            <p:cNvSpPr/>
            <p:nvPr/>
          </p:nvSpPr>
          <p:spPr>
            <a:xfrm flipH="1">
              <a:off x="3164637" y="4092144"/>
              <a:ext cx="2469161" cy="55823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7152" y="4000670"/>
              <a:ext cx="189624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增删改查</a:t>
              </a:r>
            </a:p>
          </p:txBody>
        </p:sp>
      </p:grpSp>
      <p:grpSp>
        <p:nvGrpSpPr>
          <p:cNvPr id="4" name="组合 18"/>
          <p:cNvGrpSpPr/>
          <p:nvPr/>
        </p:nvGrpSpPr>
        <p:grpSpPr>
          <a:xfrm>
            <a:off x="1992527" y="2185477"/>
            <a:ext cx="2477809" cy="464311"/>
            <a:chOff x="2654466" y="3191213"/>
            <a:chExt cx="3303745" cy="619081"/>
          </a:xfrm>
        </p:grpSpPr>
        <p:sp>
          <p:nvSpPr>
            <p:cNvPr id="20" name="五边形 19"/>
            <p:cNvSpPr/>
            <p:nvPr/>
          </p:nvSpPr>
          <p:spPr>
            <a:xfrm flipH="1">
              <a:off x="2654466" y="3252063"/>
              <a:ext cx="3220561" cy="55823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025357" y="3191213"/>
              <a:ext cx="29328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MySQL</a:t>
              </a:r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复合语句</a:t>
              </a:r>
            </a:p>
          </p:txBody>
        </p:sp>
      </p:grpSp>
      <p:grpSp>
        <p:nvGrpSpPr>
          <p:cNvPr id="6" name="组合 28"/>
          <p:cNvGrpSpPr/>
          <p:nvPr/>
        </p:nvGrpSpPr>
        <p:grpSpPr>
          <a:xfrm>
            <a:off x="4685111" y="2185477"/>
            <a:ext cx="2415421" cy="461665"/>
            <a:chOff x="6259818" y="3191212"/>
            <a:chExt cx="3220561" cy="615553"/>
          </a:xfrm>
        </p:grpSpPr>
        <p:sp>
          <p:nvSpPr>
            <p:cNvPr id="32" name="五边形 31"/>
            <p:cNvSpPr/>
            <p:nvPr/>
          </p:nvSpPr>
          <p:spPr>
            <a:xfrm>
              <a:off x="6259818" y="3221210"/>
              <a:ext cx="3220561" cy="55823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81006" y="3191212"/>
              <a:ext cx="251821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Xml</a:t>
              </a:r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配置文件</a:t>
              </a:r>
            </a:p>
          </p:txBody>
        </p:sp>
      </p:grpSp>
      <p:grpSp>
        <p:nvGrpSpPr>
          <p:cNvPr id="7" name="组合 33"/>
          <p:cNvGrpSpPr/>
          <p:nvPr/>
        </p:nvGrpSpPr>
        <p:grpSpPr>
          <a:xfrm>
            <a:off x="4876417" y="2818183"/>
            <a:ext cx="1851871" cy="461666"/>
            <a:chOff x="6499653" y="4034821"/>
            <a:chExt cx="2469161" cy="615554"/>
          </a:xfrm>
        </p:grpSpPr>
        <p:sp>
          <p:nvSpPr>
            <p:cNvPr id="35" name="五边形 34"/>
            <p:cNvSpPr/>
            <p:nvPr/>
          </p:nvSpPr>
          <p:spPr>
            <a:xfrm>
              <a:off x="6499653" y="4092144"/>
              <a:ext cx="2469161" cy="55823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34580" y="4034821"/>
              <a:ext cx="210784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MySQL</a:t>
              </a:r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标签</a:t>
              </a:r>
            </a:p>
          </p:txBody>
        </p:sp>
      </p:grpSp>
      <p:grpSp>
        <p:nvGrpSpPr>
          <p:cNvPr id="25" name="组合 8"/>
          <p:cNvGrpSpPr/>
          <p:nvPr/>
        </p:nvGrpSpPr>
        <p:grpSpPr>
          <a:xfrm>
            <a:off x="381016" y="242291"/>
            <a:ext cx="2817544" cy="1411701"/>
            <a:chOff x="2174724" y="2060000"/>
            <a:chExt cx="3009377" cy="1163516"/>
          </a:xfrm>
        </p:grpSpPr>
        <p:sp>
          <p:nvSpPr>
            <p:cNvPr id="26" name="矩形 25"/>
            <p:cNvSpPr/>
            <p:nvPr/>
          </p:nvSpPr>
          <p:spPr>
            <a:xfrm>
              <a:off x="4266186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2174724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11"/>
            <p:cNvGrpSpPr/>
            <p:nvPr/>
          </p:nvGrpSpPr>
          <p:grpSpPr>
            <a:xfrm>
              <a:off x="4659778" y="2229073"/>
              <a:ext cx="201152" cy="472325"/>
              <a:chOff x="3997325" y="2735263"/>
              <a:chExt cx="250825" cy="588962"/>
            </a:xfrm>
          </p:grpSpPr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4100513" y="2735263"/>
                <a:ext cx="111125" cy="111125"/>
              </a:xfrm>
              <a:custGeom>
                <a:avLst/>
                <a:gdLst>
                  <a:gd name="T0" fmla="*/ 15 w 30"/>
                  <a:gd name="T1" fmla="*/ 0 h 30"/>
                  <a:gd name="T2" fmla="*/ 0 w 30"/>
                  <a:gd name="T3" fmla="*/ 15 h 30"/>
                  <a:gd name="T4" fmla="*/ 15 w 30"/>
                  <a:gd name="T5" fmla="*/ 30 h 30"/>
                  <a:gd name="T6" fmla="*/ 3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23" y="30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3997325" y="2979738"/>
                <a:ext cx="250825" cy="344487"/>
              </a:xfrm>
              <a:custGeom>
                <a:avLst/>
                <a:gdLst>
                  <a:gd name="T0" fmla="*/ 67 w 68"/>
                  <a:gd name="T1" fmla="*/ 60 h 93"/>
                  <a:gd name="T2" fmla="*/ 60 w 68"/>
                  <a:gd name="T3" fmla="*/ 73 h 93"/>
                  <a:gd name="T4" fmla="*/ 47 w 68"/>
                  <a:gd name="T5" fmla="*/ 82 h 93"/>
                  <a:gd name="T6" fmla="*/ 38 w 68"/>
                  <a:gd name="T7" fmla="*/ 73 h 93"/>
                  <a:gd name="T8" fmla="*/ 39 w 68"/>
                  <a:gd name="T9" fmla="*/ 67 h 93"/>
                  <a:gd name="T10" fmla="*/ 44 w 68"/>
                  <a:gd name="T11" fmla="*/ 50 h 93"/>
                  <a:gd name="T12" fmla="*/ 55 w 68"/>
                  <a:gd name="T13" fmla="*/ 0 h 93"/>
                  <a:gd name="T14" fmla="*/ 32 w 68"/>
                  <a:gd name="T15" fmla="*/ 0 h 93"/>
                  <a:gd name="T16" fmla="*/ 6 w 68"/>
                  <a:gd name="T17" fmla="*/ 14 h 93"/>
                  <a:gd name="T18" fmla="*/ 0 w 68"/>
                  <a:gd name="T19" fmla="*/ 25 h 93"/>
                  <a:gd name="T20" fmla="*/ 2 w 68"/>
                  <a:gd name="T21" fmla="*/ 26 h 93"/>
                  <a:gd name="T22" fmla="*/ 8 w 68"/>
                  <a:gd name="T23" fmla="*/ 15 h 93"/>
                  <a:gd name="T24" fmla="*/ 16 w 68"/>
                  <a:gd name="T25" fmla="*/ 6 h 93"/>
                  <a:gd name="T26" fmla="*/ 19 w 68"/>
                  <a:gd name="T27" fmla="*/ 12 h 93"/>
                  <a:gd name="T28" fmla="*/ 19 w 68"/>
                  <a:gd name="T29" fmla="*/ 19 h 93"/>
                  <a:gd name="T30" fmla="*/ 14 w 68"/>
                  <a:gd name="T31" fmla="*/ 46 h 93"/>
                  <a:gd name="T32" fmla="*/ 11 w 68"/>
                  <a:gd name="T33" fmla="*/ 70 h 93"/>
                  <a:gd name="T34" fmla="*/ 34 w 68"/>
                  <a:gd name="T35" fmla="*/ 93 h 93"/>
                  <a:gd name="T36" fmla="*/ 60 w 68"/>
                  <a:gd name="T37" fmla="*/ 78 h 93"/>
                  <a:gd name="T38" fmla="*/ 68 w 68"/>
                  <a:gd name="T39" fmla="*/ 61 h 93"/>
                  <a:gd name="T40" fmla="*/ 67 w 68"/>
                  <a:gd name="T41" fmla="*/ 6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3">
                    <a:moveTo>
                      <a:pt x="67" y="6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57" y="79"/>
                      <a:pt x="51" y="82"/>
                      <a:pt x="47" y="82"/>
                    </a:cubicBezTo>
                    <a:cubicBezTo>
                      <a:pt x="42" y="82"/>
                      <a:pt x="38" y="79"/>
                      <a:pt x="38" y="73"/>
                    </a:cubicBezTo>
                    <a:cubicBezTo>
                      <a:pt x="38" y="71"/>
                      <a:pt x="38" y="69"/>
                      <a:pt x="39" y="67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6" y="42"/>
                      <a:pt x="54" y="10"/>
                      <a:pt x="5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2" y="0"/>
                      <a:pt x="12" y="2"/>
                      <a:pt x="6" y="1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9"/>
                      <a:pt x="14" y="6"/>
                      <a:pt x="16" y="6"/>
                    </a:cubicBezTo>
                    <a:cubicBezTo>
                      <a:pt x="18" y="6"/>
                      <a:pt x="19" y="8"/>
                      <a:pt x="19" y="12"/>
                    </a:cubicBezTo>
                    <a:cubicBezTo>
                      <a:pt x="19" y="14"/>
                      <a:pt x="19" y="16"/>
                      <a:pt x="19" y="19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3" y="52"/>
                      <a:pt x="11" y="62"/>
                      <a:pt x="11" y="70"/>
                    </a:cubicBezTo>
                    <a:cubicBezTo>
                      <a:pt x="11" y="85"/>
                      <a:pt x="22" y="93"/>
                      <a:pt x="34" y="93"/>
                    </a:cubicBezTo>
                    <a:cubicBezTo>
                      <a:pt x="44" y="93"/>
                      <a:pt x="54" y="88"/>
                      <a:pt x="60" y="78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党"/>
            <p:cNvSpPr txBox="1"/>
            <p:nvPr/>
          </p:nvSpPr>
          <p:spPr>
            <a:xfrm>
              <a:off x="2362231" y="2132745"/>
              <a:ext cx="2094584" cy="109077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MySQL</a:t>
              </a:r>
            </a:p>
            <a:p>
              <a:pPr algn="ctr"/>
              <a:r>
                <a:rPr lang="en-US" altLang="zh-CN" sz="2400" b="1" dirty="0" err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MyBatis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endParaRPr lang="en-US" altLang="zh-CN" sz="32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43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24507" y="1188065"/>
            <a:ext cx="3094725" cy="3058003"/>
            <a:chOff x="3024507" y="1188065"/>
            <a:chExt cx="3094725" cy="3058003"/>
          </a:xfrm>
        </p:grpSpPr>
        <p:sp>
          <p:nvSpPr>
            <p:cNvPr id="4" name="Freeform: Shape 104"/>
            <p:cNvSpPr>
              <a:spLocks/>
            </p:cNvSpPr>
            <p:nvPr/>
          </p:nvSpPr>
          <p:spPr bwMode="auto">
            <a:xfrm>
              <a:off x="4398271" y="1880790"/>
              <a:ext cx="1720961" cy="774516"/>
            </a:xfrm>
            <a:custGeom>
              <a:avLst/>
              <a:gdLst/>
              <a:ahLst/>
              <a:cxnLst>
                <a:cxn ang="0">
                  <a:pos x="621" y="54"/>
                </a:cxn>
                <a:cxn ang="0">
                  <a:pos x="346" y="54"/>
                </a:cxn>
                <a:cxn ang="0">
                  <a:pos x="255" y="91"/>
                </a:cxn>
                <a:cxn ang="0">
                  <a:pos x="0" y="346"/>
                </a:cxn>
                <a:cxn ang="0">
                  <a:pos x="91" y="309"/>
                </a:cxn>
                <a:cxn ang="0">
                  <a:pos x="621" y="309"/>
                </a:cxn>
                <a:cxn ang="0">
                  <a:pos x="621" y="351"/>
                </a:cxn>
                <a:cxn ang="0">
                  <a:pos x="636" y="358"/>
                </a:cxn>
                <a:cxn ang="0">
                  <a:pos x="797" y="196"/>
                </a:cxn>
                <a:cxn ang="0">
                  <a:pos x="797" y="166"/>
                </a:cxn>
                <a:cxn ang="0">
                  <a:pos x="636" y="5"/>
                </a:cxn>
                <a:cxn ang="0">
                  <a:pos x="621" y="11"/>
                </a:cxn>
                <a:cxn ang="0">
                  <a:pos x="621" y="54"/>
                </a:cxn>
              </a:cxnLst>
              <a:rect l="0" t="0" r="r" b="b"/>
              <a:pathLst>
                <a:path w="805" h="363">
                  <a:moveTo>
                    <a:pt x="621" y="54"/>
                  </a:moveTo>
                  <a:cubicBezTo>
                    <a:pt x="346" y="54"/>
                    <a:pt x="346" y="54"/>
                    <a:pt x="346" y="54"/>
                  </a:cubicBezTo>
                  <a:cubicBezTo>
                    <a:pt x="310" y="54"/>
                    <a:pt x="279" y="68"/>
                    <a:pt x="255" y="91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3" y="323"/>
                    <a:pt x="55" y="309"/>
                    <a:pt x="91" y="309"/>
                  </a:cubicBezTo>
                  <a:cubicBezTo>
                    <a:pt x="621" y="309"/>
                    <a:pt x="621" y="309"/>
                    <a:pt x="621" y="309"/>
                  </a:cubicBezTo>
                  <a:cubicBezTo>
                    <a:pt x="621" y="351"/>
                    <a:pt x="621" y="351"/>
                    <a:pt x="621" y="351"/>
                  </a:cubicBezTo>
                  <a:cubicBezTo>
                    <a:pt x="621" y="359"/>
                    <a:pt x="630" y="363"/>
                    <a:pt x="636" y="358"/>
                  </a:cubicBezTo>
                  <a:cubicBezTo>
                    <a:pt x="797" y="196"/>
                    <a:pt x="797" y="196"/>
                    <a:pt x="797" y="196"/>
                  </a:cubicBezTo>
                  <a:cubicBezTo>
                    <a:pt x="805" y="188"/>
                    <a:pt x="805" y="175"/>
                    <a:pt x="797" y="166"/>
                  </a:cubicBezTo>
                  <a:cubicBezTo>
                    <a:pt x="636" y="5"/>
                    <a:pt x="636" y="5"/>
                    <a:pt x="636" y="5"/>
                  </a:cubicBezTo>
                  <a:cubicBezTo>
                    <a:pt x="630" y="0"/>
                    <a:pt x="621" y="3"/>
                    <a:pt x="621" y="11"/>
                  </a:cubicBezTo>
                  <a:lnTo>
                    <a:pt x="621" y="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107"/>
            <p:cNvSpPr>
              <a:spLocks/>
            </p:cNvSpPr>
            <p:nvPr/>
          </p:nvSpPr>
          <p:spPr bwMode="auto">
            <a:xfrm>
              <a:off x="3959268" y="1188065"/>
              <a:ext cx="839616" cy="1747669"/>
            </a:xfrm>
            <a:custGeom>
              <a:avLst/>
              <a:gdLst/>
              <a:ahLst/>
              <a:cxnLst>
                <a:cxn ang="0">
                  <a:pos x="95" y="138"/>
                </a:cxn>
                <a:cxn ang="0">
                  <a:pos x="10" y="400"/>
                </a:cxn>
                <a:cxn ang="0">
                  <a:pos x="18" y="497"/>
                </a:cxn>
                <a:cxn ang="0">
                  <a:pos x="182" y="818"/>
                </a:cxn>
                <a:cxn ang="0">
                  <a:pos x="174" y="721"/>
                </a:cxn>
                <a:cxn ang="0">
                  <a:pos x="338" y="217"/>
                </a:cxn>
                <a:cxn ang="0">
                  <a:pos x="379" y="230"/>
                </a:cxn>
                <a:cxn ang="0">
                  <a:pos x="389" y="218"/>
                </a:cxn>
                <a:cxn ang="0">
                  <a:pos x="286" y="14"/>
                </a:cxn>
                <a:cxn ang="0">
                  <a:pos x="257" y="5"/>
                </a:cxn>
                <a:cxn ang="0">
                  <a:pos x="54" y="109"/>
                </a:cxn>
                <a:cxn ang="0">
                  <a:pos x="55" y="125"/>
                </a:cxn>
                <a:cxn ang="0">
                  <a:pos x="95" y="138"/>
                </a:cxn>
              </a:cxnLst>
              <a:rect l="0" t="0" r="r" b="b"/>
              <a:pathLst>
                <a:path w="393" h="818">
                  <a:moveTo>
                    <a:pt x="95" y="138"/>
                  </a:moveTo>
                  <a:cubicBezTo>
                    <a:pt x="10" y="400"/>
                    <a:pt x="10" y="400"/>
                    <a:pt x="10" y="400"/>
                  </a:cubicBezTo>
                  <a:cubicBezTo>
                    <a:pt x="0" y="433"/>
                    <a:pt x="3" y="468"/>
                    <a:pt x="18" y="497"/>
                  </a:cubicBezTo>
                  <a:cubicBezTo>
                    <a:pt x="182" y="818"/>
                    <a:pt x="182" y="818"/>
                    <a:pt x="182" y="818"/>
                  </a:cubicBezTo>
                  <a:cubicBezTo>
                    <a:pt x="167" y="789"/>
                    <a:pt x="163" y="755"/>
                    <a:pt x="174" y="721"/>
                  </a:cubicBezTo>
                  <a:cubicBezTo>
                    <a:pt x="338" y="217"/>
                    <a:pt x="338" y="217"/>
                    <a:pt x="338" y="217"/>
                  </a:cubicBezTo>
                  <a:cubicBezTo>
                    <a:pt x="379" y="230"/>
                    <a:pt x="379" y="230"/>
                    <a:pt x="379" y="230"/>
                  </a:cubicBezTo>
                  <a:cubicBezTo>
                    <a:pt x="386" y="232"/>
                    <a:pt x="393" y="225"/>
                    <a:pt x="389" y="218"/>
                  </a:cubicBezTo>
                  <a:cubicBezTo>
                    <a:pt x="286" y="14"/>
                    <a:pt x="286" y="14"/>
                    <a:pt x="286" y="14"/>
                  </a:cubicBezTo>
                  <a:cubicBezTo>
                    <a:pt x="280" y="4"/>
                    <a:pt x="267" y="0"/>
                    <a:pt x="257" y="5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47" y="112"/>
                    <a:pt x="48" y="122"/>
                    <a:pt x="55" y="125"/>
                  </a:cubicBezTo>
                  <a:lnTo>
                    <a:pt x="95" y="13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110"/>
            <p:cNvSpPr>
              <a:spLocks/>
            </p:cNvSpPr>
            <p:nvPr/>
          </p:nvSpPr>
          <p:spPr bwMode="auto">
            <a:xfrm>
              <a:off x="3024507" y="2263040"/>
              <a:ext cx="1607455" cy="951452"/>
            </a:xfrm>
            <a:custGeom>
              <a:avLst/>
              <a:gdLst/>
              <a:ahLst/>
              <a:cxnLst>
                <a:cxn ang="0">
                  <a:pos x="79" y="255"/>
                </a:cxn>
                <a:cxn ang="0">
                  <a:pos x="301" y="417"/>
                </a:cxn>
                <a:cxn ang="0">
                  <a:pos x="396" y="440"/>
                </a:cxn>
                <a:cxn ang="0">
                  <a:pos x="752" y="383"/>
                </a:cxn>
                <a:cxn ang="0">
                  <a:pos x="658" y="361"/>
                </a:cxn>
                <a:cxn ang="0">
                  <a:pos x="229" y="49"/>
                </a:cxn>
                <a:cxn ang="0">
                  <a:pos x="254" y="15"/>
                </a:cxn>
                <a:cxn ang="0">
                  <a:pos x="245" y="1"/>
                </a:cxn>
                <a:cxn ang="0">
                  <a:pos x="20" y="36"/>
                </a:cxn>
                <a:cxn ang="0">
                  <a:pos x="2" y="61"/>
                </a:cxn>
                <a:cxn ang="0">
                  <a:pos x="38" y="286"/>
                </a:cxn>
                <a:cxn ang="0">
                  <a:pos x="54" y="290"/>
                </a:cxn>
                <a:cxn ang="0">
                  <a:pos x="79" y="255"/>
                </a:cxn>
              </a:cxnLst>
              <a:rect l="0" t="0" r="r" b="b"/>
              <a:pathLst>
                <a:path w="752" h="445">
                  <a:moveTo>
                    <a:pt x="79" y="255"/>
                  </a:moveTo>
                  <a:cubicBezTo>
                    <a:pt x="301" y="417"/>
                    <a:pt x="301" y="417"/>
                    <a:pt x="301" y="417"/>
                  </a:cubicBezTo>
                  <a:cubicBezTo>
                    <a:pt x="330" y="438"/>
                    <a:pt x="364" y="445"/>
                    <a:pt x="396" y="440"/>
                  </a:cubicBezTo>
                  <a:cubicBezTo>
                    <a:pt x="752" y="383"/>
                    <a:pt x="752" y="383"/>
                    <a:pt x="752" y="383"/>
                  </a:cubicBezTo>
                  <a:cubicBezTo>
                    <a:pt x="720" y="389"/>
                    <a:pt x="686" y="381"/>
                    <a:pt x="658" y="361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54" y="15"/>
                    <a:pt x="254" y="15"/>
                    <a:pt x="254" y="15"/>
                  </a:cubicBezTo>
                  <a:cubicBezTo>
                    <a:pt x="258" y="8"/>
                    <a:pt x="253" y="0"/>
                    <a:pt x="245" y="1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8" y="38"/>
                    <a:pt x="0" y="49"/>
                    <a:pt x="2" y="61"/>
                  </a:cubicBezTo>
                  <a:cubicBezTo>
                    <a:pt x="38" y="286"/>
                    <a:pt x="38" y="286"/>
                    <a:pt x="38" y="286"/>
                  </a:cubicBezTo>
                  <a:cubicBezTo>
                    <a:pt x="39" y="294"/>
                    <a:pt x="49" y="296"/>
                    <a:pt x="54" y="290"/>
                  </a:cubicBezTo>
                  <a:lnTo>
                    <a:pt x="79" y="25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13"/>
            <p:cNvSpPr>
              <a:spLocks/>
            </p:cNvSpPr>
            <p:nvPr/>
          </p:nvSpPr>
          <p:spPr bwMode="auto">
            <a:xfrm>
              <a:off x="3667155" y="2855612"/>
              <a:ext cx="1195158" cy="1390456"/>
            </a:xfrm>
            <a:custGeom>
              <a:avLst/>
              <a:gdLst/>
              <a:ahLst/>
              <a:cxnLst>
                <a:cxn ang="0">
                  <a:pos x="228" y="602"/>
                </a:cxn>
                <a:cxn ang="0">
                  <a:pos x="451" y="440"/>
                </a:cxn>
                <a:cxn ang="0">
                  <a:pos x="502" y="357"/>
                </a:cxn>
                <a:cxn ang="0">
                  <a:pos x="559" y="0"/>
                </a:cxn>
                <a:cxn ang="0">
                  <a:pos x="507" y="84"/>
                </a:cxn>
                <a:cxn ang="0">
                  <a:pos x="79" y="395"/>
                </a:cxn>
                <a:cxn ang="0">
                  <a:pos x="54" y="361"/>
                </a:cxn>
                <a:cxn ang="0">
                  <a:pos x="38" y="365"/>
                </a:cxn>
                <a:cxn ang="0">
                  <a:pos x="2" y="590"/>
                </a:cxn>
                <a:cxn ang="0">
                  <a:pos x="20" y="614"/>
                </a:cxn>
                <a:cxn ang="0">
                  <a:pos x="245" y="650"/>
                </a:cxn>
                <a:cxn ang="0">
                  <a:pos x="253" y="636"/>
                </a:cxn>
                <a:cxn ang="0">
                  <a:pos x="228" y="602"/>
                </a:cxn>
              </a:cxnLst>
              <a:rect l="0" t="0" r="r" b="b"/>
              <a:pathLst>
                <a:path w="559" h="651">
                  <a:moveTo>
                    <a:pt x="228" y="602"/>
                  </a:moveTo>
                  <a:cubicBezTo>
                    <a:pt x="451" y="440"/>
                    <a:pt x="451" y="440"/>
                    <a:pt x="451" y="440"/>
                  </a:cubicBezTo>
                  <a:cubicBezTo>
                    <a:pt x="480" y="419"/>
                    <a:pt x="497" y="389"/>
                    <a:pt x="502" y="357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53" y="33"/>
                    <a:pt x="536" y="63"/>
                    <a:pt x="507" y="84"/>
                  </a:cubicBezTo>
                  <a:cubicBezTo>
                    <a:pt x="79" y="395"/>
                    <a:pt x="79" y="395"/>
                    <a:pt x="79" y="395"/>
                  </a:cubicBezTo>
                  <a:cubicBezTo>
                    <a:pt x="54" y="361"/>
                    <a:pt x="54" y="361"/>
                    <a:pt x="54" y="361"/>
                  </a:cubicBezTo>
                  <a:cubicBezTo>
                    <a:pt x="49" y="355"/>
                    <a:pt x="39" y="357"/>
                    <a:pt x="38" y="365"/>
                  </a:cubicBezTo>
                  <a:cubicBezTo>
                    <a:pt x="2" y="590"/>
                    <a:pt x="2" y="590"/>
                    <a:pt x="2" y="590"/>
                  </a:cubicBezTo>
                  <a:cubicBezTo>
                    <a:pt x="0" y="602"/>
                    <a:pt x="8" y="613"/>
                    <a:pt x="20" y="614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53" y="651"/>
                    <a:pt x="258" y="642"/>
                    <a:pt x="253" y="636"/>
                  </a:cubicBezTo>
                  <a:lnTo>
                    <a:pt x="228" y="60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16"/>
            <p:cNvSpPr>
              <a:spLocks/>
            </p:cNvSpPr>
            <p:nvPr/>
          </p:nvSpPr>
          <p:spPr bwMode="auto">
            <a:xfrm>
              <a:off x="4713753" y="2570175"/>
              <a:ext cx="1123382" cy="1532340"/>
            </a:xfrm>
            <a:custGeom>
              <a:avLst/>
              <a:gdLst/>
              <a:ahLst/>
              <a:cxnLst>
                <a:cxn ang="0">
                  <a:pos x="470" y="500"/>
                </a:cxn>
                <a:cxn ang="0">
                  <a:pos x="385" y="238"/>
                </a:cxn>
                <a:cxn ang="0">
                  <a:pos x="322" y="164"/>
                </a:cxn>
                <a:cxn ang="0">
                  <a:pos x="0" y="0"/>
                </a:cxn>
                <a:cxn ang="0">
                  <a:pos x="64" y="74"/>
                </a:cxn>
                <a:cxn ang="0">
                  <a:pos x="228" y="578"/>
                </a:cxn>
                <a:cxn ang="0">
                  <a:pos x="187" y="592"/>
                </a:cxn>
                <a:cxn ang="0">
                  <a:pos x="186" y="608"/>
                </a:cxn>
                <a:cxn ang="0">
                  <a:pos x="389" y="711"/>
                </a:cxn>
                <a:cxn ang="0">
                  <a:pos x="418" y="702"/>
                </a:cxn>
                <a:cxn ang="0">
                  <a:pos x="521" y="499"/>
                </a:cxn>
                <a:cxn ang="0">
                  <a:pos x="511" y="486"/>
                </a:cxn>
                <a:cxn ang="0">
                  <a:pos x="470" y="500"/>
                </a:cxn>
              </a:cxnLst>
              <a:rect l="0" t="0" r="r" b="b"/>
              <a:pathLst>
                <a:path w="525" h="717">
                  <a:moveTo>
                    <a:pt x="470" y="500"/>
                  </a:moveTo>
                  <a:cubicBezTo>
                    <a:pt x="385" y="238"/>
                    <a:pt x="385" y="238"/>
                    <a:pt x="385" y="238"/>
                  </a:cubicBezTo>
                  <a:cubicBezTo>
                    <a:pt x="374" y="204"/>
                    <a:pt x="351" y="178"/>
                    <a:pt x="322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5"/>
                    <a:pt x="53" y="41"/>
                    <a:pt x="64" y="74"/>
                  </a:cubicBezTo>
                  <a:cubicBezTo>
                    <a:pt x="228" y="578"/>
                    <a:pt x="228" y="578"/>
                    <a:pt x="228" y="578"/>
                  </a:cubicBezTo>
                  <a:cubicBezTo>
                    <a:pt x="187" y="592"/>
                    <a:pt x="187" y="592"/>
                    <a:pt x="187" y="592"/>
                  </a:cubicBezTo>
                  <a:cubicBezTo>
                    <a:pt x="180" y="594"/>
                    <a:pt x="179" y="604"/>
                    <a:pt x="186" y="608"/>
                  </a:cubicBezTo>
                  <a:cubicBezTo>
                    <a:pt x="389" y="711"/>
                    <a:pt x="389" y="711"/>
                    <a:pt x="389" y="711"/>
                  </a:cubicBezTo>
                  <a:cubicBezTo>
                    <a:pt x="400" y="717"/>
                    <a:pt x="412" y="712"/>
                    <a:pt x="418" y="702"/>
                  </a:cubicBezTo>
                  <a:cubicBezTo>
                    <a:pt x="521" y="499"/>
                    <a:pt x="521" y="499"/>
                    <a:pt x="521" y="499"/>
                  </a:cubicBezTo>
                  <a:cubicBezTo>
                    <a:pt x="525" y="492"/>
                    <a:pt x="518" y="484"/>
                    <a:pt x="511" y="486"/>
                  </a:cubicBezTo>
                  <a:lnTo>
                    <a:pt x="470" y="50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" name="Group 118"/>
            <p:cNvGrpSpPr/>
            <p:nvPr/>
          </p:nvGrpSpPr>
          <p:grpSpPr>
            <a:xfrm>
              <a:off x="4318149" y="2540129"/>
              <a:ext cx="545834" cy="545833"/>
              <a:chOff x="4330700" y="2847975"/>
              <a:chExt cx="519113" cy="519113"/>
            </a:xfrm>
          </p:grpSpPr>
          <p:sp>
            <p:nvSpPr>
              <p:cNvPr id="30" name="Oval 119"/>
              <p:cNvSpPr>
                <a:spLocks/>
              </p:cNvSpPr>
              <p:nvPr/>
            </p:nvSpPr>
            <p:spPr bwMode="auto">
              <a:xfrm>
                <a:off x="4330700" y="2847975"/>
                <a:ext cx="519113" cy="519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20"/>
              <p:cNvSpPr>
                <a:spLocks/>
              </p:cNvSpPr>
              <p:nvPr/>
            </p:nvSpPr>
            <p:spPr bwMode="auto">
              <a:xfrm>
                <a:off x="4378325" y="2894013"/>
                <a:ext cx="427038" cy="428625"/>
              </a:xfrm>
              <a:custGeom>
                <a:avLst/>
                <a:gdLst/>
                <a:ahLst/>
                <a:cxnLst>
                  <a:cxn ang="0">
                    <a:pos x="37" y="173"/>
                  </a:cxn>
                  <a:cxn ang="0">
                    <a:pos x="37" y="38"/>
                  </a:cxn>
                  <a:cxn ang="0">
                    <a:pos x="172" y="38"/>
                  </a:cxn>
                  <a:cxn ang="0">
                    <a:pos x="172" y="173"/>
                  </a:cxn>
                  <a:cxn ang="0">
                    <a:pos x="37" y="173"/>
                  </a:cxn>
                </a:cxnLst>
                <a:rect l="0" t="0" r="r" b="b"/>
                <a:pathLst>
                  <a:path w="210" h="211">
                    <a:moveTo>
                      <a:pt x="37" y="173"/>
                    </a:moveTo>
                    <a:cubicBezTo>
                      <a:pt x="0" y="136"/>
                      <a:pt x="0" y="75"/>
                      <a:pt x="37" y="38"/>
                    </a:cubicBezTo>
                    <a:cubicBezTo>
                      <a:pt x="74" y="0"/>
                      <a:pt x="135" y="0"/>
                      <a:pt x="172" y="38"/>
                    </a:cubicBezTo>
                    <a:cubicBezTo>
                      <a:pt x="210" y="75"/>
                      <a:pt x="210" y="136"/>
                      <a:pt x="172" y="173"/>
                    </a:cubicBezTo>
                    <a:cubicBezTo>
                      <a:pt x="135" y="211"/>
                      <a:pt x="74" y="211"/>
                      <a:pt x="37" y="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TextBox 121"/>
            <p:cNvSpPr txBox="1"/>
            <p:nvPr/>
          </p:nvSpPr>
          <p:spPr>
            <a:xfrm rot="17227015">
              <a:off x="3751999" y="1662131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AOP</a:t>
              </a:r>
            </a:p>
          </p:txBody>
        </p:sp>
        <p:sp>
          <p:nvSpPr>
            <p:cNvPr id="11" name="TextBox 122"/>
            <p:cNvSpPr txBox="1"/>
            <p:nvPr/>
          </p:nvSpPr>
          <p:spPr>
            <a:xfrm rot="2114016">
              <a:off x="3436109" y="2695610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DI</a:t>
              </a:r>
            </a:p>
          </p:txBody>
        </p:sp>
        <p:sp>
          <p:nvSpPr>
            <p:cNvPr id="12" name="TextBox 123"/>
            <p:cNvSpPr txBox="1"/>
            <p:nvPr/>
          </p:nvSpPr>
          <p:spPr>
            <a:xfrm>
              <a:off x="4913072" y="2063720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配置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4"/>
            <p:cNvSpPr txBox="1"/>
            <p:nvPr/>
          </p:nvSpPr>
          <p:spPr>
            <a:xfrm rot="4345292">
              <a:off x="4950893" y="3340816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注解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25"/>
            <p:cNvSpPr txBox="1"/>
            <p:nvPr/>
          </p:nvSpPr>
          <p:spPr>
            <a:xfrm rot="19422571">
              <a:off x="3826979" y="3420085"/>
              <a:ext cx="965649" cy="207749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IOC</a:t>
              </a:r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4195605" y="697305"/>
            <a:ext cx="2159677" cy="649603"/>
            <a:chOff x="8601584" y="1451933"/>
            <a:chExt cx="2196245" cy="866137"/>
          </a:xfrm>
        </p:grpSpPr>
        <p:sp>
          <p:nvSpPr>
            <p:cNvPr id="28" name="TextBox 27"/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Autofit/>
            </a:bodyPr>
            <a:lstStyle/>
            <a:p>
              <a:pPr algn="l" latinLnBrk="0"/>
              <a:r>
                <a:rPr lang="zh-CN" altLang="en-US" sz="2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面向切面编程</a:t>
              </a: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15" name="Group 29"/>
          <p:cNvGrpSpPr/>
          <p:nvPr/>
        </p:nvGrpSpPr>
        <p:grpSpPr>
          <a:xfrm>
            <a:off x="747869" y="2203376"/>
            <a:ext cx="2305474" cy="673505"/>
            <a:chOff x="1254705" y="1923343"/>
            <a:chExt cx="3073966" cy="898007"/>
          </a:xfrm>
        </p:grpSpPr>
        <p:sp>
          <p:nvSpPr>
            <p:cNvPr id="26" name="TextBox 30"/>
            <p:cNvSpPr txBox="1">
              <a:spLocks/>
            </p:cNvSpPr>
            <p:nvPr/>
          </p:nvSpPr>
          <p:spPr bwMode="auto">
            <a:xfrm>
              <a:off x="1254705" y="1923343"/>
              <a:ext cx="2913191" cy="309959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Autofit/>
            </a:bodyPr>
            <a:lstStyle/>
            <a:p>
              <a:pPr algn="r" latinLnBrk="0"/>
              <a:r>
                <a:rPr lang="zh-CN" altLang="en-US" sz="2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</a:p>
          </p:txBody>
        </p:sp>
        <p:sp>
          <p:nvSpPr>
            <p:cNvPr id="27" name="TextBox 31"/>
            <p:cNvSpPr txBox="1">
              <a:spLocks/>
            </p:cNvSpPr>
            <p:nvPr/>
          </p:nvSpPr>
          <p:spPr bwMode="auto">
            <a:xfrm>
              <a:off x="1415480" y="2265171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6" name="Group 32"/>
          <p:cNvGrpSpPr/>
          <p:nvPr/>
        </p:nvGrpSpPr>
        <p:grpSpPr>
          <a:xfrm>
            <a:off x="6119232" y="2125275"/>
            <a:ext cx="2159677" cy="421300"/>
            <a:chOff x="8601584" y="1756337"/>
            <a:chExt cx="2196245" cy="561733"/>
          </a:xfrm>
        </p:grpSpPr>
        <p:sp>
          <p:nvSpPr>
            <p:cNvPr id="24" name="TextBox 33"/>
            <p:cNvSpPr txBox="1">
              <a:spLocks/>
            </p:cNvSpPr>
            <p:nvPr/>
          </p:nvSpPr>
          <p:spPr bwMode="auto">
            <a:xfrm>
              <a:off x="8601584" y="1756337"/>
              <a:ext cx="2196244" cy="309959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Autofit/>
            </a:bodyPr>
            <a:lstStyle/>
            <a:p>
              <a:pPr algn="l" latinLnBrk="0"/>
              <a:r>
                <a:rPr lang="en-US" altLang="zh-CN" sz="2800" dirty="0">
                  <a:solidFill>
                    <a:schemeClr val="accent3">
                      <a:lumMod val="100000"/>
                    </a:schemeClr>
                  </a:solidFill>
                </a:rPr>
                <a:t>&lt;bean&gt;</a:t>
              </a:r>
              <a:endParaRPr lang="zh-CN" altLang="en-US" sz="28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5" name="TextBox 34"/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17" name="Group 35"/>
          <p:cNvGrpSpPr/>
          <p:nvPr/>
        </p:nvGrpSpPr>
        <p:grpSpPr>
          <a:xfrm>
            <a:off x="1482262" y="3596465"/>
            <a:ext cx="2184893" cy="649603"/>
            <a:chOff x="1415480" y="1669738"/>
            <a:chExt cx="2913191" cy="866137"/>
          </a:xfrm>
        </p:grpSpPr>
        <p:sp>
          <p:nvSpPr>
            <p:cNvPr id="22" name="TextBox 36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 latinLnBrk="0"/>
              <a:endPara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3" name="TextBox 37"/>
            <p:cNvSpPr txBox="1">
              <a:spLocks/>
            </p:cNvSpPr>
            <p:nvPr/>
          </p:nvSpPr>
          <p:spPr bwMode="auto">
            <a:xfrm>
              <a:off x="1415480" y="1979697"/>
              <a:ext cx="2913191" cy="556178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5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控制反转</a:t>
              </a:r>
            </a:p>
            <a:p>
              <a:pPr algn="r" latinLnBrk="0">
                <a:lnSpc>
                  <a:spcPct val="120000"/>
                </a:lnSpc>
              </a:pP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8" name="Group 38"/>
          <p:cNvGrpSpPr/>
          <p:nvPr/>
        </p:nvGrpSpPr>
        <p:grpSpPr>
          <a:xfrm>
            <a:off x="5837136" y="3828800"/>
            <a:ext cx="2199805" cy="417134"/>
            <a:chOff x="1415480" y="1979696"/>
            <a:chExt cx="2933074" cy="556179"/>
          </a:xfrm>
        </p:grpSpPr>
        <p:sp>
          <p:nvSpPr>
            <p:cNvPr id="20" name="TextBox 39"/>
            <p:cNvSpPr txBox="1">
              <a:spLocks/>
            </p:cNvSpPr>
            <p:nvPr/>
          </p:nvSpPr>
          <p:spPr bwMode="auto">
            <a:xfrm>
              <a:off x="1435363" y="2014087"/>
              <a:ext cx="2913191" cy="309959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Autofit/>
            </a:bodyPr>
            <a:lstStyle/>
            <a:p>
              <a:pPr algn="l" latinLnBrk="0"/>
              <a:r>
                <a:rPr lang="en-US" altLang="zh-CN" sz="2400" baseline="30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@Mapper</a:t>
              </a:r>
            </a:p>
            <a:p>
              <a:pPr algn="l" latinLnBrk="0"/>
              <a:r>
                <a:rPr lang="en-US" altLang="zh-CN" sz="2400" baseline="3000" dirty="0">
                  <a:solidFill>
                    <a:schemeClr val="accent4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@Service</a:t>
              </a:r>
              <a:endParaRPr lang="zh-CN" altLang="en-US" sz="2400" baseline="3000" dirty="0">
                <a:solidFill>
                  <a:schemeClr val="accent4">
                    <a:lumMod val="10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40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2" name="组合 15"/>
          <p:cNvGrpSpPr/>
          <p:nvPr/>
        </p:nvGrpSpPr>
        <p:grpSpPr>
          <a:xfrm>
            <a:off x="372154" y="245697"/>
            <a:ext cx="2854876" cy="1329221"/>
            <a:chOff x="6801999" y="2060000"/>
            <a:chExt cx="3009377" cy="1037589"/>
          </a:xfrm>
        </p:grpSpPr>
        <p:sp>
          <p:nvSpPr>
            <p:cNvPr id="33" name="矩形 32"/>
            <p:cNvSpPr/>
            <p:nvPr/>
          </p:nvSpPr>
          <p:spPr>
            <a:xfrm>
              <a:off x="8893461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6801999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9188320" y="2254333"/>
              <a:ext cx="435405" cy="427767"/>
            </a:xfrm>
            <a:custGeom>
              <a:avLst/>
              <a:gdLst>
                <a:gd name="T0" fmla="*/ 134 w 147"/>
                <a:gd name="T1" fmla="*/ 73 h 144"/>
                <a:gd name="T2" fmla="*/ 146 w 147"/>
                <a:gd name="T3" fmla="*/ 66 h 144"/>
                <a:gd name="T4" fmla="*/ 141 w 147"/>
                <a:gd name="T5" fmla="*/ 51 h 144"/>
                <a:gd name="T6" fmla="*/ 125 w 147"/>
                <a:gd name="T7" fmla="*/ 49 h 144"/>
                <a:gd name="T8" fmla="*/ 120 w 147"/>
                <a:gd name="T9" fmla="*/ 34 h 144"/>
                <a:gd name="T10" fmla="*/ 126 w 147"/>
                <a:gd name="T11" fmla="*/ 21 h 144"/>
                <a:gd name="T12" fmla="*/ 111 w 147"/>
                <a:gd name="T13" fmla="*/ 13 h 144"/>
                <a:gd name="T14" fmla="*/ 98 w 147"/>
                <a:gd name="T15" fmla="*/ 21 h 144"/>
                <a:gd name="T16" fmla="*/ 85 w 147"/>
                <a:gd name="T17" fmla="*/ 13 h 144"/>
                <a:gd name="T18" fmla="*/ 80 w 147"/>
                <a:gd name="T19" fmla="*/ 0 h 144"/>
                <a:gd name="T20" fmla="*/ 64 w 147"/>
                <a:gd name="T21" fmla="*/ 3 h 144"/>
                <a:gd name="T22" fmla="*/ 60 w 147"/>
                <a:gd name="T23" fmla="*/ 17 h 144"/>
                <a:gd name="T24" fmla="*/ 44 w 147"/>
                <a:gd name="T25" fmla="*/ 20 h 144"/>
                <a:gd name="T26" fmla="*/ 32 w 147"/>
                <a:gd name="T27" fmla="*/ 12 h 144"/>
                <a:gd name="T28" fmla="*/ 21 w 147"/>
                <a:gd name="T29" fmla="*/ 25 h 144"/>
                <a:gd name="T30" fmla="*/ 27 w 147"/>
                <a:gd name="T31" fmla="*/ 39 h 144"/>
                <a:gd name="T32" fmla="*/ 17 w 147"/>
                <a:gd name="T33" fmla="*/ 51 h 144"/>
                <a:gd name="T34" fmla="*/ 3 w 147"/>
                <a:gd name="T35" fmla="*/ 53 h 144"/>
                <a:gd name="T36" fmla="*/ 3 w 147"/>
                <a:gd name="T37" fmla="*/ 70 h 144"/>
                <a:gd name="T38" fmla="*/ 17 w 147"/>
                <a:gd name="T39" fmla="*/ 77 h 144"/>
                <a:gd name="T40" fmla="*/ 17 w 147"/>
                <a:gd name="T41" fmla="*/ 92 h 144"/>
                <a:gd name="T42" fmla="*/ 7 w 147"/>
                <a:gd name="T43" fmla="*/ 103 h 144"/>
                <a:gd name="T44" fmla="*/ 18 w 147"/>
                <a:gd name="T45" fmla="*/ 116 h 144"/>
                <a:gd name="T46" fmla="*/ 33 w 147"/>
                <a:gd name="T47" fmla="*/ 112 h 144"/>
                <a:gd name="T48" fmla="*/ 43 w 147"/>
                <a:gd name="T49" fmla="*/ 124 h 144"/>
                <a:gd name="T50" fmla="*/ 42 w 147"/>
                <a:gd name="T51" fmla="*/ 139 h 144"/>
                <a:gd name="T52" fmla="*/ 59 w 147"/>
                <a:gd name="T53" fmla="*/ 141 h 144"/>
                <a:gd name="T54" fmla="*/ 68 w 147"/>
                <a:gd name="T55" fmla="*/ 129 h 144"/>
                <a:gd name="T56" fmla="*/ 79 w 147"/>
                <a:gd name="T57" fmla="*/ 129 h 144"/>
                <a:gd name="T58" fmla="*/ 88 w 147"/>
                <a:gd name="T59" fmla="*/ 141 h 144"/>
                <a:gd name="T60" fmla="*/ 104 w 147"/>
                <a:gd name="T61" fmla="*/ 139 h 144"/>
                <a:gd name="T62" fmla="*/ 104 w 147"/>
                <a:gd name="T63" fmla="*/ 124 h 144"/>
                <a:gd name="T64" fmla="*/ 114 w 147"/>
                <a:gd name="T65" fmla="*/ 112 h 144"/>
                <a:gd name="T66" fmla="*/ 129 w 147"/>
                <a:gd name="T67" fmla="*/ 116 h 144"/>
                <a:gd name="T68" fmla="*/ 140 w 147"/>
                <a:gd name="T69" fmla="*/ 103 h 144"/>
                <a:gd name="T70" fmla="*/ 130 w 147"/>
                <a:gd name="T71" fmla="*/ 93 h 144"/>
                <a:gd name="T72" fmla="*/ 130 w 147"/>
                <a:gd name="T73" fmla="*/ 77 h 144"/>
                <a:gd name="T74" fmla="*/ 40 w 147"/>
                <a:gd name="T75" fmla="*/ 72 h 144"/>
                <a:gd name="T76" fmla="*/ 107 w 147"/>
                <a:gd name="T7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4">
                  <a:moveTo>
                    <a:pt x="130" y="77"/>
                  </a:moveTo>
                  <a:cubicBezTo>
                    <a:pt x="130" y="75"/>
                    <a:pt x="132" y="73"/>
                    <a:pt x="134" y="73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6" y="70"/>
                    <a:pt x="147" y="68"/>
                    <a:pt x="146" y="66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4" y="52"/>
                    <a:pt x="142" y="51"/>
                    <a:pt x="141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2"/>
                    <a:pt x="126" y="51"/>
                    <a:pt x="125" y="4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8"/>
                    <a:pt x="119" y="36"/>
                    <a:pt x="120" y="34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7" y="24"/>
                    <a:pt x="127" y="22"/>
                    <a:pt x="126" y="21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4" y="11"/>
                    <a:pt x="112" y="12"/>
                    <a:pt x="111" y="1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2" y="22"/>
                    <a:pt x="100" y="22"/>
                    <a:pt x="98" y="21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5"/>
                    <a:pt x="85" y="1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4" y="1"/>
                    <a:pt x="64" y="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5"/>
                    <a:pt x="61" y="17"/>
                    <a:pt x="60" y="17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2"/>
                    <a:pt x="45" y="21"/>
                    <a:pt x="44" y="2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1"/>
                    <a:pt x="33" y="11"/>
                    <a:pt x="32" y="1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2"/>
                    <a:pt x="20" y="24"/>
                    <a:pt x="21" y="2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5"/>
                    <a:pt x="28" y="38"/>
                    <a:pt x="27" y="3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50"/>
                    <a:pt x="19" y="52"/>
                    <a:pt x="17" y="51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50"/>
                    <a:pt x="3" y="51"/>
                    <a:pt x="3" y="53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8"/>
                    <a:pt x="2" y="70"/>
                    <a:pt x="3" y="70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7" y="75"/>
                    <a:pt x="17" y="7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9"/>
                    <a:pt x="18" y="91"/>
                    <a:pt x="17" y="92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6" y="102"/>
                    <a:pt x="7" y="103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5" y="116"/>
                    <a:pt x="17" y="116"/>
                    <a:pt x="18" y="116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0"/>
                    <a:pt x="32" y="111"/>
                    <a:pt x="33" y="112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3" y="120"/>
                    <a:pt x="44" y="122"/>
                    <a:pt x="43" y="12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6"/>
                    <a:pt x="41" y="138"/>
                    <a:pt x="42" y="139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6" y="144"/>
                    <a:pt x="58" y="143"/>
                    <a:pt x="59" y="141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4" y="130"/>
                    <a:pt x="66" y="129"/>
                    <a:pt x="68" y="129"/>
                  </a:cubicBezTo>
                  <a:cubicBezTo>
                    <a:pt x="68" y="129"/>
                    <a:pt x="70" y="129"/>
                    <a:pt x="73" y="129"/>
                  </a:cubicBezTo>
                  <a:cubicBezTo>
                    <a:pt x="76" y="129"/>
                    <a:pt x="79" y="129"/>
                    <a:pt x="79" y="129"/>
                  </a:cubicBezTo>
                  <a:cubicBezTo>
                    <a:pt x="81" y="129"/>
                    <a:pt x="83" y="130"/>
                    <a:pt x="83" y="132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9" y="143"/>
                    <a:pt x="91" y="144"/>
                    <a:pt x="92" y="143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6" y="138"/>
                    <a:pt x="107" y="136"/>
                    <a:pt x="107" y="135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3"/>
                    <a:pt x="104" y="120"/>
                    <a:pt x="106" y="119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1"/>
                    <a:pt x="118" y="111"/>
                    <a:pt x="119" y="111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30" y="117"/>
                    <a:pt x="132" y="116"/>
                    <a:pt x="133" y="11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1" y="102"/>
                    <a:pt x="140" y="100"/>
                    <a:pt x="139" y="99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29" y="92"/>
                    <a:pt x="128" y="90"/>
                    <a:pt x="128" y="88"/>
                  </a:cubicBezTo>
                  <a:lnTo>
                    <a:pt x="130" y="77"/>
                  </a:lnTo>
                  <a:close/>
                  <a:moveTo>
                    <a:pt x="73" y="106"/>
                  </a:moveTo>
                  <a:cubicBezTo>
                    <a:pt x="55" y="106"/>
                    <a:pt x="40" y="91"/>
                    <a:pt x="40" y="72"/>
                  </a:cubicBezTo>
                  <a:cubicBezTo>
                    <a:pt x="40" y="54"/>
                    <a:pt x="55" y="39"/>
                    <a:pt x="74" y="39"/>
                  </a:cubicBezTo>
                  <a:cubicBezTo>
                    <a:pt x="92" y="39"/>
                    <a:pt x="107" y="54"/>
                    <a:pt x="107" y="73"/>
                  </a:cubicBezTo>
                  <a:cubicBezTo>
                    <a:pt x="107" y="91"/>
                    <a:pt x="92" y="106"/>
                    <a:pt x="73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党"/>
            <p:cNvSpPr txBox="1"/>
            <p:nvPr/>
          </p:nvSpPr>
          <p:spPr>
            <a:xfrm>
              <a:off x="6922088" y="2204900"/>
              <a:ext cx="2094585" cy="4084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Spring MVC</a:t>
              </a:r>
              <a:endPara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4890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20"/>
          <p:cNvGrpSpPr/>
          <p:nvPr/>
        </p:nvGrpSpPr>
        <p:grpSpPr>
          <a:xfrm>
            <a:off x="395536" y="230591"/>
            <a:ext cx="2817543" cy="1293342"/>
            <a:chOff x="2174724" y="4392842"/>
            <a:chExt cx="3009377" cy="1037589"/>
          </a:xfrm>
        </p:grpSpPr>
        <p:sp>
          <p:nvSpPr>
            <p:cNvPr id="40" name="矩形 39"/>
            <p:cNvSpPr/>
            <p:nvPr/>
          </p:nvSpPr>
          <p:spPr>
            <a:xfrm>
              <a:off x="4266186" y="4392842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174724" y="4392842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4522918" y="4586034"/>
              <a:ext cx="474872" cy="418855"/>
            </a:xfrm>
            <a:custGeom>
              <a:avLst/>
              <a:gdLst>
                <a:gd name="T0" fmla="*/ 83 w 160"/>
                <a:gd name="T1" fmla="*/ 40 h 141"/>
                <a:gd name="T2" fmla="*/ 78 w 160"/>
                <a:gd name="T3" fmla="*/ 40 h 141"/>
                <a:gd name="T4" fmla="*/ 34 w 160"/>
                <a:gd name="T5" fmla="*/ 84 h 141"/>
                <a:gd name="T6" fmla="*/ 31 w 160"/>
                <a:gd name="T7" fmla="*/ 90 h 141"/>
                <a:gd name="T8" fmla="*/ 31 w 160"/>
                <a:gd name="T9" fmla="*/ 138 h 141"/>
                <a:gd name="T10" fmla="*/ 35 w 160"/>
                <a:gd name="T11" fmla="*/ 141 h 141"/>
                <a:gd name="T12" fmla="*/ 60 w 160"/>
                <a:gd name="T13" fmla="*/ 141 h 141"/>
                <a:gd name="T14" fmla="*/ 64 w 160"/>
                <a:gd name="T15" fmla="*/ 138 h 141"/>
                <a:gd name="T16" fmla="*/ 64 w 160"/>
                <a:gd name="T17" fmla="*/ 104 h 141"/>
                <a:gd name="T18" fmla="*/ 68 w 160"/>
                <a:gd name="T19" fmla="*/ 100 h 141"/>
                <a:gd name="T20" fmla="*/ 93 w 160"/>
                <a:gd name="T21" fmla="*/ 100 h 141"/>
                <a:gd name="T22" fmla="*/ 97 w 160"/>
                <a:gd name="T23" fmla="*/ 104 h 141"/>
                <a:gd name="T24" fmla="*/ 97 w 160"/>
                <a:gd name="T25" fmla="*/ 138 h 141"/>
                <a:gd name="T26" fmla="*/ 101 w 160"/>
                <a:gd name="T27" fmla="*/ 141 h 141"/>
                <a:gd name="T28" fmla="*/ 124 w 160"/>
                <a:gd name="T29" fmla="*/ 141 h 141"/>
                <a:gd name="T30" fmla="*/ 128 w 160"/>
                <a:gd name="T31" fmla="*/ 138 h 141"/>
                <a:gd name="T32" fmla="*/ 128 w 160"/>
                <a:gd name="T33" fmla="*/ 88 h 141"/>
                <a:gd name="T34" fmla="*/ 125 w 160"/>
                <a:gd name="T35" fmla="*/ 82 h 141"/>
                <a:gd name="T36" fmla="*/ 83 w 160"/>
                <a:gd name="T37" fmla="*/ 40 h 141"/>
                <a:gd name="T38" fmla="*/ 159 w 160"/>
                <a:gd name="T39" fmla="*/ 77 h 141"/>
                <a:gd name="T40" fmla="*/ 128 w 160"/>
                <a:gd name="T41" fmla="*/ 46 h 141"/>
                <a:gd name="T42" fmla="*/ 128 w 160"/>
                <a:gd name="T43" fmla="*/ 12 h 141"/>
                <a:gd name="T44" fmla="*/ 124 w 160"/>
                <a:gd name="T45" fmla="*/ 8 h 141"/>
                <a:gd name="T46" fmla="*/ 110 w 160"/>
                <a:gd name="T47" fmla="*/ 8 h 141"/>
                <a:gd name="T48" fmla="*/ 107 w 160"/>
                <a:gd name="T49" fmla="*/ 12 h 141"/>
                <a:gd name="T50" fmla="*/ 107 w 160"/>
                <a:gd name="T51" fmla="*/ 25 h 141"/>
                <a:gd name="T52" fmla="*/ 96 w 160"/>
                <a:gd name="T53" fmla="*/ 15 h 141"/>
                <a:gd name="T54" fmla="*/ 91 w 160"/>
                <a:gd name="T55" fmla="*/ 10 h 141"/>
                <a:gd name="T56" fmla="*/ 83 w 160"/>
                <a:gd name="T57" fmla="*/ 1 h 141"/>
                <a:gd name="T58" fmla="*/ 78 w 160"/>
                <a:gd name="T59" fmla="*/ 1 h 141"/>
                <a:gd name="T60" fmla="*/ 69 w 160"/>
                <a:gd name="T61" fmla="*/ 10 h 141"/>
                <a:gd name="T62" fmla="*/ 64 w 160"/>
                <a:gd name="T63" fmla="*/ 15 h 141"/>
                <a:gd name="T64" fmla="*/ 2 w 160"/>
                <a:gd name="T65" fmla="*/ 77 h 141"/>
                <a:gd name="T66" fmla="*/ 2 w 160"/>
                <a:gd name="T67" fmla="*/ 83 h 141"/>
                <a:gd name="T68" fmla="*/ 10 w 160"/>
                <a:gd name="T69" fmla="*/ 91 h 141"/>
                <a:gd name="T70" fmla="*/ 15 w 160"/>
                <a:gd name="T71" fmla="*/ 91 h 141"/>
                <a:gd name="T72" fmla="*/ 78 w 160"/>
                <a:gd name="T73" fmla="*/ 29 h 141"/>
                <a:gd name="T74" fmla="*/ 83 w 160"/>
                <a:gd name="T75" fmla="*/ 29 h 141"/>
                <a:gd name="T76" fmla="*/ 145 w 160"/>
                <a:gd name="T77" fmla="*/ 91 h 141"/>
                <a:gd name="T78" fmla="*/ 151 w 160"/>
                <a:gd name="T79" fmla="*/ 91 h 141"/>
                <a:gd name="T80" fmla="*/ 159 w 160"/>
                <a:gd name="T81" fmla="*/ 83 h 141"/>
                <a:gd name="T82" fmla="*/ 159 w 160"/>
                <a:gd name="T83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141">
                  <a:moveTo>
                    <a:pt x="83" y="40"/>
                  </a:moveTo>
                  <a:cubicBezTo>
                    <a:pt x="82" y="38"/>
                    <a:pt x="79" y="38"/>
                    <a:pt x="78" y="4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5"/>
                    <a:pt x="31" y="88"/>
                    <a:pt x="31" y="90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40"/>
                    <a:pt x="33" y="141"/>
                    <a:pt x="35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62" y="141"/>
                    <a:pt x="64" y="140"/>
                    <a:pt x="64" y="138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2"/>
                    <a:pt x="66" y="100"/>
                    <a:pt x="68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95" y="100"/>
                    <a:pt x="97" y="102"/>
                    <a:pt x="97" y="104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40"/>
                    <a:pt x="99" y="141"/>
                    <a:pt x="101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1"/>
                    <a:pt x="128" y="140"/>
                    <a:pt x="128" y="13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86"/>
                    <a:pt x="127" y="83"/>
                    <a:pt x="125" y="82"/>
                  </a:cubicBezTo>
                  <a:lnTo>
                    <a:pt x="83" y="40"/>
                  </a:lnTo>
                  <a:close/>
                  <a:moveTo>
                    <a:pt x="159" y="77"/>
                  </a:moveTo>
                  <a:cubicBezTo>
                    <a:pt x="128" y="46"/>
                    <a:pt x="128" y="46"/>
                    <a:pt x="128" y="46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9"/>
                    <a:pt x="126" y="8"/>
                    <a:pt x="124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7" y="9"/>
                    <a:pt x="107" y="12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3" y="11"/>
                    <a:pt x="91" y="1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1" y="0"/>
                    <a:pt x="79" y="0"/>
                    <a:pt x="78" y="1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1"/>
                    <a:pt x="66" y="14"/>
                    <a:pt x="64" y="1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9"/>
                    <a:pt x="0" y="81"/>
                    <a:pt x="2" y="83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4" y="92"/>
                    <a:pt x="15" y="9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9" y="27"/>
                    <a:pt x="81" y="27"/>
                    <a:pt x="83" y="29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7" y="92"/>
                    <a:pt x="149" y="92"/>
                    <a:pt x="151" y="91"/>
                  </a:cubicBezTo>
                  <a:cubicBezTo>
                    <a:pt x="159" y="83"/>
                    <a:pt x="159" y="83"/>
                    <a:pt x="159" y="83"/>
                  </a:cubicBezTo>
                  <a:cubicBezTo>
                    <a:pt x="160" y="81"/>
                    <a:pt x="160" y="79"/>
                    <a:pt x="1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党"/>
            <p:cNvSpPr txBox="1"/>
            <p:nvPr/>
          </p:nvSpPr>
          <p:spPr>
            <a:xfrm>
              <a:off x="2285273" y="4618212"/>
              <a:ext cx="2094585" cy="37037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Spring Boot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51920" y="248909"/>
            <a:ext cx="4272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约定优于配置，代替了繁琐的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</a:p>
        </p:txBody>
      </p:sp>
      <p:grpSp>
        <p:nvGrpSpPr>
          <p:cNvPr id="53" name="组合 31"/>
          <p:cNvGrpSpPr/>
          <p:nvPr/>
        </p:nvGrpSpPr>
        <p:grpSpPr>
          <a:xfrm>
            <a:off x="358203" y="2931790"/>
            <a:ext cx="2854876" cy="1324464"/>
            <a:chOff x="6801999" y="4392842"/>
            <a:chExt cx="3009377" cy="1037589"/>
          </a:xfrm>
        </p:grpSpPr>
        <p:sp>
          <p:nvSpPr>
            <p:cNvPr id="54" name="矩形 53"/>
            <p:cNvSpPr/>
            <p:nvPr/>
          </p:nvSpPr>
          <p:spPr>
            <a:xfrm>
              <a:off x="8893461" y="4392842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01999" y="4392842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9255795" y="4564960"/>
              <a:ext cx="299182" cy="448137"/>
            </a:xfrm>
            <a:custGeom>
              <a:avLst/>
              <a:gdLst>
                <a:gd name="T0" fmla="*/ 0 w 101"/>
                <a:gd name="T1" fmla="*/ 51 h 151"/>
                <a:gd name="T2" fmla="*/ 51 w 101"/>
                <a:gd name="T3" fmla="*/ 0 h 151"/>
                <a:gd name="T4" fmla="*/ 101 w 101"/>
                <a:gd name="T5" fmla="*/ 51 h 151"/>
                <a:gd name="T6" fmla="*/ 51 w 101"/>
                <a:gd name="T7" fmla="*/ 151 h 151"/>
                <a:gd name="T8" fmla="*/ 0 w 101"/>
                <a:gd name="T9" fmla="*/ 51 h 151"/>
                <a:gd name="T10" fmla="*/ 12 w 101"/>
                <a:gd name="T11" fmla="*/ 50 h 151"/>
                <a:gd name="T12" fmla="*/ 51 w 101"/>
                <a:gd name="T13" fmla="*/ 90 h 151"/>
                <a:gd name="T14" fmla="*/ 91 w 101"/>
                <a:gd name="T15" fmla="*/ 50 h 151"/>
                <a:gd name="T16" fmla="*/ 51 w 101"/>
                <a:gd name="T17" fmla="*/ 10 h 151"/>
                <a:gd name="T18" fmla="*/ 12 w 101"/>
                <a:gd name="T19" fmla="*/ 50 h 151"/>
                <a:gd name="T20" fmla="*/ 16 w 101"/>
                <a:gd name="T21" fmla="*/ 50 h 151"/>
                <a:gd name="T22" fmla="*/ 51 w 101"/>
                <a:gd name="T23" fmla="*/ 85 h 151"/>
                <a:gd name="T24" fmla="*/ 86 w 101"/>
                <a:gd name="T25" fmla="*/ 50 h 151"/>
                <a:gd name="T26" fmla="*/ 51 w 101"/>
                <a:gd name="T27" fmla="*/ 15 h 151"/>
                <a:gd name="T28" fmla="*/ 16 w 101"/>
                <a:gd name="T29" fmla="*/ 50 h 151"/>
                <a:gd name="T30" fmla="*/ 18 w 101"/>
                <a:gd name="T31" fmla="*/ 50 h 151"/>
                <a:gd name="T32" fmla="*/ 51 w 101"/>
                <a:gd name="T33" fmla="*/ 17 h 151"/>
                <a:gd name="T34" fmla="*/ 85 w 101"/>
                <a:gd name="T35" fmla="*/ 50 h 151"/>
                <a:gd name="T36" fmla="*/ 51 w 101"/>
                <a:gd name="T37" fmla="*/ 83 h 151"/>
                <a:gd name="T38" fmla="*/ 18 w 101"/>
                <a:gd name="T39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151">
                  <a:moveTo>
                    <a:pt x="0" y="51"/>
                  </a:moveTo>
                  <a:cubicBezTo>
                    <a:pt x="0" y="24"/>
                    <a:pt x="19" y="0"/>
                    <a:pt x="51" y="0"/>
                  </a:cubicBezTo>
                  <a:cubicBezTo>
                    <a:pt x="82" y="0"/>
                    <a:pt x="101" y="24"/>
                    <a:pt x="101" y="51"/>
                  </a:cubicBezTo>
                  <a:cubicBezTo>
                    <a:pt x="101" y="95"/>
                    <a:pt x="54" y="151"/>
                    <a:pt x="51" y="151"/>
                  </a:cubicBezTo>
                  <a:cubicBezTo>
                    <a:pt x="48" y="151"/>
                    <a:pt x="0" y="95"/>
                    <a:pt x="0" y="51"/>
                  </a:cubicBezTo>
                  <a:close/>
                  <a:moveTo>
                    <a:pt x="12" y="50"/>
                  </a:moveTo>
                  <a:cubicBezTo>
                    <a:pt x="12" y="72"/>
                    <a:pt x="29" y="90"/>
                    <a:pt x="51" y="90"/>
                  </a:cubicBezTo>
                  <a:cubicBezTo>
                    <a:pt x="73" y="90"/>
                    <a:pt x="91" y="72"/>
                    <a:pt x="91" y="50"/>
                  </a:cubicBezTo>
                  <a:cubicBezTo>
                    <a:pt x="91" y="28"/>
                    <a:pt x="73" y="10"/>
                    <a:pt x="51" y="10"/>
                  </a:cubicBezTo>
                  <a:cubicBezTo>
                    <a:pt x="29" y="10"/>
                    <a:pt x="12" y="28"/>
                    <a:pt x="12" y="50"/>
                  </a:cubicBezTo>
                  <a:close/>
                  <a:moveTo>
                    <a:pt x="16" y="50"/>
                  </a:moveTo>
                  <a:cubicBezTo>
                    <a:pt x="16" y="69"/>
                    <a:pt x="32" y="85"/>
                    <a:pt x="51" y="85"/>
                  </a:cubicBezTo>
                  <a:cubicBezTo>
                    <a:pt x="71" y="85"/>
                    <a:pt x="86" y="69"/>
                    <a:pt x="86" y="50"/>
                  </a:cubicBezTo>
                  <a:cubicBezTo>
                    <a:pt x="86" y="30"/>
                    <a:pt x="71" y="15"/>
                    <a:pt x="51" y="15"/>
                  </a:cubicBezTo>
                  <a:cubicBezTo>
                    <a:pt x="32" y="15"/>
                    <a:pt x="16" y="30"/>
                    <a:pt x="16" y="50"/>
                  </a:cubicBezTo>
                  <a:close/>
                  <a:moveTo>
                    <a:pt x="18" y="50"/>
                  </a:moveTo>
                  <a:cubicBezTo>
                    <a:pt x="18" y="31"/>
                    <a:pt x="33" y="17"/>
                    <a:pt x="51" y="17"/>
                  </a:cubicBezTo>
                  <a:cubicBezTo>
                    <a:pt x="70" y="17"/>
                    <a:pt x="85" y="31"/>
                    <a:pt x="85" y="50"/>
                  </a:cubicBezTo>
                  <a:cubicBezTo>
                    <a:pt x="85" y="68"/>
                    <a:pt x="70" y="83"/>
                    <a:pt x="51" y="83"/>
                  </a:cubicBezTo>
                  <a:cubicBezTo>
                    <a:pt x="33" y="83"/>
                    <a:pt x="18" y="68"/>
                    <a:pt x="18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党"/>
            <p:cNvSpPr txBox="1"/>
            <p:nvPr/>
          </p:nvSpPr>
          <p:spPr>
            <a:xfrm>
              <a:off x="7015255" y="4455333"/>
              <a:ext cx="2094585" cy="36167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前端与</a:t>
              </a:r>
              <a:r>
                <a:rPr lang="en-US" altLang="zh-CN" sz="2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Ajax</a:t>
              </a:r>
              <a:endParaRPr lang="zh-CN" altLang="en-US" sz="24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139952" y="285978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https://v3.bootcss.com/css/</a:t>
            </a:r>
            <a:endParaRPr lang="en-US" altLang="zh-CN" sz="2400" dirty="0"/>
          </a:p>
          <a:p>
            <a:r>
              <a:rPr lang="en-US" altLang="zh-CN" sz="2400" dirty="0"/>
              <a:t>Bootstrap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5930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289" y="2024662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学生界面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51703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753668" y="3480575"/>
            <a:ext cx="336742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汇报人：管茂伟 张锦航 滕文杰 谢胜杰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753669" y="2893111"/>
            <a:ext cx="43524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学生界面 教师界面 管理员界面 项目总结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753668" y="2197187"/>
            <a:ext cx="51864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演讲完毕，谢谢观看！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55576" y="987574"/>
            <a:ext cx="266429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1699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9" name="MH_Other_2"/>
          <p:cNvPicPr/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6699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H_Other_4"/>
          <p:cNvSpPr/>
          <p:nvPr>
            <p:custDataLst>
              <p:tags r:id="rId3"/>
            </p:custDataLst>
          </p:nvPr>
        </p:nvSpPr>
        <p:spPr>
          <a:xfrm>
            <a:off x="38115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1" name="MH_Other_5"/>
          <p:cNvPicPr/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33115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H_Other_7"/>
          <p:cNvSpPr/>
          <p:nvPr>
            <p:custDataLst>
              <p:tags r:id="rId5"/>
            </p:custDataLst>
          </p:nvPr>
        </p:nvSpPr>
        <p:spPr>
          <a:xfrm>
            <a:off x="64531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3" name="MH_Other_8"/>
          <p:cNvPicPr/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59531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MH_SubTitle_4"/>
          <p:cNvSpPr/>
          <p:nvPr>
            <p:custDataLst>
              <p:tags r:id="rId7"/>
            </p:custDataLst>
          </p:nvPr>
        </p:nvSpPr>
        <p:spPr>
          <a:xfrm>
            <a:off x="894406" y="2536925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参加考试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7" name="MH_SubTitle_4"/>
          <p:cNvSpPr/>
          <p:nvPr>
            <p:custDataLst>
              <p:tags r:id="rId8"/>
            </p:custDataLst>
          </p:nvPr>
        </p:nvSpPr>
        <p:spPr>
          <a:xfrm>
            <a:off x="3430245" y="2536925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提交试卷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8" name="MH_SubTitle_4"/>
          <p:cNvSpPr/>
          <p:nvPr>
            <p:custDataLst>
              <p:tags r:id="rId9"/>
            </p:custDataLst>
          </p:nvPr>
        </p:nvSpPr>
        <p:spPr>
          <a:xfrm>
            <a:off x="6077657" y="2536925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查看成绩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740" y="10976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考试参加流程</a:t>
            </a:r>
          </a:p>
        </p:txBody>
      </p:sp>
    </p:spTree>
    <p:extLst>
      <p:ext uri="{BB962C8B-B14F-4D97-AF65-F5344CB8AC3E}">
        <p14:creationId xmlns:p14="http://schemas.microsoft.com/office/powerpoint/2010/main" val="16949963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059582"/>
            <a:ext cx="1835696" cy="3184962"/>
          </a:xfrm>
          <a:prstGeom prst="rect">
            <a:avLst/>
          </a:prstGeom>
        </p:spPr>
      </p:pic>
      <p:sp>
        <p:nvSpPr>
          <p:cNvPr id="28" name="MH_SubTitle_4"/>
          <p:cNvSpPr/>
          <p:nvPr>
            <p:custDataLst>
              <p:tags r:id="rId1"/>
            </p:custDataLst>
          </p:nvPr>
        </p:nvSpPr>
        <p:spPr>
          <a:xfrm>
            <a:off x="107504" y="-92546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参加考试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059832" y="150089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根据考试的开始结束时间显示考试状态，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未开始以及结束的考试考生无法参加。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3830"/>
            <a:ext cx="9144000" cy="1679670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>
            <a:off x="7715726" y="3419207"/>
            <a:ext cx="57606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164288" y="306257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来试试参加考试</a:t>
            </a:r>
          </a:p>
        </p:txBody>
      </p:sp>
    </p:spTree>
    <p:extLst>
      <p:ext uri="{BB962C8B-B14F-4D97-AF65-F5344CB8AC3E}">
        <p14:creationId xmlns:p14="http://schemas.microsoft.com/office/powerpoint/2010/main" val="9396382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71550"/>
            <a:ext cx="6634909" cy="422085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372200" y="1203598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考试题目分为单选，多选，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填空以及简答，根据规定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好的考试时长进行倒计时，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时间到自动进行提交。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7584" y="1203598"/>
            <a:ext cx="347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试卷提交后在参加考试的地方就看不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到该场考试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63" y="2003558"/>
            <a:ext cx="7889304" cy="14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67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SubTitle_4"/>
          <p:cNvSpPr/>
          <p:nvPr>
            <p:custDataLst>
              <p:tags r:id="rId1"/>
            </p:custDataLst>
          </p:nvPr>
        </p:nvSpPr>
        <p:spPr>
          <a:xfrm>
            <a:off x="107504" y="-92546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查看成绩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817178"/>
            <a:ext cx="2382312" cy="25010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1065611"/>
            <a:ext cx="7031274" cy="40839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17315" y="70412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在这个界面能看到自己各个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考试的分数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2351778"/>
            <a:ext cx="5002386" cy="242973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691680" y="1631698"/>
            <a:ext cx="362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点击详情便能看到自己的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小题分数</a:t>
            </a:r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6766074" y="2431307"/>
            <a:ext cx="104628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575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5566"/>
            <a:ext cx="9144000" cy="1924697"/>
          </a:xfrm>
          <a:prstGeom prst="rect">
            <a:avLst/>
          </a:prstGeom>
        </p:spPr>
      </p:pic>
      <p:sp>
        <p:nvSpPr>
          <p:cNvPr id="31" name="MH_SubTitle_4"/>
          <p:cNvSpPr/>
          <p:nvPr>
            <p:custDataLst>
              <p:tags r:id="rId1"/>
            </p:custDataLst>
          </p:nvPr>
        </p:nvSpPr>
        <p:spPr>
          <a:xfrm>
            <a:off x="107504" y="-92546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模拟训练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187914"/>
            <a:ext cx="5099794" cy="19326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901" y="1138586"/>
            <a:ext cx="9144000" cy="1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4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5827"/>
            <a:ext cx="9144000" cy="41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35454"/>
      </p:ext>
    </p:extLst>
  </p:cSld>
  <p:clrMapOvr>
    <a:masterClrMapping/>
  </p:clrMapOvr>
  <p:transition spd="med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自定义 97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C9AB1"/>
      </a:accent1>
      <a:accent2>
        <a:srgbClr val="7FB265"/>
      </a:accent2>
      <a:accent3>
        <a:srgbClr val="2C9AB1"/>
      </a:accent3>
      <a:accent4>
        <a:srgbClr val="7FB265"/>
      </a:accent4>
      <a:accent5>
        <a:srgbClr val="2C9AB1"/>
      </a:accent5>
      <a:accent6>
        <a:srgbClr val="7FB26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681</Words>
  <Application>Microsoft Office PowerPoint</Application>
  <PresentationFormat>全屏显示(16:9)</PresentationFormat>
  <Paragraphs>194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微软雅黑</vt:lpstr>
      <vt:lpstr>幼圆</vt:lpstr>
      <vt:lpstr>Arial</vt:lpstr>
      <vt:lpstr>Calibri</vt:lpstr>
      <vt:lpstr>Impact</vt:lpstr>
      <vt:lpstr>Kartika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锦航 张</cp:lastModifiedBy>
  <cp:revision>425</cp:revision>
  <dcterms:created xsi:type="dcterms:W3CDTF">2014-11-09T01:07:25Z</dcterms:created>
  <dcterms:modified xsi:type="dcterms:W3CDTF">2019-08-01T13:52:25Z</dcterms:modified>
</cp:coreProperties>
</file>