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043f4d8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043f4d8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043f4d8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043f4d8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043f4d87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043f4d87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latin typeface="Times New Roman"/>
                <a:ea typeface="Times New Roman"/>
                <a:cs typeface="Times New Roman"/>
                <a:sym typeface="Times New Roman"/>
              </a:rPr>
              <a:t>Google Merchandise Store Analytics Revenue Prediction</a:t>
            </a:r>
            <a:endParaRPr sz="4200">
              <a:latin typeface="Times New Roman"/>
              <a:ea typeface="Times New Roman"/>
              <a:cs typeface="Times New Roman"/>
              <a:sym typeface="Times New Roman"/>
            </a:endParaRPr>
          </a:p>
        </p:txBody>
      </p:sp>
      <p:sp>
        <p:nvSpPr>
          <p:cNvPr id="55" name="Google Shape;55;p13"/>
          <p:cNvSpPr txBox="1"/>
          <p:nvPr>
            <p:ph idx="1" type="subTitle"/>
          </p:nvPr>
        </p:nvSpPr>
        <p:spPr>
          <a:xfrm>
            <a:off x="311700" y="2453125"/>
            <a:ext cx="8520600" cy="395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200">
                <a:solidFill>
                  <a:srgbClr val="000000"/>
                </a:solidFill>
              </a:rPr>
              <a:t>By Sijia Du, Janice Gong, Renjie Liu, Jiekai Ma</a:t>
            </a:r>
            <a:endParaRPr>
              <a:solidFill>
                <a:srgbClr val="000000"/>
              </a:solidFill>
            </a:endParaRPr>
          </a:p>
        </p:txBody>
      </p:sp>
      <p:pic>
        <p:nvPicPr>
          <p:cNvPr id="56" name="Google Shape;56;p13"/>
          <p:cNvPicPr preferRelativeResize="0"/>
          <p:nvPr/>
        </p:nvPicPr>
        <p:blipFill>
          <a:blip r:embed="rId3">
            <a:alphaModFix/>
          </a:blip>
          <a:stretch>
            <a:fillRect/>
          </a:stretch>
        </p:blipFill>
        <p:spPr>
          <a:xfrm>
            <a:off x="3030172" y="3076775"/>
            <a:ext cx="3083650" cy="1039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p>
        </p:txBody>
      </p:sp>
      <p:sp>
        <p:nvSpPr>
          <p:cNvPr id="62" name="Google Shape;62;p14"/>
          <p:cNvSpPr txBox="1"/>
          <p:nvPr>
            <p:ph idx="1" type="body"/>
          </p:nvPr>
        </p:nvSpPr>
        <p:spPr>
          <a:xfrm>
            <a:off x="311700" y="1384350"/>
            <a:ext cx="8520600" cy="297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300"/>
              </a:spcBef>
              <a:spcAft>
                <a:spcPts val="2700"/>
              </a:spcAft>
              <a:buNone/>
            </a:pPr>
            <a:r>
              <a:rPr lang="en" sz="2408">
                <a:solidFill>
                  <a:schemeClr val="dk1"/>
                </a:solidFill>
                <a:highlight>
                  <a:srgbClr val="FFFFFF"/>
                </a:highlight>
                <a:latin typeface="Times New Roman"/>
                <a:ea typeface="Times New Roman"/>
                <a:cs typeface="Times New Roman"/>
                <a:sym typeface="Times New Roman"/>
              </a:rPr>
              <a:t>In order for marketing teams to better targeting customers and generate useful promotional strategies, it is essential to understand the business impact through data analysis. In this project, we would be working in the field of retail and analyzing the customer dataset of Google Merchandise Store to predict revenue per customer. </a:t>
            </a:r>
            <a:endParaRPr sz="2408">
              <a:solidFill>
                <a:schemeClr val="dk1"/>
              </a:solidFill>
              <a:highlight>
                <a:srgbClr val="FFFFFF"/>
              </a:highlight>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6624012" y="159800"/>
            <a:ext cx="2282263" cy="1143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Dataset Introduction</a:t>
            </a:r>
            <a:endParaRPr>
              <a:latin typeface="Times New Roman"/>
              <a:ea typeface="Times New Roman"/>
              <a:cs typeface="Times New Roman"/>
              <a:sym typeface="Times New Roman"/>
            </a:endParaRPr>
          </a:p>
        </p:txBody>
      </p:sp>
      <p:sp>
        <p:nvSpPr>
          <p:cNvPr id="69" name="Google Shape;69;p15"/>
          <p:cNvSpPr txBox="1"/>
          <p:nvPr>
            <p:ph idx="1" type="body"/>
          </p:nvPr>
        </p:nvSpPr>
        <p:spPr>
          <a:xfrm>
            <a:off x="311700" y="1470750"/>
            <a:ext cx="4266300" cy="22020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sz="1400">
                <a:solidFill>
                  <a:schemeClr val="dk1"/>
                </a:solidFill>
                <a:highlight>
                  <a:srgbClr val="FFFFFF"/>
                </a:highlight>
                <a:latin typeface="Times New Roman"/>
                <a:ea typeface="Times New Roman"/>
                <a:cs typeface="Times New Roman"/>
                <a:sym typeface="Times New Roman"/>
              </a:rPr>
              <a:t>Data Source: Kaggle</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2700"/>
              </a:spcBef>
              <a:spcAft>
                <a:spcPts val="0"/>
              </a:spcAft>
              <a:buNone/>
            </a:pPr>
            <a:r>
              <a:rPr lang="en" sz="1400">
                <a:solidFill>
                  <a:schemeClr val="dk1"/>
                </a:solidFill>
                <a:highlight>
                  <a:srgbClr val="FFFFFF"/>
                </a:highlight>
                <a:latin typeface="Times New Roman"/>
                <a:ea typeface="Times New Roman"/>
                <a:cs typeface="Times New Roman"/>
                <a:sym typeface="Times New Roman"/>
              </a:rPr>
              <a:t>Number of Rows (Train): 903654</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2700"/>
              </a:spcBef>
              <a:spcAft>
                <a:spcPts val="0"/>
              </a:spcAft>
              <a:buNone/>
            </a:pPr>
            <a:r>
              <a:rPr lang="en" sz="1400">
                <a:solidFill>
                  <a:schemeClr val="dk1"/>
                </a:solidFill>
                <a:highlight>
                  <a:srgbClr val="FFFFFF"/>
                </a:highlight>
                <a:latin typeface="Times New Roman"/>
                <a:ea typeface="Times New Roman"/>
                <a:cs typeface="Times New Roman"/>
                <a:sym typeface="Times New Roman"/>
              </a:rPr>
              <a:t>Number</a:t>
            </a:r>
            <a:r>
              <a:rPr lang="en" sz="1400">
                <a:solidFill>
                  <a:schemeClr val="dk1"/>
                </a:solidFill>
                <a:highlight>
                  <a:srgbClr val="FFFFFF"/>
                </a:highlight>
                <a:latin typeface="Times New Roman"/>
                <a:ea typeface="Times New Roman"/>
                <a:cs typeface="Times New Roman"/>
                <a:sym typeface="Times New Roman"/>
              </a:rPr>
              <a:t> of Columns: 13</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2700"/>
              </a:spcBef>
              <a:spcAft>
                <a:spcPts val="2700"/>
              </a:spcAft>
              <a:buNone/>
            </a:pPr>
            <a:r>
              <a:rPr lang="en" sz="1400">
                <a:solidFill>
                  <a:schemeClr val="dk1"/>
                </a:solidFill>
                <a:highlight>
                  <a:srgbClr val="FFFFFF"/>
                </a:highlight>
                <a:latin typeface="Times New Roman"/>
                <a:ea typeface="Times New Roman"/>
                <a:cs typeface="Times New Roman"/>
                <a:sym typeface="Times New Roman"/>
              </a:rPr>
              <a:t>Data Size: Train Data ~ 1.4 GB Test Data ~ 1.25 GB</a:t>
            </a:r>
            <a:endParaRPr sz="1400">
              <a:latin typeface="Times New Roman"/>
              <a:ea typeface="Times New Roman"/>
              <a:cs typeface="Times New Roman"/>
              <a:sym typeface="Times New Roman"/>
            </a:endParaRPr>
          </a:p>
        </p:txBody>
      </p:sp>
      <p:pic>
        <p:nvPicPr>
          <p:cNvPr id="70" name="Google Shape;70;p15"/>
          <p:cNvPicPr preferRelativeResize="0"/>
          <p:nvPr/>
        </p:nvPicPr>
        <p:blipFill>
          <a:blip r:embed="rId3">
            <a:alphaModFix/>
          </a:blip>
          <a:stretch>
            <a:fillRect/>
          </a:stretch>
        </p:blipFill>
        <p:spPr>
          <a:xfrm>
            <a:off x="5287577" y="844824"/>
            <a:ext cx="3235158" cy="1774425"/>
          </a:xfrm>
          <a:prstGeom prst="rect">
            <a:avLst/>
          </a:prstGeom>
          <a:noFill/>
          <a:ln>
            <a:noFill/>
          </a:ln>
        </p:spPr>
      </p:pic>
      <p:pic>
        <p:nvPicPr>
          <p:cNvPr id="71" name="Google Shape;71;p15"/>
          <p:cNvPicPr preferRelativeResize="0"/>
          <p:nvPr/>
        </p:nvPicPr>
        <p:blipFill>
          <a:blip r:embed="rId4">
            <a:alphaModFix/>
          </a:blip>
          <a:stretch>
            <a:fillRect/>
          </a:stretch>
        </p:blipFill>
        <p:spPr>
          <a:xfrm>
            <a:off x="5220374" y="2904250"/>
            <a:ext cx="3369575" cy="192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300"/>
              </a:spcBef>
              <a:spcAft>
                <a:spcPts val="2700"/>
              </a:spcAft>
              <a:buClr>
                <a:schemeClr val="dk1"/>
              </a:buClr>
              <a:buSzPts val="1100"/>
              <a:buFont typeface="Arial"/>
              <a:buNone/>
            </a:pPr>
            <a:r>
              <a:rPr lang="en" sz="2400">
                <a:highlight>
                  <a:srgbClr val="FFFFFF"/>
                </a:highlight>
                <a:latin typeface="Times New Roman"/>
                <a:ea typeface="Times New Roman"/>
                <a:cs typeface="Times New Roman"/>
                <a:sym typeface="Times New Roman"/>
              </a:rPr>
              <a:t>Columns Description</a:t>
            </a:r>
            <a:endParaRPr sz="2400"/>
          </a:p>
        </p:txBody>
      </p:sp>
      <p:sp>
        <p:nvSpPr>
          <p:cNvPr id="77" name="Google Shape;77;p16"/>
          <p:cNvSpPr txBox="1"/>
          <p:nvPr>
            <p:ph idx="1" type="body"/>
          </p:nvPr>
        </p:nvSpPr>
        <p:spPr>
          <a:xfrm>
            <a:off x="311700" y="1159700"/>
            <a:ext cx="8520600" cy="3416400"/>
          </a:xfrm>
          <a:prstGeom prst="rect">
            <a:avLst/>
          </a:prstGeom>
        </p:spPr>
        <p:txBody>
          <a:bodyPr anchorCtr="0" anchor="t" bIns="91425" lIns="91425" spcFirstLastPara="1" rIns="91425" wrap="square" tIns="91425">
            <a:noAutofit/>
          </a:bodyPr>
          <a:lstStyle/>
          <a:p>
            <a:pPr indent="-311150" lvl="0" marL="457200" rtl="0" algn="l">
              <a:spcBef>
                <a:spcPts val="300"/>
              </a:spcBef>
              <a:spcAft>
                <a:spcPts val="0"/>
              </a:spcAft>
              <a:buClr>
                <a:schemeClr val="dk1"/>
              </a:buClr>
              <a:buSzPts val="1300"/>
              <a:buFont typeface="Times New Roman"/>
              <a:buChar char="●"/>
            </a:pPr>
            <a:r>
              <a:rPr b="1" i="1" lang="en" sz="1300">
                <a:solidFill>
                  <a:schemeClr val="dk1"/>
                </a:solidFill>
                <a:highlight>
                  <a:srgbClr val="FFFFFF"/>
                </a:highlight>
                <a:latin typeface="Times New Roman"/>
                <a:ea typeface="Times New Roman"/>
                <a:cs typeface="Times New Roman"/>
                <a:sym typeface="Times New Roman"/>
              </a:rPr>
              <a:t>fullVisitorId</a:t>
            </a:r>
            <a:r>
              <a:rPr lang="en" sz="1300">
                <a:solidFill>
                  <a:schemeClr val="dk1"/>
                </a:solidFill>
                <a:highlight>
                  <a:srgbClr val="FFFFFF"/>
                </a:highlight>
                <a:latin typeface="Times New Roman"/>
                <a:ea typeface="Times New Roman"/>
                <a:cs typeface="Times New Roman"/>
                <a:sym typeface="Times New Roman"/>
              </a:rPr>
              <a:t>- A unique identifier for each user of the Google Merchandise Store.</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i="1" lang="en" sz="1300">
                <a:solidFill>
                  <a:schemeClr val="dk1"/>
                </a:solidFill>
                <a:highlight>
                  <a:srgbClr val="FFFFFF"/>
                </a:highlight>
                <a:latin typeface="Times New Roman"/>
                <a:ea typeface="Times New Roman"/>
                <a:cs typeface="Times New Roman"/>
                <a:sym typeface="Times New Roman"/>
              </a:rPr>
              <a:t>channelGrouping</a:t>
            </a:r>
            <a:r>
              <a:rPr lang="en" sz="1300">
                <a:solidFill>
                  <a:schemeClr val="dk1"/>
                </a:solidFill>
                <a:highlight>
                  <a:srgbClr val="FFFFFF"/>
                </a:highlight>
                <a:latin typeface="Times New Roman"/>
                <a:ea typeface="Times New Roman"/>
                <a:cs typeface="Times New Roman"/>
                <a:sym typeface="Times New Roman"/>
              </a:rPr>
              <a:t> - The channel via which the user came to the Store.</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i="1" lang="en" sz="1300">
                <a:solidFill>
                  <a:schemeClr val="dk1"/>
                </a:solidFill>
                <a:highlight>
                  <a:srgbClr val="FFFFFF"/>
                </a:highlight>
                <a:latin typeface="Times New Roman"/>
                <a:ea typeface="Times New Roman"/>
                <a:cs typeface="Times New Roman"/>
                <a:sym typeface="Times New Roman"/>
              </a:rPr>
              <a:t>date</a:t>
            </a:r>
            <a:r>
              <a:rPr b="1" lang="en" sz="1300">
                <a:solidFill>
                  <a:schemeClr val="dk1"/>
                </a:solidFill>
                <a:highlight>
                  <a:srgbClr val="FFFFFF"/>
                </a:highlight>
                <a:latin typeface="Times New Roman"/>
                <a:ea typeface="Times New Roman"/>
                <a:cs typeface="Times New Roman"/>
                <a:sym typeface="Times New Roman"/>
              </a:rPr>
              <a:t> </a:t>
            </a:r>
            <a:r>
              <a:rPr lang="en" sz="1300">
                <a:solidFill>
                  <a:schemeClr val="dk1"/>
                </a:solidFill>
                <a:highlight>
                  <a:srgbClr val="FFFFFF"/>
                </a:highlight>
                <a:latin typeface="Times New Roman"/>
                <a:ea typeface="Times New Roman"/>
                <a:cs typeface="Times New Roman"/>
                <a:sym typeface="Times New Roman"/>
              </a:rPr>
              <a:t>- The date on which the user visited the Store.</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i="1" lang="en" sz="1300">
                <a:solidFill>
                  <a:schemeClr val="dk1"/>
                </a:solidFill>
                <a:highlight>
                  <a:srgbClr val="FFFFFF"/>
                </a:highlight>
                <a:latin typeface="Times New Roman"/>
                <a:ea typeface="Times New Roman"/>
                <a:cs typeface="Times New Roman"/>
                <a:sym typeface="Times New Roman"/>
              </a:rPr>
              <a:t>device</a:t>
            </a:r>
            <a:r>
              <a:rPr b="1" lang="en" sz="1300">
                <a:solidFill>
                  <a:schemeClr val="dk1"/>
                </a:solidFill>
                <a:highlight>
                  <a:srgbClr val="FFFFFF"/>
                </a:highlight>
                <a:latin typeface="Times New Roman"/>
                <a:ea typeface="Times New Roman"/>
                <a:cs typeface="Times New Roman"/>
                <a:sym typeface="Times New Roman"/>
              </a:rPr>
              <a:t> </a:t>
            </a:r>
            <a:r>
              <a:rPr lang="en" sz="1300">
                <a:solidFill>
                  <a:schemeClr val="dk1"/>
                </a:solidFill>
                <a:highlight>
                  <a:srgbClr val="FFFFFF"/>
                </a:highlight>
                <a:latin typeface="Times New Roman"/>
                <a:ea typeface="Times New Roman"/>
                <a:cs typeface="Times New Roman"/>
                <a:sym typeface="Times New Roman"/>
              </a:rPr>
              <a:t>- The specifications for the device used to access the Store.</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i="1" lang="en" sz="1300">
                <a:solidFill>
                  <a:schemeClr val="dk1"/>
                </a:solidFill>
                <a:highlight>
                  <a:srgbClr val="FFFFFF"/>
                </a:highlight>
                <a:latin typeface="Times New Roman"/>
                <a:ea typeface="Times New Roman"/>
                <a:cs typeface="Times New Roman"/>
                <a:sym typeface="Times New Roman"/>
              </a:rPr>
              <a:t>geoNetwork</a:t>
            </a:r>
            <a:r>
              <a:rPr lang="en" sz="1300">
                <a:solidFill>
                  <a:schemeClr val="dk1"/>
                </a:solidFill>
                <a:highlight>
                  <a:srgbClr val="FFFFFF"/>
                </a:highlight>
                <a:latin typeface="Times New Roman"/>
                <a:ea typeface="Times New Roman"/>
                <a:cs typeface="Times New Roman"/>
                <a:sym typeface="Times New Roman"/>
              </a:rPr>
              <a:t> - This section contains information about the geography of the user.</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i="1" lang="en" sz="1300">
                <a:solidFill>
                  <a:schemeClr val="dk1"/>
                </a:solidFill>
                <a:highlight>
                  <a:srgbClr val="FFFFFF"/>
                </a:highlight>
                <a:latin typeface="Times New Roman"/>
                <a:ea typeface="Times New Roman"/>
                <a:cs typeface="Times New Roman"/>
                <a:sym typeface="Times New Roman"/>
              </a:rPr>
              <a:t>socialEngagementType</a:t>
            </a:r>
            <a:r>
              <a:rPr b="1" lang="en" sz="1300">
                <a:solidFill>
                  <a:schemeClr val="dk1"/>
                </a:solidFill>
                <a:highlight>
                  <a:srgbClr val="FFFFFF"/>
                </a:highlight>
                <a:latin typeface="Times New Roman"/>
                <a:ea typeface="Times New Roman"/>
                <a:cs typeface="Times New Roman"/>
                <a:sym typeface="Times New Roman"/>
              </a:rPr>
              <a:t> </a:t>
            </a:r>
            <a:r>
              <a:rPr lang="en" sz="1300">
                <a:solidFill>
                  <a:schemeClr val="dk1"/>
                </a:solidFill>
                <a:highlight>
                  <a:srgbClr val="FFFFFF"/>
                </a:highlight>
                <a:latin typeface="Times New Roman"/>
                <a:ea typeface="Times New Roman"/>
                <a:cs typeface="Times New Roman"/>
                <a:sym typeface="Times New Roman"/>
              </a:rPr>
              <a:t>- Engagement type, either "Socially Engaged" or "Not Socially Engaged".</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i="1" lang="en" sz="1300">
                <a:solidFill>
                  <a:schemeClr val="dk1"/>
                </a:solidFill>
                <a:highlight>
                  <a:srgbClr val="FFFFFF"/>
                </a:highlight>
                <a:latin typeface="Times New Roman"/>
                <a:ea typeface="Times New Roman"/>
                <a:cs typeface="Times New Roman"/>
                <a:sym typeface="Times New Roman"/>
              </a:rPr>
              <a:t>totals</a:t>
            </a:r>
            <a:r>
              <a:rPr lang="en" sz="1300">
                <a:solidFill>
                  <a:schemeClr val="dk1"/>
                </a:solidFill>
                <a:highlight>
                  <a:srgbClr val="FFFFFF"/>
                </a:highlight>
                <a:latin typeface="Times New Roman"/>
                <a:ea typeface="Times New Roman"/>
                <a:cs typeface="Times New Roman"/>
                <a:sym typeface="Times New Roman"/>
              </a:rPr>
              <a:t> - This set of columns mostly includes high-level aggregate data.</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i="1" lang="en" sz="1300">
                <a:solidFill>
                  <a:schemeClr val="dk1"/>
                </a:solidFill>
                <a:highlight>
                  <a:srgbClr val="FFFFFF"/>
                </a:highlight>
                <a:latin typeface="Times New Roman"/>
                <a:ea typeface="Times New Roman"/>
                <a:cs typeface="Times New Roman"/>
                <a:sym typeface="Times New Roman"/>
              </a:rPr>
              <a:t>trafficSource</a:t>
            </a:r>
            <a:r>
              <a:rPr lang="en" sz="1300">
                <a:solidFill>
                  <a:schemeClr val="dk1"/>
                </a:solidFill>
                <a:highlight>
                  <a:srgbClr val="FFFFFF"/>
                </a:highlight>
                <a:latin typeface="Times New Roman"/>
                <a:ea typeface="Times New Roman"/>
                <a:cs typeface="Times New Roman"/>
                <a:sym typeface="Times New Roman"/>
              </a:rPr>
              <a:t> - This section contains information about the Traffic Source from which the session originated.</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i="1" lang="en" sz="1300">
                <a:solidFill>
                  <a:schemeClr val="dk1"/>
                </a:solidFill>
                <a:highlight>
                  <a:srgbClr val="FFFFFF"/>
                </a:highlight>
                <a:latin typeface="Times New Roman"/>
                <a:ea typeface="Times New Roman"/>
                <a:cs typeface="Times New Roman"/>
                <a:sym typeface="Times New Roman"/>
              </a:rPr>
              <a:t>visitId</a:t>
            </a:r>
            <a:r>
              <a:rPr lang="en" sz="1300">
                <a:solidFill>
                  <a:schemeClr val="dk1"/>
                </a:solidFill>
                <a:highlight>
                  <a:srgbClr val="FFFFFF"/>
                </a:highlight>
                <a:latin typeface="Times New Roman"/>
                <a:ea typeface="Times New Roman"/>
                <a:cs typeface="Times New Roman"/>
                <a:sym typeface="Times New Roman"/>
              </a:rPr>
              <a:t> - An identifier for this session. This is part of the value usually stored as the _utmb cookie. This is only unique to the user. For a completely unique ID, you should use a combination of fullVisitorId and visitId.</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i="1" lang="en" sz="1300">
                <a:solidFill>
                  <a:schemeClr val="dk1"/>
                </a:solidFill>
                <a:highlight>
                  <a:srgbClr val="FFFFFF"/>
                </a:highlight>
                <a:latin typeface="Times New Roman"/>
                <a:ea typeface="Times New Roman"/>
                <a:cs typeface="Times New Roman"/>
                <a:sym typeface="Times New Roman"/>
              </a:rPr>
              <a:t>visitNumber</a:t>
            </a:r>
            <a:r>
              <a:rPr lang="en" sz="1300">
                <a:solidFill>
                  <a:schemeClr val="dk1"/>
                </a:solidFill>
                <a:highlight>
                  <a:srgbClr val="FFFFFF"/>
                </a:highlight>
                <a:latin typeface="Times New Roman"/>
                <a:ea typeface="Times New Roman"/>
                <a:cs typeface="Times New Roman"/>
                <a:sym typeface="Times New Roman"/>
              </a:rPr>
              <a:t> - The session number for this user. If this is the first session, then this is set to 1.</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i="1" lang="en" sz="1300">
                <a:solidFill>
                  <a:schemeClr val="dk1"/>
                </a:solidFill>
                <a:highlight>
                  <a:srgbClr val="FFFFFF"/>
                </a:highlight>
                <a:latin typeface="Times New Roman"/>
                <a:ea typeface="Times New Roman"/>
                <a:cs typeface="Times New Roman"/>
                <a:sym typeface="Times New Roman"/>
              </a:rPr>
              <a:t>visitStartTime</a:t>
            </a:r>
            <a:r>
              <a:rPr lang="en" sz="1300">
                <a:solidFill>
                  <a:schemeClr val="dk1"/>
                </a:solidFill>
                <a:highlight>
                  <a:srgbClr val="FFFFFF"/>
                </a:highlight>
                <a:latin typeface="Times New Roman"/>
                <a:ea typeface="Times New Roman"/>
                <a:cs typeface="Times New Roman"/>
                <a:sym typeface="Times New Roman"/>
              </a:rPr>
              <a:t> - The timestamp </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i="1" lang="en" sz="1300">
                <a:solidFill>
                  <a:schemeClr val="dk1"/>
                </a:solidFill>
                <a:highlight>
                  <a:srgbClr val="FFFFFF"/>
                </a:highlight>
                <a:latin typeface="Times New Roman"/>
                <a:ea typeface="Times New Roman"/>
                <a:cs typeface="Times New Roman"/>
                <a:sym typeface="Times New Roman"/>
              </a:rPr>
              <a:t>customDimensions</a:t>
            </a:r>
            <a:r>
              <a:rPr lang="en" sz="1300">
                <a:solidFill>
                  <a:schemeClr val="dk1"/>
                </a:solidFill>
                <a:highlight>
                  <a:srgbClr val="FFFFFF"/>
                </a:highlight>
                <a:latin typeface="Times New Roman"/>
                <a:ea typeface="Times New Roman"/>
                <a:cs typeface="Times New Roman"/>
                <a:sym typeface="Times New Roman"/>
              </a:rPr>
              <a:t> - This section contains any user-level or session-level custom dimensions that are set for a session. This is a repeated field and has an entry for each dimension that is set.</a:t>
            </a:r>
            <a:endParaRPr sz="1300">
              <a:solidFill>
                <a:schemeClr val="dk1"/>
              </a:solidFill>
              <a:highlight>
                <a:srgbClr val="FFFFFF"/>
              </a:highlight>
              <a:latin typeface="Times New Roman"/>
              <a:ea typeface="Times New Roman"/>
              <a:cs typeface="Times New Roman"/>
              <a:sym typeface="Times New Roman"/>
            </a:endParaRPr>
          </a:p>
          <a:p>
            <a:pPr indent="0" lvl="0" marL="457200" rtl="0" algn="l">
              <a:spcBef>
                <a:spcPts val="2700"/>
              </a:spcBef>
              <a:spcAft>
                <a:spcPts val="2700"/>
              </a:spcAft>
              <a:buNone/>
            </a:pPr>
            <a:r>
              <a:t/>
            </a:r>
            <a:endParaRPr sz="1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