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media/image41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8" r:id="rId12"/>
    <p:sldId id="295" r:id="rId13"/>
    <p:sldId id="296" r:id="rId14"/>
    <p:sldId id="300" r:id="rId15"/>
    <p:sldId id="301" r:id="rId16"/>
    <p:sldId id="297" r:id="rId17"/>
    <p:sldId id="299" r:id="rId18"/>
    <p:sldId id="308" r:id="rId19"/>
    <p:sldId id="302" r:id="rId20"/>
    <p:sldId id="304" r:id="rId21"/>
    <p:sldId id="305" r:id="rId22"/>
    <p:sldId id="306" r:id="rId23"/>
    <p:sldId id="303" r:id="rId24"/>
    <p:sldId id="307" r:id="rId25"/>
    <p:sldId id="281" r:id="rId26"/>
  </p:sldIdLst>
  <p:sldSz cx="9144000" cy="5143500" type="screen16x9"/>
  <p:notesSz cx="6858000" cy="9144000"/>
  <p:embeddedFontLst>
    <p:embeddedFont>
      <p:font typeface="Arvo" panose="020B0604020202020204" charset="0"/>
      <p:regular r:id="rId28"/>
      <p:bold r:id="rId29"/>
      <p:italic r:id="rId30"/>
      <p:boldItalic r:id="rId31"/>
    </p:embeddedFont>
    <p:embeddedFont>
      <p:font typeface="Muli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ie Ren" initials="JR" lastIdx="2" clrIdx="0">
    <p:extLst>
      <p:ext uri="{19B8F6BF-5375-455C-9EA6-DF929625EA0E}">
        <p15:presenceInfo xmlns:p15="http://schemas.microsoft.com/office/powerpoint/2012/main" userId="bdc0bde4c8ded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98A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A781E8-05AB-4F10-BA68-1DF0EA692124}">
  <a:tblStyle styleId="{FEA781E8-05AB-4F10-BA68-1DF0EA6921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20T01:53:26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1 962,'5'-6,"0"0,-1 0,0 0,0-1,3-6,7-13,11-11,2 0,2 2,1 1,1 2,21-15,57-43,17-4,-103 77,74-54,2 4,4 5,2 4,50-16,-81 46,1 4,1 3,1 3,0 3,72-3,21 8,0 7,35 9,1 7,-1 8,-1 10,174 50,-244-44,-2 6,-2 6,-2 6,-3 5,-2 5,22 22,-17-1,-20-11</inkml:trace>
  <inkml:trace contextRef="#ctx0" brushRef="#br0" timeOffset="47315.172">4004 2,'1'4,"-1"-1,1 1,0-1,-1 0,1 0,1 1,-1-1,0 0,1 0,0 0,0 0,0-1,2 4,35 35,-15-17,7 14,-2 2,-1 2,-3 0,-1 2,-3 0,2 9,6 21,-3 1,-3 1,2 30,-23-96,0-4,0 1,-1-1,0 1,-1-1,1 1,-2 3,1-8,0-1,0 1,-1 0,1 0,-1-1,1 1,-1 0,0-1,0 1,0-1,0 1,0-1,0 1,0-1,0 0,-1 0,1 1,0-1,-1 0,1 0,-1 0,1-1,-1 1,1 0,-1 0,-1 0,-24 7,-1-1,-7 1,3-1,-111 23,-21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20T02:00:37.1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0 924,'82'-36,"2"4,60-14,177-34,-235 60,1211-240,-898 206,26 15,405 3,-528 37,0 13,-1 13,-1 13,70 29,-248-43</inkml:trace>
  <inkml:trace contextRef="#ctx0" brushRef="#br0" timeOffset="1234.169">4989 0,'1'2,"0"0,0 0,0-1,0 1,1-1,-1 1,0-1,1 1,-1-1,1 0,-1 0,1 0,0 0,0 0,-1 0,7 4,98 73,-38-29,39 37,-86-67,-1 0,-1 2,-1 0,-1 1,-1 1,12 23,-12-18,0-1,2 0,5 3,-13-17,1-1,0 0,1-1,0 0,1-1,0-1,3 2,-16-11,0 0,1 0,-1 0,0 0,0 1,0-1,0 0,0 0,1 0,-1 1,0-1,0 0,0 0,0 1,0-1,0 0,0 0,0 0,0 1,0-1,0 0,0 0,0 1,0-1,0 0,0 0,0 1,0-1,0 0,0 0,0 1,-1-1,1 0,0 0,0 0,0 1,0-1,0 0,-1 0,1 0,0 0,0 1,0-1,-1 0,1 0,0 0,0 0,0 0,-1 0,1 0,0 0,-19 13,12-9,-154 84,123-68,-116 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20T02:04:44.3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0 924,'82'-36,"2"4,60-14,177-34,-235 60,1211-240,-898 206,26 15,405 3,-528 37,0 13,-1 13,-1 13,70 29,-248-43</inkml:trace>
  <inkml:trace contextRef="#ctx0" brushRef="#br0" timeOffset="1">4989 0,'1'2,"0"0,0 0,0-1,0 1,1-1,-1 1,0-1,1 1,-1-1,1 0,-1 0,1 0,0 0,0 0,-1 0,7 4,98 73,-38-29,39 37,-86-67,-1 0,-1 2,-1 0,-1 1,-1 1,12 23,-12-18,0-1,2 0,5 3,-13-17,1-1,0 0,1-1,0 0,1-1,0-1,3 2,-16-11,0 0,1 0,-1 0,0 0,0 1,0-1,0 0,0 0,1 0,-1 1,0-1,0 0,0 0,0 1,0-1,0 0,0 0,0 0,0 1,0-1,0 0,0 0,0 1,0-1,0 0,0 0,0 1,0-1,0 0,0 0,0 1,-1-1,1 0,0 0,0 0,0 1,0-1,0 0,-1 0,1 0,0 0,0 1,0-1,-1 0,1 0,0 0,0 0,0 0,-1 0,1 0,0 0,-19 13,12-9,-154 84,123-68,-116 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20T02:29:21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1 924,'12'-11,"2"1,-1 0,1 1,0 1,1 0,0 1,1 1,1-1,11-5,299-122,-196 87,85-18,-110 38,72-18,140-16,-63 29,201 3,-409 31,15 3,43 1,-96-6</inkml:trace>
  <inkml:trace contextRef="#ctx0" brushRef="#br0" timeOffset="8128.449">1935 0,'1'4,"-1"-1,1 0,0 0,0 0,0 0,0 0,0 0,0 0,1 0,0-1,-1 1,1-1,1 1,31 36,-14-18,2 7,2-2,0 0,2-2,0 0,15 8,21 9,1-3,41 16,-86-45,0-2,1 0,3-1,-22-6,1 1,-1-1,0 1,1-1,-1 1,0-1,0 1,1-1,-1 1,0-1,0 1,0-1,0 1,0 0,0-1,0 1,0-1,0 1,0-1,0 1,0-1,0 1,0 0,-1-1,1 1,0-1,0 1,-1-1,1 1,0-1,-1 0,1 1,-11 19,-12 12,-2-1,-1-1,-3 1,-1 0,-33 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73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30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393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397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509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790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65073" y="411487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00250" y="1019175"/>
            <a:ext cx="51435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2"/>
          <p:cNvSpPr/>
          <p:nvPr/>
        </p:nvSpPr>
        <p:spPr>
          <a:xfrm flipH="1">
            <a:off x="7144834" y="25631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flipH="1">
            <a:off x="8172291" y="8"/>
            <a:ext cx="971700" cy="971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38685" y="30853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7143750" y="205745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 descr="Death_to_stock_photography_Vibrant-(9-of-10)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" descr="Death_to_stock_communicate_hands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" descr="Death_to_stock_photography_Vibrant-(10-of-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" descr="Death_to_stock_communicate_hands_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" descr="Death_to_stock_communicate_hands_9-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3" descr="DeathtoStock_Clementine10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 descr="Death_to_stock_communicate_hands_4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 descr="DeathtoStock_Simplify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" descr="Death_to_stock_communicate_hands_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3" descr="Death_to_stock_communicate_hands_3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5072818" y="4615401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93" name="Google Shape;93;p5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5" cy="103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80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7070023" y="207233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106245" y="31085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18691" y="4105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87466" y="25837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7332942" y="269800"/>
            <a:ext cx="498130" cy="498101"/>
            <a:chOff x="1923675" y="1633650"/>
            <a:chExt cx="436000" cy="435975"/>
          </a:xfrm>
        </p:grpSpPr>
        <p:sp>
          <p:nvSpPr>
            <p:cNvPr id="104" name="Google Shape;104;p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 descr="DeathtoStock_Simplify3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5" y="-1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 descr="Death_to_stock_communicate_hands_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6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275209" y="4"/>
            <a:ext cx="935100" cy="9351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8208899" y="935036"/>
            <a:ext cx="935100" cy="9351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275209" y="2795481"/>
            <a:ext cx="935100" cy="9351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3" y="4208474"/>
            <a:ext cx="935100" cy="9351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35032" y="4208477"/>
            <a:ext cx="467400" cy="4674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-1" y="467611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7741458" y="935017"/>
            <a:ext cx="467400" cy="4674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8676589" y="46763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7689536" y="3100148"/>
            <a:ext cx="410309" cy="37325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 flipH="1">
            <a:off x="7385585" y="3052605"/>
            <a:ext cx="273000" cy="248322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0" descr="Death_to_stock_communicate_hands_2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 descr="Death_to_stock_communicate_hands_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6"/>
            <a:ext cx="1863360" cy="1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/>
          <p:nvPr/>
        </p:nvSpPr>
        <p:spPr>
          <a:xfrm>
            <a:off x="7284049" y="1858486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"/>
          <p:cNvSpPr/>
          <p:nvPr/>
        </p:nvSpPr>
        <p:spPr>
          <a:xfrm>
            <a:off x="8213336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7284049" y="9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"/>
          <p:cNvSpPr/>
          <p:nvPr/>
        </p:nvSpPr>
        <p:spPr>
          <a:xfrm>
            <a:off x="6" y="4212884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465164" y="4212881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6818876" y="-1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7748094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0"/>
          <p:cNvGrpSpPr/>
          <p:nvPr/>
        </p:nvGrpSpPr>
        <p:grpSpPr>
          <a:xfrm>
            <a:off x="7519838" y="241965"/>
            <a:ext cx="446726" cy="446700"/>
            <a:chOff x="1923675" y="1633650"/>
            <a:chExt cx="436000" cy="435975"/>
          </a:xfrm>
        </p:grpSpPr>
        <p:sp>
          <p:nvSpPr>
            <p:cNvPr id="207" name="Google Shape;207;p1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0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501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61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customXml" Target="../ink/ink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>
            <a:spLocks noGrp="1"/>
          </p:cNvSpPr>
          <p:nvPr>
            <p:ph type="ctrTitle"/>
          </p:nvPr>
        </p:nvSpPr>
        <p:spPr>
          <a:xfrm>
            <a:off x="2295282" y="1873333"/>
            <a:ext cx="4553435" cy="13968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/>
              <a:t>A system applying </a:t>
            </a:r>
            <a:br>
              <a:rPr lang="en-CA" sz="2400" dirty="0"/>
            </a:br>
            <a:r>
              <a:rPr lang="en-CA" sz="2400" dirty="0"/>
              <a:t>three scheduling methods for the restaurant waiting line arrangement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D9898-CF0E-418A-854E-2DFE03E34574}"/>
              </a:ext>
            </a:extLst>
          </p:cNvPr>
          <p:cNvSpPr txBox="1"/>
          <p:nvPr/>
        </p:nvSpPr>
        <p:spPr>
          <a:xfrm>
            <a:off x="4072538" y="3396343"/>
            <a:ext cx="3073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 err="1">
                <a:solidFill>
                  <a:srgbClr val="7198A9"/>
                </a:solidFill>
                <a:latin typeface="Arvo" panose="020B0604020202020204" charset="0"/>
              </a:rPr>
              <a:t>Jingyi</a:t>
            </a:r>
            <a:r>
              <a:rPr lang="en-CA" sz="1600" dirty="0">
                <a:solidFill>
                  <a:srgbClr val="7198A9"/>
                </a:solidFill>
                <a:latin typeface="Arvo" panose="020B0604020202020204" charset="0"/>
              </a:rPr>
              <a:t> Ren</a:t>
            </a:r>
          </a:p>
          <a:p>
            <a:pPr algn="r"/>
            <a:r>
              <a:rPr lang="en-CA" sz="1200" dirty="0">
                <a:solidFill>
                  <a:srgbClr val="7198A9"/>
                </a:solidFill>
                <a:latin typeface="Arvo" panose="020B0604020202020204" charset="0"/>
              </a:rPr>
              <a:t>Computer Science Department</a:t>
            </a:r>
          </a:p>
          <a:p>
            <a:pPr algn="r"/>
            <a:r>
              <a:rPr lang="en-CA" sz="1200" dirty="0">
                <a:solidFill>
                  <a:srgbClr val="7198A9"/>
                </a:solidFill>
                <a:latin typeface="Arvo" panose="020B0604020202020204" charset="0"/>
              </a:rPr>
              <a:t>Western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0A4D44-D742-420E-9721-2FF3119B99A0}"/>
              </a:ext>
            </a:extLst>
          </p:cNvPr>
          <p:cNvSpPr/>
          <p:nvPr/>
        </p:nvSpPr>
        <p:spPr>
          <a:xfrm>
            <a:off x="6331644" y="1838350"/>
            <a:ext cx="2812356" cy="298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15989-2B22-4D07-A45F-BA1EFB786736}"/>
              </a:ext>
            </a:extLst>
          </p:cNvPr>
          <p:cNvSpPr txBox="1"/>
          <p:nvPr/>
        </p:nvSpPr>
        <p:spPr>
          <a:xfrm>
            <a:off x="139114" y="2514575"/>
            <a:ext cx="11418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CA" sz="1800" b="1" dirty="0">
                <a:solidFill>
                  <a:schemeClr val="tx1"/>
                </a:solidFill>
                <a:latin typeface="+mn-lt"/>
              </a:rPr>
              <a:t>Input: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  <a:latin typeface="+mn-lt"/>
              </a:rPr>
              <a:t>   Text File</a:t>
            </a:r>
            <a:endParaRPr lang="en-CA" sz="11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CE7499-CAE0-4820-8BB2-05FDE9DC4417}"/>
              </a:ext>
            </a:extLst>
          </p:cNvPr>
          <p:cNvGrpSpPr/>
          <p:nvPr/>
        </p:nvGrpSpPr>
        <p:grpSpPr>
          <a:xfrm>
            <a:off x="1335006" y="1788704"/>
            <a:ext cx="6402816" cy="2067292"/>
            <a:chOff x="537881" y="1814728"/>
            <a:chExt cx="6402816" cy="2067292"/>
          </a:xfrm>
        </p:grpSpPr>
        <p:sp>
          <p:nvSpPr>
            <p:cNvPr id="8" name="Google Shape;423;p30">
              <a:extLst>
                <a:ext uri="{FF2B5EF4-FFF2-40B4-BE49-F238E27FC236}">
                  <a16:creationId xmlns:a16="http://schemas.microsoft.com/office/drawing/2014/main" id="{187BEF58-4A80-49B9-A213-B586E923B8B4}"/>
                </a:ext>
              </a:extLst>
            </p:cNvPr>
            <p:cNvSpPr/>
            <p:nvPr/>
          </p:nvSpPr>
          <p:spPr>
            <a:xfrm>
              <a:off x="4511423" y="1814728"/>
              <a:ext cx="2429274" cy="2067292"/>
            </a:xfrm>
            <a:prstGeom prst="rightArrowCallout">
              <a:avLst>
                <a:gd name="adj1" fmla="val 10256"/>
                <a:gd name="adj2" fmla="val 11286"/>
                <a:gd name="adj3" fmla="val 11589"/>
                <a:gd name="adj4" fmla="val 82278"/>
              </a:avLst>
            </a:prstGeom>
            <a:solidFill>
              <a:srgbClr val="4D7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9" name="Google Shape;424;p30">
              <a:extLst>
                <a:ext uri="{FF2B5EF4-FFF2-40B4-BE49-F238E27FC236}">
                  <a16:creationId xmlns:a16="http://schemas.microsoft.com/office/drawing/2014/main" id="{529ED368-D9D3-4983-8325-9D2C0AF1970A}"/>
                </a:ext>
              </a:extLst>
            </p:cNvPr>
            <p:cNvSpPr/>
            <p:nvPr/>
          </p:nvSpPr>
          <p:spPr>
            <a:xfrm>
              <a:off x="2524652" y="1814728"/>
              <a:ext cx="2429274" cy="2067292"/>
            </a:xfrm>
            <a:prstGeom prst="rightArrowCallout">
              <a:avLst>
                <a:gd name="adj1" fmla="val 10256"/>
                <a:gd name="adj2" fmla="val 11286"/>
                <a:gd name="adj3" fmla="val 11589"/>
                <a:gd name="adj4" fmla="val 8227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0" name="Google Shape;425;p30">
              <a:extLst>
                <a:ext uri="{FF2B5EF4-FFF2-40B4-BE49-F238E27FC236}">
                  <a16:creationId xmlns:a16="http://schemas.microsoft.com/office/drawing/2014/main" id="{ABD7CA73-72F7-456B-BF53-629A13E0BBF4}"/>
                </a:ext>
              </a:extLst>
            </p:cNvPr>
            <p:cNvSpPr/>
            <p:nvPr/>
          </p:nvSpPr>
          <p:spPr>
            <a:xfrm>
              <a:off x="537881" y="1814728"/>
              <a:ext cx="2429274" cy="2067292"/>
            </a:xfrm>
            <a:prstGeom prst="rightArrowCallout">
              <a:avLst>
                <a:gd name="adj1" fmla="val 10256"/>
                <a:gd name="adj2" fmla="val 11286"/>
                <a:gd name="adj3" fmla="val 11589"/>
                <a:gd name="adj4" fmla="val 82278"/>
              </a:avLst>
            </a:prstGeom>
            <a:solidFill>
              <a:srgbClr val="CED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757213-95AE-43CD-8AF2-1D4BCDEA0F1D}"/>
                </a:ext>
              </a:extLst>
            </p:cNvPr>
            <p:cNvSpPr txBox="1"/>
            <p:nvPr/>
          </p:nvSpPr>
          <p:spPr>
            <a:xfrm>
              <a:off x="788974" y="2555985"/>
              <a:ext cx="1510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/>
                <a:t>Random Data </a:t>
              </a:r>
            </a:p>
            <a:p>
              <a:pPr algn="ctr"/>
              <a:r>
                <a:rPr lang="en-CA" sz="1600" b="1" dirty="0"/>
                <a:t>Generation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ECFEBE-6D5D-455F-9EC8-3C8E33D0A7D1}"/>
                </a:ext>
              </a:extLst>
            </p:cNvPr>
            <p:cNvSpPr txBox="1"/>
            <p:nvPr/>
          </p:nvSpPr>
          <p:spPr>
            <a:xfrm>
              <a:off x="2762791" y="2432875"/>
              <a:ext cx="17443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/>
                <a:t>Scheduling </a:t>
              </a:r>
            </a:p>
            <a:p>
              <a:pPr algn="ctr"/>
              <a:r>
                <a:rPr lang="en-CA" sz="1600" b="1" dirty="0"/>
                <a:t>Methods </a:t>
              </a:r>
            </a:p>
            <a:p>
              <a:pPr algn="ctr"/>
              <a:r>
                <a:rPr lang="en-CA" sz="1600" b="1" dirty="0"/>
                <a:t>Implementation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29A244-7578-4460-966F-374FCDD55484}"/>
                </a:ext>
              </a:extLst>
            </p:cNvPr>
            <p:cNvSpPr txBox="1"/>
            <p:nvPr/>
          </p:nvSpPr>
          <p:spPr>
            <a:xfrm>
              <a:off x="4927617" y="2555985"/>
              <a:ext cx="1444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/>
                <a:t>Performance </a:t>
              </a:r>
            </a:p>
            <a:p>
              <a:pPr algn="ctr"/>
              <a:r>
                <a:rPr lang="en-CA" sz="1600" b="1" dirty="0"/>
                <a:t>Evaluation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D2CAF3B-33BB-410B-B78F-838E55DF2804}"/>
              </a:ext>
            </a:extLst>
          </p:cNvPr>
          <p:cNvSpPr txBox="1"/>
          <p:nvPr/>
        </p:nvSpPr>
        <p:spPr>
          <a:xfrm>
            <a:off x="3482978" y="640384"/>
            <a:ext cx="400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accent1">
                    <a:lumMod val="75000"/>
                  </a:schemeClr>
                </a:solidFill>
                <a:latin typeface="Arvo" panose="020B0604020202020204" charset="0"/>
              </a:rPr>
              <a:t>System Design 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2D2A54-D17E-4F90-95D7-0358D1125F62}"/>
              </a:ext>
            </a:extLst>
          </p:cNvPr>
          <p:cNvSpPr txBox="1"/>
          <p:nvPr/>
        </p:nvSpPr>
        <p:spPr>
          <a:xfrm>
            <a:off x="7756905" y="2314519"/>
            <a:ext cx="1444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tx1"/>
                </a:solidFill>
                <a:latin typeface="Arvo" panose="020B0604020202020204" charset="0"/>
              </a:rPr>
              <a:t>   </a:t>
            </a:r>
            <a:r>
              <a:rPr lang="en-CA" sz="1800" b="1" dirty="0">
                <a:solidFill>
                  <a:schemeClr val="tx1"/>
                </a:solidFill>
                <a:latin typeface="+mn-lt"/>
              </a:rPr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+mn-lt"/>
              </a:rPr>
              <a:t>System Suggestion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+mn-lt"/>
              </a:rPr>
              <a:t>Text File</a:t>
            </a:r>
            <a:endParaRPr lang="en-CA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24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0A4D44-D742-420E-9721-2FF3119B99A0}"/>
              </a:ext>
            </a:extLst>
          </p:cNvPr>
          <p:cNvSpPr/>
          <p:nvPr/>
        </p:nvSpPr>
        <p:spPr>
          <a:xfrm>
            <a:off x="6331644" y="1895698"/>
            <a:ext cx="2812356" cy="298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CAF3B-33BB-410B-B78F-838E55DF2804}"/>
              </a:ext>
            </a:extLst>
          </p:cNvPr>
          <p:cNvSpPr txBox="1"/>
          <p:nvPr/>
        </p:nvSpPr>
        <p:spPr>
          <a:xfrm>
            <a:off x="3275510" y="640384"/>
            <a:ext cx="400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1">
                    <a:lumMod val="75000"/>
                  </a:schemeClr>
                </a:solidFill>
                <a:latin typeface="Arvo" panose="020B0604020202020204" charset="0"/>
              </a:rPr>
              <a:t>System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52216-51D4-4275-AA65-C1060CA606AA}"/>
              </a:ext>
            </a:extLst>
          </p:cNvPr>
          <p:cNvSpPr txBox="1"/>
          <p:nvPr/>
        </p:nvSpPr>
        <p:spPr>
          <a:xfrm>
            <a:off x="1421546" y="1383126"/>
            <a:ext cx="6792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>
                <a:latin typeface="Arvo" panose="020B0604020202020204" charset="0"/>
              </a:rPr>
              <a:t>Text File</a:t>
            </a:r>
          </a:p>
          <a:p>
            <a:endParaRPr lang="en-CA" dirty="0">
              <a:latin typeface="Arvo" panose="020B0604020202020204" charset="0"/>
            </a:endParaRPr>
          </a:p>
          <a:p>
            <a:r>
              <a:rPr lang="en-CA" dirty="0">
                <a:latin typeface="Arvo" panose="020B0604020202020204" charset="0"/>
              </a:rPr>
              <a:t>        The information about the customized restaurants</a:t>
            </a:r>
          </a:p>
          <a:p>
            <a:endParaRPr lang="en-CA" dirty="0">
              <a:latin typeface="Arvo" panose="020B0604020202020204" charset="0"/>
            </a:endParaRPr>
          </a:p>
          <a:p>
            <a:r>
              <a:rPr lang="en-CA" dirty="0">
                <a:latin typeface="Arvo" panose="020B0604020202020204" charset="0"/>
              </a:rPr>
              <a:t>        Each line represents one restaurant</a:t>
            </a:r>
          </a:p>
          <a:p>
            <a:r>
              <a:rPr lang="en-CA" dirty="0">
                <a:latin typeface="Arvo" panose="020B0604020202020204" charset="0"/>
              </a:rPr>
              <a:t>        “the total tables, </a:t>
            </a:r>
          </a:p>
          <a:p>
            <a:r>
              <a:rPr lang="en-CA" dirty="0">
                <a:latin typeface="Arvo" panose="020B0604020202020204" charset="0"/>
              </a:rPr>
              <a:t>        the number of small tables, middle tables, large tables, </a:t>
            </a:r>
          </a:p>
          <a:p>
            <a:r>
              <a:rPr lang="en-CA" dirty="0">
                <a:latin typeface="Arvo" panose="020B0604020202020204" charset="0"/>
              </a:rPr>
              <a:t>        the size of small table, middle table and large table”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34675-8C73-4546-85BB-0E377788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030" y="3199008"/>
            <a:ext cx="2635385" cy="1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7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0A4D44-D742-420E-9721-2FF3119B99A0}"/>
              </a:ext>
            </a:extLst>
          </p:cNvPr>
          <p:cNvSpPr/>
          <p:nvPr/>
        </p:nvSpPr>
        <p:spPr>
          <a:xfrm>
            <a:off x="6331644" y="1872646"/>
            <a:ext cx="2812356" cy="298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CAF3B-33BB-410B-B78F-838E55DF2804}"/>
              </a:ext>
            </a:extLst>
          </p:cNvPr>
          <p:cNvSpPr txBox="1"/>
          <p:nvPr/>
        </p:nvSpPr>
        <p:spPr>
          <a:xfrm>
            <a:off x="3275510" y="640384"/>
            <a:ext cx="400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1">
                    <a:lumMod val="75000"/>
                  </a:schemeClr>
                </a:solidFill>
                <a:latin typeface="Arvo" panose="020B0604020202020204" charset="0"/>
              </a:rPr>
              <a:t>Random Data Generation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06FA6A-FFAD-4702-9BED-1ED042864354}"/>
              </a:ext>
            </a:extLst>
          </p:cNvPr>
          <p:cNvGrpSpPr/>
          <p:nvPr/>
        </p:nvGrpSpPr>
        <p:grpSpPr>
          <a:xfrm>
            <a:off x="935636" y="1780125"/>
            <a:ext cx="5997388" cy="1620127"/>
            <a:chOff x="1169894" y="1659999"/>
            <a:chExt cx="5997388" cy="162012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6A188F-D130-42B6-A93D-3ED08E5E9D2A}"/>
                </a:ext>
              </a:extLst>
            </p:cNvPr>
            <p:cNvSpPr txBox="1"/>
            <p:nvPr/>
          </p:nvSpPr>
          <p:spPr>
            <a:xfrm>
              <a:off x="1169894" y="1659999"/>
              <a:ext cx="599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sz="1800" dirty="0">
                  <a:latin typeface="Arvo" panose="020B0604020202020204" charset="0"/>
                </a:rPr>
                <a:t>Random-generated Outside Groups Sizes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E2CF0F-E915-4AFC-A144-568739409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0948" y="2179388"/>
              <a:ext cx="3411365" cy="47785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26434C-DF53-41D0-8A56-C06CF4632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9043" y="2802269"/>
              <a:ext cx="2955174" cy="47785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D86072-39DD-4FC2-9715-60E4940AE7E2}"/>
              </a:ext>
            </a:extLst>
          </p:cNvPr>
          <p:cNvGrpSpPr/>
          <p:nvPr/>
        </p:nvGrpSpPr>
        <p:grpSpPr>
          <a:xfrm>
            <a:off x="935636" y="1788073"/>
            <a:ext cx="6183726" cy="1713665"/>
            <a:chOff x="1208955" y="3370322"/>
            <a:chExt cx="6183726" cy="17136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E7B38C-164F-4D23-BDC0-1047DE1E06DC}"/>
                </a:ext>
              </a:extLst>
            </p:cNvPr>
            <p:cNvSpPr txBox="1"/>
            <p:nvPr/>
          </p:nvSpPr>
          <p:spPr>
            <a:xfrm>
              <a:off x="1208955" y="3370322"/>
              <a:ext cx="618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CA" sz="1800" dirty="0">
                  <a:latin typeface="Arvo" panose="020B0604020202020204" charset="0"/>
                </a:rPr>
                <a:t>Random-generated Outside Groups’ Arrival Time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81AD455-D99F-4D09-8752-2845FC4DA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0009" y="3989561"/>
              <a:ext cx="2993636" cy="47785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7BAF85-3229-4AC3-AD0E-5FA85512A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5675" y="4606130"/>
              <a:ext cx="4505504" cy="477857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EE5B56-D9A1-4DC2-9CEA-649482FAB7B0}"/>
              </a:ext>
            </a:extLst>
          </p:cNvPr>
          <p:cNvGrpSpPr/>
          <p:nvPr/>
        </p:nvGrpSpPr>
        <p:grpSpPr>
          <a:xfrm>
            <a:off x="935636" y="1792221"/>
            <a:ext cx="7017361" cy="1787655"/>
            <a:chOff x="935636" y="3335706"/>
            <a:chExt cx="7017361" cy="17876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92F9E1-4A39-4422-B5C3-252EF59187D9}"/>
                </a:ext>
              </a:extLst>
            </p:cNvPr>
            <p:cNvSpPr txBox="1"/>
            <p:nvPr/>
          </p:nvSpPr>
          <p:spPr>
            <a:xfrm>
              <a:off x="935636" y="3335706"/>
              <a:ext cx="618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3"/>
              </a:pPr>
              <a:r>
                <a:rPr lang="en-CA" sz="1800" dirty="0">
                  <a:latin typeface="Arvo" panose="020B0604020202020204" charset="0"/>
                </a:rPr>
                <a:t>Random-generated Groups’ fake Meal Time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C7742BF-E1EB-4E1C-ACAF-6874A9735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16690" y="3993771"/>
              <a:ext cx="3123029" cy="39768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D7C0E33-7FAE-41E3-8767-FC659DCC7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87068" y="4605328"/>
              <a:ext cx="5765929" cy="518033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D5C7A3-B368-4E78-A147-0B652161CD26}"/>
              </a:ext>
            </a:extLst>
          </p:cNvPr>
          <p:cNvGrpSpPr/>
          <p:nvPr/>
        </p:nvGrpSpPr>
        <p:grpSpPr>
          <a:xfrm>
            <a:off x="943083" y="1780125"/>
            <a:ext cx="7009914" cy="1751698"/>
            <a:chOff x="935636" y="3431851"/>
            <a:chExt cx="7009914" cy="175169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F58432-1759-473A-AC4D-E79EB9A2D4A9}"/>
                </a:ext>
              </a:extLst>
            </p:cNvPr>
            <p:cNvSpPr txBox="1"/>
            <p:nvPr/>
          </p:nvSpPr>
          <p:spPr>
            <a:xfrm>
              <a:off x="935636" y="3431851"/>
              <a:ext cx="618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CA" sz="1800" dirty="0">
                  <a:latin typeface="Arvo" panose="020B0604020202020204" charset="0"/>
                </a:rPr>
                <a:t>Random-generated Groups’ real Meal Time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B0B9C8A-97A4-4CF8-A543-75FF25E98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75815" y="4102540"/>
              <a:ext cx="3018633" cy="35312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8F3C402-4AF3-41C2-8E74-0A0AFB941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91086" y="4771101"/>
              <a:ext cx="5854464" cy="41244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543AB7-7275-414A-BA80-7D87254C0D9C}"/>
              </a:ext>
            </a:extLst>
          </p:cNvPr>
          <p:cNvGrpSpPr/>
          <p:nvPr/>
        </p:nvGrpSpPr>
        <p:grpSpPr>
          <a:xfrm>
            <a:off x="928189" y="1781052"/>
            <a:ext cx="6183726" cy="1637847"/>
            <a:chOff x="935636" y="3917"/>
            <a:chExt cx="6183726" cy="163784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84F9CD-FADE-4182-8BA3-CD7444C9D500}"/>
                </a:ext>
              </a:extLst>
            </p:cNvPr>
            <p:cNvSpPr txBox="1"/>
            <p:nvPr/>
          </p:nvSpPr>
          <p:spPr>
            <a:xfrm>
              <a:off x="935636" y="3917"/>
              <a:ext cx="6183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5"/>
              </a:pPr>
              <a:r>
                <a:rPr lang="en-CA" sz="1800" dirty="0">
                  <a:latin typeface="Arvo" panose="020B0604020202020204" charset="0"/>
                </a:rPr>
                <a:t>Random-generated Groups’ Expense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78A543D-DCB3-4B1D-AE82-7DBBD004F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16690" y="673366"/>
              <a:ext cx="2210440" cy="33323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A71D235-85EC-4955-A1FF-8D6FFABE4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41985" y="1205887"/>
              <a:ext cx="4560774" cy="435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08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0A4D44-D742-420E-9721-2FF3119B99A0}"/>
              </a:ext>
            </a:extLst>
          </p:cNvPr>
          <p:cNvSpPr/>
          <p:nvPr/>
        </p:nvSpPr>
        <p:spPr>
          <a:xfrm>
            <a:off x="6364111" y="1872646"/>
            <a:ext cx="2812356" cy="298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CAF3B-33BB-410B-B78F-838E55DF2804}"/>
              </a:ext>
            </a:extLst>
          </p:cNvPr>
          <p:cNvSpPr txBox="1"/>
          <p:nvPr/>
        </p:nvSpPr>
        <p:spPr>
          <a:xfrm>
            <a:off x="3260142" y="348390"/>
            <a:ext cx="4006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1">
                    <a:lumMod val="75000"/>
                  </a:schemeClr>
                </a:solidFill>
                <a:latin typeface="Arvo" panose="020B0604020202020204" charset="0"/>
              </a:rPr>
              <a:t>Scheduling Methods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107A7-8E12-46B0-B0F0-D993AFB42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6" t="4481" r="7034" b="10513"/>
          <a:stretch/>
        </p:blipFill>
        <p:spPr>
          <a:xfrm>
            <a:off x="166472" y="1394830"/>
            <a:ext cx="4311875" cy="2778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9A06E0-9CC6-4C8F-B7D6-18C8A52ECEEA}"/>
              </a:ext>
            </a:extLst>
          </p:cNvPr>
          <p:cNvSpPr txBox="1"/>
          <p:nvPr/>
        </p:nvSpPr>
        <p:spPr>
          <a:xfrm>
            <a:off x="4771785" y="1056276"/>
            <a:ext cx="325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Arvo" panose="020B0604020202020204" charset="0"/>
              </a:rPr>
              <a:t>First Come First Serve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DE861-C3B2-43E1-A523-366C9D0A342B}"/>
              </a:ext>
            </a:extLst>
          </p:cNvPr>
          <p:cNvSpPr txBox="1"/>
          <p:nvPr/>
        </p:nvSpPr>
        <p:spPr>
          <a:xfrm>
            <a:off x="1452282" y="4699426"/>
            <a:ext cx="5248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vo" panose="020B0604020202020204" charset="0"/>
              </a:rPr>
              <a:t>Waiting time = </a:t>
            </a:r>
            <a:r>
              <a:rPr lang="en-CA" dirty="0" err="1">
                <a:latin typeface="Arvo" panose="020B0604020202020204" charset="0"/>
              </a:rPr>
              <a:t>time.between</a:t>
            </a:r>
            <a:r>
              <a:rPr lang="en-CA" dirty="0">
                <a:latin typeface="Arvo" panose="020B0604020202020204" charset="0"/>
              </a:rPr>
              <a:t>(group time, 9:00) = 23 mins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B6D12-3BBD-4E74-A5B2-74279F18F6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15" t="4332" r="6767" b="6773"/>
          <a:stretch/>
        </p:blipFill>
        <p:spPr>
          <a:xfrm>
            <a:off x="4665654" y="1690084"/>
            <a:ext cx="4487761" cy="298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3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0A4D44-D742-420E-9721-2FF3119B99A0}"/>
              </a:ext>
            </a:extLst>
          </p:cNvPr>
          <p:cNvSpPr/>
          <p:nvPr/>
        </p:nvSpPr>
        <p:spPr>
          <a:xfrm>
            <a:off x="6331644" y="1872646"/>
            <a:ext cx="2812356" cy="298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CAF3B-33BB-410B-B78F-838E55DF2804}"/>
              </a:ext>
            </a:extLst>
          </p:cNvPr>
          <p:cNvSpPr txBox="1"/>
          <p:nvPr/>
        </p:nvSpPr>
        <p:spPr>
          <a:xfrm>
            <a:off x="3260142" y="348390"/>
            <a:ext cx="4006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1">
                    <a:lumMod val="75000"/>
                  </a:schemeClr>
                </a:solidFill>
                <a:latin typeface="Arvo" panose="020B0604020202020204" charset="0"/>
              </a:rPr>
              <a:t>Scheduling Methods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3E020-1DDB-41F9-A483-FDFCEEE8A958}"/>
              </a:ext>
            </a:extLst>
          </p:cNvPr>
          <p:cNvSpPr txBox="1"/>
          <p:nvPr/>
        </p:nvSpPr>
        <p:spPr>
          <a:xfrm>
            <a:off x="5578609" y="1056276"/>
            <a:ext cx="325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Arvo" panose="020B0604020202020204" charset="0"/>
              </a:rPr>
              <a:t>Size Matching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2F85B9-728E-43CF-84FB-9F60E056B27A}"/>
              </a:ext>
            </a:extLst>
          </p:cNvPr>
          <p:cNvGrpSpPr/>
          <p:nvPr/>
        </p:nvGrpSpPr>
        <p:grpSpPr>
          <a:xfrm>
            <a:off x="157830" y="683878"/>
            <a:ext cx="8087138" cy="4172431"/>
            <a:chOff x="157830" y="683878"/>
            <a:chExt cx="8087138" cy="41724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49D546-A022-46F5-B763-3054F04CB9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416" t="4481" r="7034" b="10513"/>
            <a:stretch/>
          </p:blipFill>
          <p:spPr>
            <a:xfrm>
              <a:off x="157830" y="1394830"/>
              <a:ext cx="4311875" cy="277854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E0FB6B0-F9CE-42FF-8D4F-1F16A23A2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39" t="3287" r="42136" b="15593"/>
            <a:stretch/>
          </p:blipFill>
          <p:spPr>
            <a:xfrm>
              <a:off x="4994621" y="683878"/>
              <a:ext cx="3250347" cy="417243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D5EC9CB-206B-4788-B924-E56BB907DC90}"/>
                    </a:ext>
                  </a:extLst>
                </p14:cNvPr>
                <p14:cNvContentPartPr/>
                <p14:nvPr/>
              </p14:nvContentPartPr>
              <p14:xfrm>
                <a:off x="3255513" y="3164699"/>
                <a:ext cx="1576800" cy="346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D5EC9CB-206B-4788-B924-E56BB907DC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46873" y="3155699"/>
                  <a:ext cx="1594440" cy="3643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F626E2-8628-495E-88D0-268DDB353744}"/>
                </a:ext>
              </a:extLst>
            </p:cNvPr>
            <p:cNvSpPr txBox="1"/>
            <p:nvPr/>
          </p:nvSpPr>
          <p:spPr>
            <a:xfrm>
              <a:off x="3550967" y="2645320"/>
              <a:ext cx="1443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  <a:latin typeface="Arvo" panose="020B0604020202020204" charset="0"/>
                </a:rPr>
                <a:t>Split the groups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5DF9CD2-EF38-4C35-AB17-DB1F6699FED8}"/>
              </a:ext>
            </a:extLst>
          </p:cNvPr>
          <p:cNvGrpSpPr/>
          <p:nvPr/>
        </p:nvGrpSpPr>
        <p:grpSpPr>
          <a:xfrm>
            <a:off x="406309" y="702333"/>
            <a:ext cx="7838659" cy="4190886"/>
            <a:chOff x="406309" y="702333"/>
            <a:chExt cx="7838659" cy="419088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362785C-EA04-4803-B2EC-7B64692AE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39" t="3287" r="42136" b="15593"/>
            <a:stretch/>
          </p:blipFill>
          <p:spPr>
            <a:xfrm>
              <a:off x="406309" y="702333"/>
              <a:ext cx="3250347" cy="417243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0FC96FF-8F77-4A14-9A01-E31BAF19A1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74" t="2988" r="43262" b="15891"/>
            <a:stretch/>
          </p:blipFill>
          <p:spPr>
            <a:xfrm>
              <a:off x="4780052" y="720788"/>
              <a:ext cx="3464916" cy="417243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2B482D-5F18-4A81-9052-2AB923CCD34E}"/>
                    </a:ext>
                  </a:extLst>
                </p14:cNvPr>
                <p14:cNvContentPartPr/>
                <p14:nvPr/>
              </p14:nvContentPartPr>
              <p14:xfrm>
                <a:off x="2940153" y="3961474"/>
                <a:ext cx="2020680" cy="33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2B482D-5F18-4A81-9052-2AB923CCD3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31153" y="3952464"/>
                  <a:ext cx="2038320" cy="35065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D2FD5A-C213-439F-B815-5B95BC3DC5EF}"/>
                </a:ext>
              </a:extLst>
            </p:cNvPr>
            <p:cNvSpPr txBox="1"/>
            <p:nvPr/>
          </p:nvSpPr>
          <p:spPr>
            <a:xfrm>
              <a:off x="3107205" y="3484044"/>
              <a:ext cx="1443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  <a:latin typeface="Arvo" panose="020B0604020202020204" charset="0"/>
                </a:rPr>
                <a:t>Apply FCFS to each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0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0A4D44-D742-420E-9721-2FF3119B99A0}"/>
              </a:ext>
            </a:extLst>
          </p:cNvPr>
          <p:cNvSpPr/>
          <p:nvPr/>
        </p:nvSpPr>
        <p:spPr>
          <a:xfrm>
            <a:off x="6331644" y="1872646"/>
            <a:ext cx="2812356" cy="298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CAF3B-33BB-410B-B78F-838E55DF2804}"/>
              </a:ext>
            </a:extLst>
          </p:cNvPr>
          <p:cNvSpPr txBox="1"/>
          <p:nvPr/>
        </p:nvSpPr>
        <p:spPr>
          <a:xfrm>
            <a:off x="3260142" y="348390"/>
            <a:ext cx="4006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1">
                    <a:lumMod val="75000"/>
                  </a:schemeClr>
                </a:solidFill>
                <a:latin typeface="Arvo" panose="020B0604020202020204" charset="0"/>
              </a:rPr>
              <a:t>Scheduling Methods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5D6A8-AF4C-4EF3-86AD-16B2E64B55DD}"/>
              </a:ext>
            </a:extLst>
          </p:cNvPr>
          <p:cNvSpPr txBox="1"/>
          <p:nvPr/>
        </p:nvSpPr>
        <p:spPr>
          <a:xfrm>
            <a:off x="4706470" y="1056276"/>
            <a:ext cx="325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Arvo" panose="020B0604020202020204" charset="0"/>
              </a:rPr>
              <a:t>Group Priority Serving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E94B6-223E-4D54-B0EF-3A233058B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9" t="3287" r="42136" b="15593"/>
          <a:stretch/>
        </p:blipFill>
        <p:spPr>
          <a:xfrm>
            <a:off x="406309" y="702333"/>
            <a:ext cx="3250347" cy="417243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CE64EF2-9D0E-4F09-A2AC-50BD09C83D84}"/>
              </a:ext>
            </a:extLst>
          </p:cNvPr>
          <p:cNvGrpSpPr/>
          <p:nvPr/>
        </p:nvGrpSpPr>
        <p:grpSpPr>
          <a:xfrm>
            <a:off x="2594373" y="3362729"/>
            <a:ext cx="2020680" cy="931745"/>
            <a:chOff x="2594373" y="3362729"/>
            <a:chExt cx="2020680" cy="93174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BD772F-8ECA-4A09-83D7-A0A300A15829}"/>
                    </a:ext>
                  </a:extLst>
                </p14:cNvPr>
                <p14:cNvContentPartPr/>
                <p14:nvPr/>
              </p14:nvContentPartPr>
              <p14:xfrm>
                <a:off x="2594373" y="3961474"/>
                <a:ext cx="2020680" cy="33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BD772F-8ECA-4A09-83D7-A0A300A158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5373" y="3952464"/>
                  <a:ext cx="2038320" cy="35065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DCD7BD-24F9-475A-B175-4DE261E5D445}"/>
                </a:ext>
              </a:extLst>
            </p:cNvPr>
            <p:cNvSpPr txBox="1"/>
            <p:nvPr/>
          </p:nvSpPr>
          <p:spPr>
            <a:xfrm>
              <a:off x="2782566" y="3362729"/>
              <a:ext cx="14436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  <a:latin typeface="Arvo" panose="020B0604020202020204" charset="0"/>
                </a:rPr>
                <a:t>Compute the priority to each group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55F0234-9CA3-4591-B93B-681E86D24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599" y="1950840"/>
            <a:ext cx="3534218" cy="9090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8BC74A-46F1-4D44-9027-2CC4AF542E83}"/>
              </a:ext>
            </a:extLst>
          </p:cNvPr>
          <p:cNvSpPr txBox="1"/>
          <p:nvPr/>
        </p:nvSpPr>
        <p:spPr>
          <a:xfrm>
            <a:off x="4810207" y="3362729"/>
            <a:ext cx="31350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41.1457   115.4156   99.4345</a:t>
            </a:r>
          </a:p>
          <a:p>
            <a:endParaRPr lang="en-CA" dirty="0"/>
          </a:p>
          <a:p>
            <a:r>
              <a:rPr lang="en-CA" dirty="0"/>
              <a:t>0.7213   0.6213   65.9174</a:t>
            </a:r>
          </a:p>
          <a:p>
            <a:endParaRPr lang="en-CA" dirty="0"/>
          </a:p>
          <a:p>
            <a:r>
              <a:rPr lang="en-CA" dirty="0"/>
              <a:t>30.2663   54.9571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A1C8E-2F41-455C-8552-CE91D2D8B807}"/>
              </a:ext>
            </a:extLst>
          </p:cNvPr>
          <p:cNvSpPr txBox="1"/>
          <p:nvPr/>
        </p:nvSpPr>
        <p:spPr>
          <a:xfrm>
            <a:off x="7975079" y="3352167"/>
            <a:ext cx="14916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CA" dirty="0"/>
              <a:t>3     2</a:t>
            </a:r>
          </a:p>
          <a:p>
            <a:pPr marL="342900" indent="-342900">
              <a:buAutoNum type="arabicPlain"/>
            </a:pPr>
            <a:endParaRPr lang="en-CA" dirty="0"/>
          </a:p>
          <a:p>
            <a:pPr marL="342900" indent="-342900">
              <a:buAutoNum type="arabicPlain" startAt="2"/>
            </a:pPr>
            <a:r>
              <a:rPr lang="en-CA" dirty="0"/>
              <a:t>1     3</a:t>
            </a:r>
          </a:p>
          <a:p>
            <a:pPr marL="342900" indent="-342900">
              <a:buAutoNum type="arabicPlain" startAt="2"/>
            </a:pPr>
            <a:endParaRPr lang="en-CA" dirty="0"/>
          </a:p>
          <a:p>
            <a:pPr marL="342900" indent="-342900">
              <a:buAutoNum type="arabicPlain"/>
            </a:pPr>
            <a:r>
              <a:rPr lang="en-CA" dirty="0"/>
              <a:t>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2CA40F-76FC-45B5-BF5F-70D8E28D5F10}"/>
              </a:ext>
            </a:extLst>
          </p:cNvPr>
          <p:cNvGrpSpPr/>
          <p:nvPr/>
        </p:nvGrpSpPr>
        <p:grpSpPr>
          <a:xfrm>
            <a:off x="7051353" y="3629165"/>
            <a:ext cx="1615766" cy="624894"/>
            <a:chOff x="7051353" y="3629165"/>
            <a:chExt cx="1615766" cy="6248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E55E96-96F9-4452-8BAF-D8BA7258132B}"/>
                </a:ext>
              </a:extLst>
            </p:cNvPr>
            <p:cNvSpPr txBox="1"/>
            <p:nvPr/>
          </p:nvSpPr>
          <p:spPr>
            <a:xfrm>
              <a:off x="7223465" y="3629165"/>
              <a:ext cx="1443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  <a:latin typeface="Arvo" panose="020B0604020202020204" charset="0"/>
                </a:rPr>
                <a:t>Sort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9015C2-1EFE-4F86-9B16-AF8151BF92A5}"/>
                    </a:ext>
                  </a:extLst>
                </p14:cNvPr>
                <p14:cNvContentPartPr/>
                <p14:nvPr/>
              </p14:nvContentPartPr>
              <p14:xfrm>
                <a:off x="7051353" y="3921419"/>
                <a:ext cx="892800" cy="332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9015C2-1EFE-4F86-9B16-AF8151BF92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42713" y="3912419"/>
                  <a:ext cx="910440" cy="35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385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0A4D44-D742-420E-9721-2FF3119B99A0}"/>
              </a:ext>
            </a:extLst>
          </p:cNvPr>
          <p:cNvSpPr/>
          <p:nvPr/>
        </p:nvSpPr>
        <p:spPr>
          <a:xfrm>
            <a:off x="6331644" y="1872646"/>
            <a:ext cx="2812356" cy="298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CAF3B-33BB-410B-B78F-838E55DF2804}"/>
              </a:ext>
            </a:extLst>
          </p:cNvPr>
          <p:cNvSpPr txBox="1"/>
          <p:nvPr/>
        </p:nvSpPr>
        <p:spPr>
          <a:xfrm>
            <a:off x="3275510" y="640384"/>
            <a:ext cx="400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1">
                    <a:lumMod val="75000"/>
                  </a:schemeClr>
                </a:solidFill>
                <a:latin typeface="Arvo" panose="020B0604020202020204" charset="0"/>
              </a:rPr>
              <a:t>Performance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9C3B3-37BF-42E6-84DD-890AF0553C39}"/>
              </a:ext>
            </a:extLst>
          </p:cNvPr>
          <p:cNvSpPr txBox="1"/>
          <p:nvPr/>
        </p:nvSpPr>
        <p:spPr>
          <a:xfrm>
            <a:off x="5482558" y="1040494"/>
            <a:ext cx="325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Arvo" panose="020B0604020202020204" charset="0"/>
              </a:rPr>
              <a:t>Measurements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04AB1-9833-47B0-8441-6C577AA0FEE0}"/>
              </a:ext>
            </a:extLst>
          </p:cNvPr>
          <p:cNvGrpSpPr/>
          <p:nvPr/>
        </p:nvGrpSpPr>
        <p:grpSpPr>
          <a:xfrm>
            <a:off x="1098627" y="1594492"/>
            <a:ext cx="7353806" cy="3364858"/>
            <a:chOff x="1098627" y="1594492"/>
            <a:chExt cx="7353806" cy="33648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2E81A4-5AA0-4F85-BB72-D76FA61D4783}"/>
                </a:ext>
              </a:extLst>
            </p:cNvPr>
            <p:cNvSpPr txBox="1"/>
            <p:nvPr/>
          </p:nvSpPr>
          <p:spPr>
            <a:xfrm>
              <a:off x="1098627" y="1594492"/>
              <a:ext cx="6531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CA" sz="1800" dirty="0">
                  <a:latin typeface="Arvo" panose="020B0604020202020204" charset="0"/>
                </a:rPr>
                <a:t>Evaluate the total number of served groups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93C4CF5-D70C-46DD-9A3D-777422D13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8041" y="2241978"/>
              <a:ext cx="3961087" cy="3693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50572F-A730-4C53-8AF8-5617CE15F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960"/>
            <a:stretch/>
          </p:blipFill>
          <p:spPr>
            <a:xfrm>
              <a:off x="1444285" y="2626410"/>
              <a:ext cx="3949903" cy="20019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110E0D-E171-4832-85F8-6D3D38CAE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414"/>
            <a:stretch/>
          </p:blipFill>
          <p:spPr>
            <a:xfrm>
              <a:off x="4502530" y="2935568"/>
              <a:ext cx="3949903" cy="202378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C8D52A-B9ED-4A54-8D4C-E32D22F8FCE2}"/>
              </a:ext>
            </a:extLst>
          </p:cNvPr>
          <p:cNvGrpSpPr/>
          <p:nvPr/>
        </p:nvGrpSpPr>
        <p:grpSpPr>
          <a:xfrm>
            <a:off x="1098627" y="1583914"/>
            <a:ext cx="6531618" cy="1006970"/>
            <a:chOff x="1098627" y="1588709"/>
            <a:chExt cx="6531618" cy="10069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17B911-7D9B-460B-A319-806079362FE6}"/>
                </a:ext>
              </a:extLst>
            </p:cNvPr>
            <p:cNvSpPr txBox="1"/>
            <p:nvPr/>
          </p:nvSpPr>
          <p:spPr>
            <a:xfrm>
              <a:off x="1098627" y="1588709"/>
              <a:ext cx="6531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2"/>
              </a:pPr>
              <a:r>
                <a:rPr lang="en-CA" sz="1800" dirty="0">
                  <a:latin typeface="Arvo" panose="020B0604020202020204" charset="0"/>
                </a:rPr>
                <a:t>Evaluate the total waiting time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2B8B61-A5BE-426E-B91C-B7FC1DE5E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7985" y="2164030"/>
              <a:ext cx="2695177" cy="43164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04C2D4-319D-4543-802B-862DFEB5C32F}"/>
              </a:ext>
            </a:extLst>
          </p:cNvPr>
          <p:cNvGrpSpPr/>
          <p:nvPr/>
        </p:nvGrpSpPr>
        <p:grpSpPr>
          <a:xfrm>
            <a:off x="1098627" y="1581576"/>
            <a:ext cx="6531618" cy="1048404"/>
            <a:chOff x="1080589" y="1592277"/>
            <a:chExt cx="6531618" cy="10484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35FE6E-7054-4BDD-B05B-698A57A5C03F}"/>
                </a:ext>
              </a:extLst>
            </p:cNvPr>
            <p:cNvSpPr txBox="1"/>
            <p:nvPr/>
          </p:nvSpPr>
          <p:spPr>
            <a:xfrm>
              <a:off x="1080589" y="1592277"/>
              <a:ext cx="6531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3"/>
              </a:pPr>
              <a:r>
                <a:rPr lang="en-CA" sz="1800" dirty="0">
                  <a:latin typeface="Arvo" panose="020B0604020202020204" charset="0"/>
                </a:rPr>
                <a:t>Evaluate the total money earned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A7F5550-5037-401A-A20D-72BCFB430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8294" y="2232536"/>
              <a:ext cx="3187411" cy="40814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E7100-3E7F-44E6-8B1B-C3BA0726CE1F}"/>
              </a:ext>
            </a:extLst>
          </p:cNvPr>
          <p:cNvGrpSpPr/>
          <p:nvPr/>
        </p:nvGrpSpPr>
        <p:grpSpPr>
          <a:xfrm>
            <a:off x="1098627" y="1594203"/>
            <a:ext cx="6531618" cy="1211463"/>
            <a:chOff x="1092775" y="1599416"/>
            <a:chExt cx="6531618" cy="12114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4D5DB5-FAFB-4CB4-82FE-5846747249F2}"/>
                </a:ext>
              </a:extLst>
            </p:cNvPr>
            <p:cNvSpPr txBox="1"/>
            <p:nvPr/>
          </p:nvSpPr>
          <p:spPr>
            <a:xfrm>
              <a:off x="1092775" y="1599416"/>
              <a:ext cx="6531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CA" sz="1800" dirty="0">
                  <a:latin typeface="Arvo" panose="020B0604020202020204" charset="0"/>
                </a:rPr>
                <a:t>Evaluate the performance of the method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9564AB8-97DE-497E-B67C-E45207200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1302" y="2234129"/>
              <a:ext cx="4083764" cy="57675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68F3C9-8E89-4BD0-ABE7-B72A41E7099E}"/>
              </a:ext>
            </a:extLst>
          </p:cNvPr>
          <p:cNvGrpSpPr/>
          <p:nvPr/>
        </p:nvGrpSpPr>
        <p:grpSpPr>
          <a:xfrm>
            <a:off x="1098627" y="1582616"/>
            <a:ext cx="6531618" cy="1207417"/>
            <a:chOff x="1094874" y="1595110"/>
            <a:chExt cx="6531618" cy="12074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A36B72-119F-425A-8083-D254E01A5836}"/>
                </a:ext>
              </a:extLst>
            </p:cNvPr>
            <p:cNvSpPr txBox="1"/>
            <p:nvPr/>
          </p:nvSpPr>
          <p:spPr>
            <a:xfrm>
              <a:off x="1094874" y="1595110"/>
              <a:ext cx="6531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5"/>
              </a:pPr>
              <a:r>
                <a:rPr lang="en-CA" sz="1800" dirty="0">
                  <a:latin typeface="Arvo" panose="020B0604020202020204" charset="0"/>
                </a:rPr>
                <a:t>Evaluate the method recommendation probability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C8F6E9D-5376-4700-B77D-078370DA1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30276" y="2248199"/>
              <a:ext cx="2993368" cy="55432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391537-EE8B-45AC-BDA2-27748C28400A}"/>
              </a:ext>
            </a:extLst>
          </p:cNvPr>
          <p:cNvGrpSpPr/>
          <p:nvPr/>
        </p:nvGrpSpPr>
        <p:grpSpPr>
          <a:xfrm>
            <a:off x="2530118" y="1596947"/>
            <a:ext cx="4083764" cy="2840949"/>
            <a:chOff x="2261998" y="1450950"/>
            <a:chExt cx="4083764" cy="284094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F666CD9-20BC-4CD2-8E64-95419D811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4675" y="1450950"/>
              <a:ext cx="3961087" cy="36933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0917F1E-6B61-4D6D-A23F-A0F6724C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6493" y="1906043"/>
              <a:ext cx="2695177" cy="43164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1CFFC8F-BB04-4922-A3FF-1986EDF92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0375" y="2455630"/>
              <a:ext cx="3187411" cy="40814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7DDF5D8-B0B5-4AF8-8305-83AA5B3E0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61998" y="3019982"/>
              <a:ext cx="4083764" cy="57675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06027D6-962D-41A3-A8DA-2261EDF6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44418" y="3737571"/>
              <a:ext cx="2993368" cy="554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71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0A4D44-D742-420E-9721-2FF3119B99A0}"/>
              </a:ext>
            </a:extLst>
          </p:cNvPr>
          <p:cNvSpPr/>
          <p:nvPr/>
        </p:nvSpPr>
        <p:spPr>
          <a:xfrm>
            <a:off x="6331644" y="1872646"/>
            <a:ext cx="2812356" cy="2983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CAF3B-33BB-410B-B78F-838E55DF2804}"/>
              </a:ext>
            </a:extLst>
          </p:cNvPr>
          <p:cNvSpPr txBox="1"/>
          <p:nvPr/>
        </p:nvSpPr>
        <p:spPr>
          <a:xfrm>
            <a:off x="3275510" y="640384"/>
            <a:ext cx="400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1">
                    <a:lumMod val="75000"/>
                  </a:schemeClr>
                </a:solidFill>
                <a:latin typeface="Arvo" panose="020B0604020202020204" charset="0"/>
              </a:rPr>
              <a:t>System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8B002-8A69-4CF5-890E-79412867EDED}"/>
              </a:ext>
            </a:extLst>
          </p:cNvPr>
          <p:cNvSpPr txBox="1"/>
          <p:nvPr/>
        </p:nvSpPr>
        <p:spPr>
          <a:xfrm>
            <a:off x="1406177" y="1271065"/>
            <a:ext cx="71845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>
                <a:latin typeface="Arvo" panose="020B0604020202020204" charset="0"/>
              </a:rPr>
              <a:t>System Final Suggestion</a:t>
            </a:r>
          </a:p>
          <a:p>
            <a:r>
              <a:rPr lang="en-CA" dirty="0">
                <a:latin typeface="Arvo" panose="020B0604020202020204" charset="0"/>
              </a:rPr>
              <a:t>       </a:t>
            </a:r>
          </a:p>
          <a:p>
            <a:r>
              <a:rPr lang="en-CA" dirty="0">
                <a:latin typeface="Arvo" panose="020B0604020202020204" charset="0"/>
              </a:rPr>
              <a:t>       After batches of tests, the system will give a final result according to three methods recommendation probabilities distribution.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>
              <a:latin typeface="Arvo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>
                <a:latin typeface="Arvo" panose="020B0604020202020204" charset="0"/>
              </a:rPr>
              <a:t>Text File</a:t>
            </a:r>
          </a:p>
          <a:p>
            <a:endParaRPr lang="en-CA" dirty="0">
              <a:latin typeface="Arvo" panose="020B0604020202020204" charset="0"/>
            </a:endParaRPr>
          </a:p>
          <a:p>
            <a:r>
              <a:rPr lang="en-CA" dirty="0">
                <a:latin typeface="Arvo" panose="020B0604020202020204" charset="0"/>
              </a:rPr>
              <a:t>        where stores all the </a:t>
            </a:r>
            <a:r>
              <a:rPr lang="en-US" dirty="0">
                <a:latin typeface="Arvo" panose="020B0604020202020204" charset="0"/>
              </a:rPr>
              <a:t>middle</a:t>
            </a:r>
            <a:r>
              <a:rPr lang="en-US" altLang="zh-CN" dirty="0">
                <a:latin typeface="Arvo" panose="020B0604020202020204" charset="0"/>
              </a:rPr>
              <a:t> results for the users’ convenience to look up</a:t>
            </a:r>
            <a:endParaRPr lang="en-CA" altLang="zh-CN" dirty="0">
              <a:latin typeface="Arvo" panose="020B0604020202020204" charset="0"/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CA" altLang="zh-CN" dirty="0">
                <a:latin typeface="Arvo" panose="020B0604020202020204" charset="0"/>
              </a:rPr>
              <a:t> three result tables for three applied methods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CA" altLang="zh-CN" dirty="0">
                <a:latin typeface="Arvo" panose="020B0604020202020204" charset="0"/>
              </a:rPr>
              <a:t> three figures for the total number of served groups for three methods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CA" dirty="0">
                <a:latin typeface="Arvo" panose="020B0604020202020204" charset="0"/>
              </a:rPr>
              <a:t> </a:t>
            </a:r>
            <a:r>
              <a:rPr lang="en-US" dirty="0">
                <a:latin typeface="Arvo" panose="020B0604020202020204" charset="0"/>
              </a:rPr>
              <a:t>three figures for the total income earned by restaurant for three methods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vo" panose="020B0604020202020204" charset="0"/>
              </a:rPr>
              <a:t> three figures for the total customers’ waiting time for three methods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vo" panose="020B0604020202020204" charset="0"/>
              </a:rPr>
              <a:t> three scores for the three methods 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vo" panose="020B0604020202020204" charset="0"/>
              </a:rPr>
              <a:t> a suggestion for this restaurant instance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1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026F71-D61A-44F6-A816-DE6077953C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11D10-626E-4481-B03D-5C4441FD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05" y="0"/>
            <a:ext cx="52837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Experiments and Results</a:t>
            </a:r>
            <a:endParaRPr dirty="0"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 single case and mass data experiments respectively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3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>
            <a:spLocks noGrp="1"/>
          </p:cNvSpPr>
          <p:nvPr>
            <p:ph type="title"/>
          </p:nvPr>
        </p:nvSpPr>
        <p:spPr>
          <a:xfrm>
            <a:off x="3771909" y="1032727"/>
            <a:ext cx="19869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Content</a:t>
            </a:r>
            <a:endParaRPr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9" name="Google Shape;359;p23"/>
          <p:cNvSpPr txBox="1">
            <a:spLocks noGrp="1"/>
          </p:cNvSpPr>
          <p:nvPr>
            <p:ph type="body" idx="1"/>
          </p:nvPr>
        </p:nvSpPr>
        <p:spPr>
          <a:xfrm>
            <a:off x="4117897" y="1816812"/>
            <a:ext cx="3281825" cy="24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7198A9"/>
              </a:buClr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Problem Description</a:t>
            </a:r>
          </a:p>
          <a:p>
            <a:pPr marL="285750" indent="-285750">
              <a:buClr>
                <a:srgbClr val="7198A9"/>
              </a:buClr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Mathematical Model</a:t>
            </a:r>
          </a:p>
          <a:p>
            <a:pPr marL="285750" indent="-285750">
              <a:buClr>
                <a:srgbClr val="7198A9"/>
              </a:buClr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System Design</a:t>
            </a:r>
          </a:p>
          <a:p>
            <a:pPr marL="742950" lvl="1" indent="-285750">
              <a:buClr>
                <a:srgbClr val="7198A9"/>
              </a:buClr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Method One</a:t>
            </a:r>
          </a:p>
          <a:p>
            <a:pPr marL="742950" lvl="1" indent="-285750">
              <a:buClr>
                <a:srgbClr val="7198A9"/>
              </a:buClr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Method Two</a:t>
            </a:r>
          </a:p>
          <a:p>
            <a:pPr marL="742950" lvl="1" indent="-285750">
              <a:buClr>
                <a:srgbClr val="7198A9"/>
              </a:buClr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Method Three</a:t>
            </a:r>
          </a:p>
          <a:p>
            <a:pPr marL="285750" indent="-285750">
              <a:buClr>
                <a:srgbClr val="7198A9"/>
              </a:buClr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Experiments and Results</a:t>
            </a:r>
          </a:p>
          <a:p>
            <a:pPr marL="285750" indent="-285750">
              <a:buClr>
                <a:srgbClr val="7198A9"/>
              </a:buClr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pic>
        <p:nvPicPr>
          <p:cNvPr id="360" name="Google Shape;360;p23" descr="Death_to_stock_communicate_hands_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33625" cy="363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91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739A21-DF17-40BA-9CD0-E743790C27E7}"/>
              </a:ext>
            </a:extLst>
          </p:cNvPr>
          <p:cNvSpPr txBox="1"/>
          <p:nvPr/>
        </p:nvSpPr>
        <p:spPr>
          <a:xfrm>
            <a:off x="2845205" y="171658"/>
            <a:ext cx="400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000" b="1" dirty="0">
                <a:solidFill>
                  <a:schemeClr val="accent1">
                    <a:lumMod val="75000"/>
                  </a:schemeClr>
                </a:solidFill>
                <a:latin typeface="Arvo" panose="020B0604020202020204" charset="0"/>
              </a:rPr>
              <a:t>Single Case Illustration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B9AE5-66ED-4C07-B655-D5CE5900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59" y="571768"/>
            <a:ext cx="5175516" cy="882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948DE4-62BB-4559-B778-1AC54D0F2461}"/>
              </a:ext>
            </a:extLst>
          </p:cNvPr>
          <p:cNvSpPr txBox="1"/>
          <p:nvPr/>
        </p:nvSpPr>
        <p:spPr>
          <a:xfrm>
            <a:off x="215152" y="603197"/>
            <a:ext cx="11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rvo" panose="020B0604020202020204" charset="0"/>
              </a:rPr>
              <a:t>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0471C-B3CB-41A1-A59E-213A23545365}"/>
              </a:ext>
            </a:extLst>
          </p:cNvPr>
          <p:cNvSpPr txBox="1"/>
          <p:nvPr/>
        </p:nvSpPr>
        <p:spPr>
          <a:xfrm>
            <a:off x="215152" y="1557061"/>
            <a:ext cx="11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rvo" panose="020B0604020202020204" charset="0"/>
              </a:rPr>
              <a:t>OUTPUT: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A6BAC7-7210-4385-A801-CACBB7BDE36C}"/>
              </a:ext>
            </a:extLst>
          </p:cNvPr>
          <p:cNvGrpSpPr/>
          <p:nvPr/>
        </p:nvGrpSpPr>
        <p:grpSpPr>
          <a:xfrm>
            <a:off x="1321653" y="1537971"/>
            <a:ext cx="5932496" cy="3382327"/>
            <a:chOff x="1321653" y="1557060"/>
            <a:chExt cx="5932496" cy="33823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4AB2FE-041D-44FE-92E4-E3462C272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5059" y="1967434"/>
              <a:ext cx="5639090" cy="297195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FCB540-221C-4D51-93EA-D7C48D45CAE7}"/>
                </a:ext>
              </a:extLst>
            </p:cNvPr>
            <p:cNvSpPr txBox="1"/>
            <p:nvPr/>
          </p:nvSpPr>
          <p:spPr>
            <a:xfrm>
              <a:off x="1321653" y="1557060"/>
              <a:ext cx="5530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dirty="0">
                  <a:latin typeface="Arvo" panose="020B0604020202020204" charset="0"/>
                </a:rPr>
                <a:t>Three result tables for three methods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6E1616-509F-4498-A5E5-09F3F5F2A46C}"/>
              </a:ext>
            </a:extLst>
          </p:cNvPr>
          <p:cNvGrpSpPr/>
          <p:nvPr/>
        </p:nvGrpSpPr>
        <p:grpSpPr>
          <a:xfrm>
            <a:off x="1328522" y="1539075"/>
            <a:ext cx="5878286" cy="1676776"/>
            <a:chOff x="1321653" y="1557060"/>
            <a:chExt cx="5878286" cy="16767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5AB1B7-C2B7-41FD-BACA-B8CE64BFE071}"/>
                </a:ext>
              </a:extLst>
            </p:cNvPr>
            <p:cNvSpPr txBox="1"/>
            <p:nvPr/>
          </p:nvSpPr>
          <p:spPr>
            <a:xfrm>
              <a:off x="1321653" y="1557060"/>
              <a:ext cx="5878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altLang="zh-CN" dirty="0">
                  <a:latin typeface="Arvo" panose="020B0604020202020204" charset="0"/>
                </a:rPr>
                <a:t>Three figures for the total number of served groups for three methods</a:t>
              </a:r>
              <a:endParaRPr lang="en-CA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50D3506-F353-4BB0-A9A8-A0F54CD30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8294" y="2218896"/>
              <a:ext cx="4454888" cy="101494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10FD21-AEE1-44D7-A1FF-49DF385E29B5}"/>
              </a:ext>
            </a:extLst>
          </p:cNvPr>
          <p:cNvGrpSpPr/>
          <p:nvPr/>
        </p:nvGrpSpPr>
        <p:grpSpPr>
          <a:xfrm>
            <a:off x="1321653" y="1536887"/>
            <a:ext cx="5878286" cy="1720511"/>
            <a:chOff x="1321653" y="1536887"/>
            <a:chExt cx="5878286" cy="172051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919EE7F-4C93-4C33-8A7E-8770C6F00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7681" y="2242458"/>
              <a:ext cx="4013976" cy="101494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C55253-7216-425A-BDC9-4E6968F93767}"/>
                </a:ext>
              </a:extLst>
            </p:cNvPr>
            <p:cNvSpPr txBox="1"/>
            <p:nvPr/>
          </p:nvSpPr>
          <p:spPr>
            <a:xfrm>
              <a:off x="1321653" y="1536887"/>
              <a:ext cx="5878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Arvo" panose="020B0604020202020204" charset="0"/>
                </a:rPr>
                <a:t>T</a:t>
              </a:r>
              <a:r>
                <a:rPr lang="en-US" dirty="0">
                  <a:latin typeface="Arvo" panose="020B0604020202020204" charset="0"/>
                </a:rPr>
                <a:t>hree figures for the total customers’ waiting time for three methods</a:t>
              </a:r>
              <a:endParaRPr lang="en-C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D24EB2-01B1-4258-89F3-23210F7C5972}"/>
              </a:ext>
            </a:extLst>
          </p:cNvPr>
          <p:cNvGrpSpPr/>
          <p:nvPr/>
        </p:nvGrpSpPr>
        <p:grpSpPr>
          <a:xfrm>
            <a:off x="1321653" y="1551865"/>
            <a:ext cx="5878286" cy="1754055"/>
            <a:chOff x="1321653" y="3425250"/>
            <a:chExt cx="5878286" cy="17540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7C362E-11D8-49B9-A48C-F91E322CF241}"/>
                </a:ext>
              </a:extLst>
            </p:cNvPr>
            <p:cNvSpPr txBox="1"/>
            <p:nvPr/>
          </p:nvSpPr>
          <p:spPr>
            <a:xfrm>
              <a:off x="1321653" y="3425250"/>
              <a:ext cx="5878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Arvo" panose="020B0604020202020204" charset="0"/>
                </a:rPr>
                <a:t>T</a:t>
              </a:r>
              <a:r>
                <a:rPr lang="en-US" dirty="0">
                  <a:latin typeface="Arvo" panose="020B0604020202020204" charset="0"/>
                </a:rPr>
                <a:t>hree figures for the total income earned by restaurant for three methods</a:t>
              </a:r>
              <a:endParaRPr lang="en-CA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FBAB73C-0482-4BCF-83A8-20EB74BC4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3762" y="4164365"/>
              <a:ext cx="5621814" cy="101494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5BD48F-CF26-4DCA-B259-8F0BA5440979}"/>
              </a:ext>
            </a:extLst>
          </p:cNvPr>
          <p:cNvGrpSpPr/>
          <p:nvPr/>
        </p:nvGrpSpPr>
        <p:grpSpPr>
          <a:xfrm>
            <a:off x="1321653" y="1542394"/>
            <a:ext cx="5878286" cy="1471591"/>
            <a:chOff x="1321653" y="1561000"/>
            <a:chExt cx="5878286" cy="147159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18D71CD-CD11-48D1-8FC0-516F82D90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3075" y="2275211"/>
              <a:ext cx="4799484" cy="75738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8E552E-539C-4355-BFE4-689433772032}"/>
                </a:ext>
              </a:extLst>
            </p:cNvPr>
            <p:cNvSpPr txBox="1"/>
            <p:nvPr/>
          </p:nvSpPr>
          <p:spPr>
            <a:xfrm>
              <a:off x="1321653" y="1561000"/>
              <a:ext cx="5878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vo" panose="020B0604020202020204" charset="0"/>
                </a:rPr>
                <a:t>Three scores for the three methods </a:t>
              </a:r>
              <a:endParaRPr lang="en-CA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69C5B3-421B-4270-AB51-A4CE7F4983FB}"/>
              </a:ext>
            </a:extLst>
          </p:cNvPr>
          <p:cNvGrpSpPr/>
          <p:nvPr/>
        </p:nvGrpSpPr>
        <p:grpSpPr>
          <a:xfrm>
            <a:off x="1321653" y="1539573"/>
            <a:ext cx="5878286" cy="1336073"/>
            <a:chOff x="1321653" y="1556617"/>
            <a:chExt cx="5878286" cy="13360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1F2A15-0602-4E84-96EF-E520C13ED011}"/>
                </a:ext>
              </a:extLst>
            </p:cNvPr>
            <p:cNvSpPr txBox="1"/>
            <p:nvPr/>
          </p:nvSpPr>
          <p:spPr>
            <a:xfrm>
              <a:off x="1321653" y="1556617"/>
              <a:ext cx="5878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4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rvo" panose="020B0604020202020204" charset="0"/>
                </a:rPr>
                <a:t> A suggestion for this restaurant instance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7CEB9C-39F7-4C83-B90E-CD3A37A07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93062" y="2369471"/>
              <a:ext cx="4219510" cy="523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566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739A21-DF17-40BA-9CD0-E743790C27E7}"/>
              </a:ext>
            </a:extLst>
          </p:cNvPr>
          <p:cNvSpPr txBox="1"/>
          <p:nvPr/>
        </p:nvSpPr>
        <p:spPr>
          <a:xfrm>
            <a:off x="2845205" y="171658"/>
            <a:ext cx="400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vo" panose="020B0604020202020204" charset="0"/>
              </a:rPr>
              <a:t>Mass Data Statistics</a:t>
            </a:r>
            <a:endParaRPr lang="en-CA" sz="2000" b="1" dirty="0">
              <a:solidFill>
                <a:schemeClr val="accent1">
                  <a:lumMod val="75000"/>
                </a:schemeClr>
              </a:solidFill>
              <a:latin typeface="Arvo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B9AE5-66ED-4C07-B655-D5CE5900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22" y="937529"/>
            <a:ext cx="5175516" cy="882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948DE4-62BB-4559-B778-1AC54D0F2461}"/>
              </a:ext>
            </a:extLst>
          </p:cNvPr>
          <p:cNvSpPr txBox="1"/>
          <p:nvPr/>
        </p:nvSpPr>
        <p:spPr>
          <a:xfrm>
            <a:off x="215152" y="968958"/>
            <a:ext cx="11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rvo" panose="020B0604020202020204" charset="0"/>
              </a:rPr>
              <a:t>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0471C-B3CB-41A1-A59E-213A23545365}"/>
              </a:ext>
            </a:extLst>
          </p:cNvPr>
          <p:cNvSpPr txBox="1"/>
          <p:nvPr/>
        </p:nvSpPr>
        <p:spPr>
          <a:xfrm>
            <a:off x="215152" y="2097749"/>
            <a:ext cx="11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rvo" panose="020B0604020202020204" charset="0"/>
              </a:rPr>
              <a:t>OUTPUT: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EAFF3-1FBF-4892-B8EF-415913D482D8}"/>
              </a:ext>
            </a:extLst>
          </p:cNvPr>
          <p:cNvSpPr txBox="1"/>
          <p:nvPr/>
        </p:nvSpPr>
        <p:spPr>
          <a:xfrm>
            <a:off x="961946" y="1209599"/>
            <a:ext cx="110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0000"/>
                </a:solidFill>
                <a:latin typeface="Arvo" panose="020B0604020202020204" charset="0"/>
              </a:rPr>
              <a:t>40</a:t>
            </a:r>
            <a:r>
              <a:rPr lang="en-CA" sz="1600" dirty="0">
                <a:latin typeface="Arvo" panose="020B0604020202020204" charset="0"/>
              </a:rPr>
              <a:t> times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7BCED0-60A2-402D-B27F-241279657C9E}"/>
              </a:ext>
            </a:extLst>
          </p:cNvPr>
          <p:cNvSpPr txBox="1"/>
          <p:nvPr/>
        </p:nvSpPr>
        <p:spPr>
          <a:xfrm>
            <a:off x="1321653" y="2080261"/>
            <a:ext cx="5878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vo" panose="020B0604020202020204" charset="0"/>
              </a:rPr>
              <a:t>A text file including all the information for each instance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vo" panose="020B0604020202020204" charset="0"/>
              </a:rPr>
              <a:t>A statistics table shown the probability distribution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vo" panose="020B0604020202020204" charset="0"/>
              </a:rPr>
              <a:t>The final system suggestion after the statistics</a:t>
            </a:r>
            <a:endParaRPr lang="en-US" dirty="0">
              <a:latin typeface="Arv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503A0-5387-4228-AC2A-F41521C16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88" y="2873025"/>
            <a:ext cx="6736816" cy="7669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E5FF0C-5E11-4EAC-BB04-22701520C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447" y="3822101"/>
            <a:ext cx="4515048" cy="2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739A21-DF17-40BA-9CD0-E743790C27E7}"/>
              </a:ext>
            </a:extLst>
          </p:cNvPr>
          <p:cNvSpPr txBox="1"/>
          <p:nvPr/>
        </p:nvSpPr>
        <p:spPr>
          <a:xfrm>
            <a:off x="2845205" y="171658"/>
            <a:ext cx="400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vo" panose="020B0604020202020204" charset="0"/>
              </a:rPr>
              <a:t>Mass Data Statistics</a:t>
            </a:r>
            <a:endParaRPr lang="en-CA" sz="2000" b="1" dirty="0">
              <a:solidFill>
                <a:schemeClr val="accent1">
                  <a:lumMod val="75000"/>
                </a:schemeClr>
              </a:solidFill>
              <a:latin typeface="Arv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48DE4-62BB-4559-B778-1AC54D0F2461}"/>
              </a:ext>
            </a:extLst>
          </p:cNvPr>
          <p:cNvSpPr txBox="1"/>
          <p:nvPr/>
        </p:nvSpPr>
        <p:spPr>
          <a:xfrm>
            <a:off x="215152" y="738369"/>
            <a:ext cx="11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rvo" panose="020B0604020202020204" charset="0"/>
              </a:rPr>
              <a:t>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0471C-B3CB-41A1-A59E-213A23545365}"/>
              </a:ext>
            </a:extLst>
          </p:cNvPr>
          <p:cNvSpPr txBox="1"/>
          <p:nvPr/>
        </p:nvSpPr>
        <p:spPr>
          <a:xfrm>
            <a:off x="215152" y="2097749"/>
            <a:ext cx="110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Arvo" panose="020B0604020202020204" charset="0"/>
              </a:rPr>
              <a:t>OUTPUT: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7BCED0-60A2-402D-B27F-241279657C9E}"/>
              </a:ext>
            </a:extLst>
          </p:cNvPr>
          <p:cNvSpPr txBox="1"/>
          <p:nvPr/>
        </p:nvSpPr>
        <p:spPr>
          <a:xfrm>
            <a:off x="1321653" y="2080261"/>
            <a:ext cx="5878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vo" panose="020B0604020202020204" charset="0"/>
              </a:rPr>
              <a:t>A text file including all the information for each instance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vo" panose="020B0604020202020204" charset="0"/>
              </a:rPr>
              <a:t>A statistics table shown the probability distribution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vo" panose="020B0604020202020204" charset="0"/>
              </a:rPr>
              <a:t>The final system suggestion after the statistics</a:t>
            </a:r>
            <a:endParaRPr lang="en-US" dirty="0">
              <a:latin typeface="Arvo" panose="020B060402020202020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E5FF0C-5E11-4EAC-BB04-22701520C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47" y="3822101"/>
            <a:ext cx="4515048" cy="285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A9F7A1-8278-4E63-BE23-5D2D2B226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176"/>
          <a:stretch/>
        </p:blipFill>
        <p:spPr>
          <a:xfrm>
            <a:off x="1321653" y="738369"/>
            <a:ext cx="1670136" cy="10747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A9F7A1-8278-4E63-BE23-5D2D2B226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3490903" y="749292"/>
            <a:ext cx="1670136" cy="1057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C73FF-17BB-4225-9496-20F582910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68" y="2904076"/>
            <a:ext cx="6432819" cy="7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3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74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7B103-64FB-4BFB-9690-E5BDFD944ADB}"/>
              </a:ext>
            </a:extLst>
          </p:cNvPr>
          <p:cNvSpPr txBox="1"/>
          <p:nvPr/>
        </p:nvSpPr>
        <p:spPr>
          <a:xfrm>
            <a:off x="1436915" y="1048256"/>
            <a:ext cx="51329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>
                <a:latin typeface="Arvo" panose="020B0604020202020204" charset="0"/>
              </a:rPr>
              <a:t>System Conclusion</a:t>
            </a:r>
          </a:p>
          <a:p>
            <a:endParaRPr lang="en-CA" sz="1600" dirty="0">
              <a:latin typeface="Arvo" panose="020B0604020202020204" charset="0"/>
            </a:endParaRPr>
          </a:p>
          <a:p>
            <a:r>
              <a:rPr lang="en-CA" sz="1600" dirty="0">
                <a:latin typeface="Arvo" panose="020B0604020202020204" charset="0"/>
              </a:rPr>
              <a:t>      Method Three show the best performance while Method Two is not bad as well</a:t>
            </a:r>
          </a:p>
          <a:p>
            <a:endParaRPr lang="en-CA" sz="1600" dirty="0">
              <a:latin typeface="Arvo" panose="020B0604020202020204" charset="0"/>
            </a:endParaRPr>
          </a:p>
          <a:p>
            <a:endParaRPr lang="en-CA" sz="1600" dirty="0">
              <a:latin typeface="Arvo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CA" sz="1600" b="1" dirty="0">
                <a:latin typeface="Arvo" panose="020B0604020202020204" charset="0"/>
              </a:rPr>
              <a:t>Directed Study Conclusion</a:t>
            </a:r>
          </a:p>
          <a:p>
            <a:endParaRPr lang="en-CA" sz="1600" dirty="0">
              <a:latin typeface="Arvo" panose="020B0604020202020204" charset="0"/>
            </a:endParaRPr>
          </a:p>
          <a:p>
            <a:r>
              <a:rPr lang="en-CA" sz="1600" dirty="0">
                <a:latin typeface="Arvo" panose="020B0604020202020204" charset="0"/>
              </a:rPr>
              <a:t>      - Skill to build up a mathematical model for a real-world problem</a:t>
            </a:r>
          </a:p>
          <a:p>
            <a:r>
              <a:rPr lang="en-CA" sz="1600" dirty="0">
                <a:latin typeface="Arvo" panose="020B0604020202020204" charset="0"/>
              </a:rPr>
              <a:t>      - Idea to produce a system from 0, Top-down</a:t>
            </a:r>
          </a:p>
          <a:p>
            <a:r>
              <a:rPr lang="en-CA" sz="1600" dirty="0">
                <a:latin typeface="Arvo" panose="020B0604020202020204" charset="0"/>
              </a:rPr>
              <a:t>      - Coding skill has improved a lot</a:t>
            </a:r>
          </a:p>
        </p:txBody>
      </p:sp>
    </p:spTree>
    <p:extLst>
      <p:ext uri="{BB962C8B-B14F-4D97-AF65-F5344CB8AC3E}">
        <p14:creationId xmlns:p14="http://schemas.microsoft.com/office/powerpoint/2010/main" val="1522268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"/>
          <p:cNvSpPr txBox="1">
            <a:spLocks noGrp="1"/>
          </p:cNvSpPr>
          <p:nvPr>
            <p:ph type="ctrTitle" idx="4294967295"/>
          </p:nvPr>
        </p:nvSpPr>
        <p:spPr>
          <a:xfrm>
            <a:off x="925725" y="592750"/>
            <a:ext cx="5421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Thanks!</a:t>
            </a:r>
            <a:endParaRPr sz="3200" dirty="0"/>
          </a:p>
        </p:txBody>
      </p:sp>
      <p:sp>
        <p:nvSpPr>
          <p:cNvPr id="497" name="Google Shape;497;p39"/>
          <p:cNvSpPr txBox="1">
            <a:spLocks noGrp="1"/>
          </p:cNvSpPr>
          <p:nvPr>
            <p:ph type="subTitle" idx="4294967295"/>
          </p:nvPr>
        </p:nvSpPr>
        <p:spPr>
          <a:xfrm>
            <a:off x="925725" y="1792372"/>
            <a:ext cx="542100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</a:t>
            </a:r>
            <a:r>
              <a:rPr lang="en" sz="3600" b="1" dirty="0">
                <a:solidFill>
                  <a:srgbClr val="FAA99C"/>
                </a:solidFill>
              </a:rPr>
              <a:t>questions?</a:t>
            </a:r>
            <a:endParaRPr sz="3600" b="1" dirty="0">
              <a:solidFill>
                <a:srgbClr val="FAA99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 </a:t>
            </a:r>
            <a:r>
              <a:rPr lang="en-CA" dirty="0"/>
              <a:t>jren85@uwo.ca</a:t>
            </a:r>
            <a:endParaRPr sz="3600" b="1" dirty="0"/>
          </a:p>
        </p:txBody>
      </p:sp>
      <p:sp>
        <p:nvSpPr>
          <p:cNvPr id="498" name="Google Shape;498;p39"/>
          <p:cNvSpPr txBox="1">
            <a:spLocks noGrp="1"/>
          </p:cNvSpPr>
          <p:nvPr>
            <p:ph type="sldNum" idx="12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Problem Description</a:t>
            </a:r>
            <a:endParaRPr dirty="0"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 long waiting line for a busy restaurant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903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E56712-DC78-4458-A4EF-8BC918D6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3" y="259351"/>
            <a:ext cx="4424516" cy="2949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6A079-CEF8-4ADA-AEB9-974C7F807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851" y="2010025"/>
            <a:ext cx="4424516" cy="2964426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BFBEF416-05D5-4E4E-B594-33C193474A8D}"/>
              </a:ext>
            </a:extLst>
          </p:cNvPr>
          <p:cNvSpPr/>
          <p:nvPr/>
        </p:nvSpPr>
        <p:spPr>
          <a:xfrm>
            <a:off x="4780212" y="409500"/>
            <a:ext cx="2927617" cy="1206393"/>
          </a:xfrm>
          <a:prstGeom prst="cloudCallout">
            <a:avLst>
              <a:gd name="adj1" fmla="val -36581"/>
              <a:gd name="adj2" fmla="val 726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rgbClr val="FF0000"/>
                </a:solidFill>
                <a:latin typeface="Arvo" panose="020B0604020202020204" charset="0"/>
              </a:rPr>
              <a:t>Any Solution?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74B72-8CD1-4A62-B71A-29FE089F56A2}"/>
              </a:ext>
            </a:extLst>
          </p:cNvPr>
          <p:cNvSpPr txBox="1"/>
          <p:nvPr/>
        </p:nvSpPr>
        <p:spPr>
          <a:xfrm>
            <a:off x="1967856" y="3734440"/>
            <a:ext cx="281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</a:rPr>
              <a:t>Win-Win</a:t>
            </a:r>
          </a:p>
        </p:txBody>
      </p:sp>
    </p:spTree>
    <p:extLst>
      <p:ext uri="{BB962C8B-B14F-4D97-AF65-F5344CB8AC3E}">
        <p14:creationId xmlns:p14="http://schemas.microsoft.com/office/powerpoint/2010/main" val="123478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559162-8DA9-484C-AC87-7B5F84568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7" t="4183" r="6054" b="10363"/>
          <a:stretch/>
        </p:blipFill>
        <p:spPr>
          <a:xfrm>
            <a:off x="3851992" y="1292263"/>
            <a:ext cx="5292008" cy="3385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3EE5E5-5334-42C3-83B0-EBBA9474E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6" y="338097"/>
            <a:ext cx="3707306" cy="247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5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Model Construction</a:t>
            </a:r>
            <a:endParaRPr dirty="0"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Build up a mathematic model for a real-world 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89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EBD570-DC46-4D31-A665-D6309CF7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124" y="897398"/>
            <a:ext cx="4115400" cy="621900"/>
          </a:xfrm>
        </p:spPr>
        <p:txBody>
          <a:bodyPr/>
          <a:lstStyle/>
          <a:p>
            <a:r>
              <a:rPr lang="en-CA" sz="1800" dirty="0">
                <a:solidFill>
                  <a:schemeClr val="tx1"/>
                </a:solidFill>
              </a:rPr>
              <a:t>Inside the restaurant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38DEE-7D75-42A2-8519-933476F6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124" y="1618604"/>
            <a:ext cx="6233444" cy="2702700"/>
          </a:xfrm>
        </p:spPr>
        <p:txBody>
          <a:bodyPr/>
          <a:lstStyle/>
          <a:p>
            <a:r>
              <a:rPr lang="en-CA" sz="1400" dirty="0">
                <a:solidFill>
                  <a:schemeClr val="tx1"/>
                </a:solidFill>
              </a:rPr>
              <a:t>Given a set of tables of different types inside a restaurant</a:t>
            </a:r>
          </a:p>
          <a:p>
            <a:pPr marL="127000" indent="0">
              <a:buNone/>
            </a:pPr>
            <a:r>
              <a:rPr lang="en-CA" sz="1400" dirty="0">
                <a:solidFill>
                  <a:schemeClr val="tx1"/>
                </a:solidFill>
              </a:rPr>
              <a:t>                            t</a:t>
            </a:r>
            <a:r>
              <a:rPr lang="en-CA" sz="1400" baseline="-25000" dirty="0">
                <a:solidFill>
                  <a:schemeClr val="tx1"/>
                </a:solidFill>
              </a:rPr>
              <a:t>1</a:t>
            </a:r>
            <a:r>
              <a:rPr lang="en-CA" sz="1400" dirty="0">
                <a:solidFill>
                  <a:schemeClr val="tx1"/>
                </a:solidFill>
              </a:rPr>
              <a:t>, t</a:t>
            </a:r>
            <a:r>
              <a:rPr lang="en-CA" sz="1400" baseline="-25000" dirty="0">
                <a:solidFill>
                  <a:schemeClr val="tx1"/>
                </a:solidFill>
              </a:rPr>
              <a:t>2</a:t>
            </a:r>
            <a:r>
              <a:rPr lang="en-CA" sz="1400" dirty="0">
                <a:solidFill>
                  <a:schemeClr val="tx1"/>
                </a:solidFill>
              </a:rPr>
              <a:t>, t</a:t>
            </a:r>
            <a:r>
              <a:rPr lang="en-CA" sz="1400" baseline="-25000" dirty="0">
                <a:solidFill>
                  <a:schemeClr val="tx1"/>
                </a:solidFill>
              </a:rPr>
              <a:t>3</a:t>
            </a:r>
            <a:r>
              <a:rPr lang="en-CA" sz="1400" dirty="0">
                <a:solidFill>
                  <a:schemeClr val="tx1"/>
                </a:solidFill>
              </a:rPr>
              <a:t>, ……, </a:t>
            </a:r>
            <a:r>
              <a:rPr lang="en-CA" sz="1400" dirty="0" err="1">
                <a:solidFill>
                  <a:schemeClr val="tx1"/>
                </a:solidFill>
              </a:rPr>
              <a:t>t</a:t>
            </a:r>
            <a:r>
              <a:rPr lang="en-CA" sz="1400" baseline="-25000" dirty="0" err="1">
                <a:solidFill>
                  <a:schemeClr val="tx1"/>
                </a:solidFill>
              </a:rPr>
              <a:t>k</a:t>
            </a:r>
            <a:endParaRPr lang="en-CA" sz="1400" dirty="0">
              <a:solidFill>
                <a:schemeClr val="tx1"/>
              </a:solidFill>
            </a:endParaRPr>
          </a:p>
          <a:p>
            <a:pPr marL="584200" lvl="1" indent="0">
              <a:buNone/>
            </a:pPr>
            <a:r>
              <a:rPr lang="en-CA" sz="1400" dirty="0">
                <a:solidFill>
                  <a:schemeClr val="tx1"/>
                </a:solidFill>
              </a:rPr>
              <a:t>      where</a:t>
            </a:r>
          </a:p>
          <a:p>
            <a:pPr marL="584200" lvl="1" indent="0">
              <a:buNone/>
            </a:pPr>
            <a:r>
              <a:rPr lang="en-CA" sz="1400" dirty="0">
                <a:solidFill>
                  <a:schemeClr val="tx1"/>
                </a:solidFill>
              </a:rPr>
              <a:t>      t</a:t>
            </a:r>
            <a:r>
              <a:rPr lang="en-CA" sz="1400" baseline="-25000" dirty="0">
                <a:solidFill>
                  <a:schemeClr val="tx1"/>
                </a:solidFill>
              </a:rPr>
              <a:t>1</a:t>
            </a:r>
            <a:r>
              <a:rPr lang="en-CA" sz="1400" dirty="0">
                <a:solidFill>
                  <a:schemeClr val="tx1"/>
                </a:solidFill>
              </a:rPr>
              <a:t>, t</a:t>
            </a:r>
            <a:r>
              <a:rPr lang="en-CA" sz="1400" baseline="-25000" dirty="0">
                <a:solidFill>
                  <a:schemeClr val="tx1"/>
                </a:solidFill>
              </a:rPr>
              <a:t>2</a:t>
            </a:r>
            <a:r>
              <a:rPr lang="en-CA" sz="1400" dirty="0">
                <a:solidFill>
                  <a:schemeClr val="tx1"/>
                </a:solidFill>
              </a:rPr>
              <a:t>, t</a:t>
            </a:r>
            <a:r>
              <a:rPr lang="en-CA" sz="1400" baseline="-25000" dirty="0">
                <a:solidFill>
                  <a:schemeClr val="tx1"/>
                </a:solidFill>
              </a:rPr>
              <a:t>3</a:t>
            </a:r>
            <a:r>
              <a:rPr lang="en-CA" sz="1400" dirty="0">
                <a:solidFill>
                  <a:schemeClr val="tx1"/>
                </a:solidFill>
              </a:rPr>
              <a:t>, ……, </a:t>
            </a:r>
            <a:r>
              <a:rPr lang="en-CA" sz="1400" dirty="0" err="1">
                <a:solidFill>
                  <a:schemeClr val="tx1"/>
                </a:solidFill>
              </a:rPr>
              <a:t>t</a:t>
            </a:r>
            <a:r>
              <a:rPr lang="en-CA" sz="1400" baseline="-25000" dirty="0" err="1">
                <a:solidFill>
                  <a:schemeClr val="tx1"/>
                </a:solidFill>
              </a:rPr>
              <a:t>s</a:t>
            </a:r>
            <a:r>
              <a:rPr lang="en-CA" sz="1400" dirty="0">
                <a:solidFill>
                  <a:schemeClr val="tx1"/>
                </a:solidFill>
              </a:rPr>
              <a:t> are small tables that seat 1 – N</a:t>
            </a:r>
            <a:r>
              <a:rPr lang="en-CA" sz="1400" baseline="-25000" dirty="0">
                <a:solidFill>
                  <a:schemeClr val="tx1"/>
                </a:solidFill>
              </a:rPr>
              <a:t>s</a:t>
            </a:r>
            <a:endParaRPr lang="en-CA" sz="1400" dirty="0">
              <a:solidFill>
                <a:schemeClr val="tx1"/>
              </a:solidFill>
            </a:endParaRPr>
          </a:p>
          <a:p>
            <a:pPr marL="584200" lvl="1" indent="0">
              <a:buNone/>
            </a:pPr>
            <a:r>
              <a:rPr lang="en-CA" sz="1400" dirty="0">
                <a:solidFill>
                  <a:schemeClr val="tx1"/>
                </a:solidFill>
              </a:rPr>
              <a:t>      t</a:t>
            </a:r>
            <a:r>
              <a:rPr lang="en-CA" sz="1400" baseline="-25000" dirty="0">
                <a:solidFill>
                  <a:schemeClr val="tx1"/>
                </a:solidFill>
              </a:rPr>
              <a:t>s+1</a:t>
            </a:r>
            <a:r>
              <a:rPr lang="en-CA" sz="1400" dirty="0">
                <a:solidFill>
                  <a:schemeClr val="tx1"/>
                </a:solidFill>
              </a:rPr>
              <a:t>, t</a:t>
            </a:r>
            <a:r>
              <a:rPr lang="en-CA" sz="1400" baseline="-25000" dirty="0">
                <a:solidFill>
                  <a:schemeClr val="tx1"/>
                </a:solidFill>
              </a:rPr>
              <a:t>s+2</a:t>
            </a:r>
            <a:r>
              <a:rPr lang="en-CA" sz="1400" dirty="0">
                <a:solidFill>
                  <a:schemeClr val="tx1"/>
                </a:solidFill>
              </a:rPr>
              <a:t>, t</a:t>
            </a:r>
            <a:r>
              <a:rPr lang="en-CA" sz="1400" baseline="-25000" dirty="0">
                <a:solidFill>
                  <a:schemeClr val="tx1"/>
                </a:solidFill>
              </a:rPr>
              <a:t>s+3</a:t>
            </a:r>
            <a:r>
              <a:rPr lang="en-CA" sz="1400" dirty="0">
                <a:solidFill>
                  <a:schemeClr val="tx1"/>
                </a:solidFill>
              </a:rPr>
              <a:t>, ……, t</a:t>
            </a:r>
            <a:r>
              <a:rPr lang="en-CA" sz="1400" baseline="-25000" dirty="0">
                <a:solidFill>
                  <a:schemeClr val="tx1"/>
                </a:solidFill>
              </a:rPr>
              <a:t>m</a:t>
            </a:r>
            <a:r>
              <a:rPr lang="en-CA" sz="1400" dirty="0">
                <a:solidFill>
                  <a:schemeClr val="tx1"/>
                </a:solidFill>
              </a:rPr>
              <a:t> are middle tables that seat N</a:t>
            </a:r>
            <a:r>
              <a:rPr lang="en-CA" sz="1400" baseline="-25000" dirty="0">
                <a:solidFill>
                  <a:schemeClr val="tx1"/>
                </a:solidFill>
              </a:rPr>
              <a:t>s</a:t>
            </a:r>
            <a:r>
              <a:rPr lang="en-CA" sz="1400" dirty="0">
                <a:solidFill>
                  <a:schemeClr val="tx1"/>
                </a:solidFill>
              </a:rPr>
              <a:t>+1 – N</a:t>
            </a:r>
            <a:r>
              <a:rPr lang="en-CA" sz="1400" baseline="-25000" dirty="0">
                <a:solidFill>
                  <a:schemeClr val="tx1"/>
                </a:solidFill>
              </a:rPr>
              <a:t>m</a:t>
            </a:r>
            <a:endParaRPr lang="en-CA" sz="1400" dirty="0">
              <a:solidFill>
                <a:schemeClr val="tx1"/>
              </a:solidFill>
            </a:endParaRPr>
          </a:p>
          <a:p>
            <a:pPr marL="584200" lvl="1" indent="0">
              <a:buNone/>
            </a:pPr>
            <a:r>
              <a:rPr lang="en-CA" sz="1400" dirty="0">
                <a:solidFill>
                  <a:schemeClr val="tx1"/>
                </a:solidFill>
              </a:rPr>
              <a:t>      t</a:t>
            </a:r>
            <a:r>
              <a:rPr lang="en-CA" sz="1400" baseline="-25000" dirty="0">
                <a:solidFill>
                  <a:schemeClr val="tx1"/>
                </a:solidFill>
              </a:rPr>
              <a:t>m+1</a:t>
            </a:r>
            <a:r>
              <a:rPr lang="en-CA" sz="1400" dirty="0">
                <a:solidFill>
                  <a:schemeClr val="tx1"/>
                </a:solidFill>
              </a:rPr>
              <a:t>, t</a:t>
            </a:r>
            <a:r>
              <a:rPr lang="en-CA" sz="1400" baseline="-25000" dirty="0">
                <a:solidFill>
                  <a:schemeClr val="tx1"/>
                </a:solidFill>
              </a:rPr>
              <a:t>m+2</a:t>
            </a:r>
            <a:r>
              <a:rPr lang="en-CA" sz="1400" dirty="0">
                <a:solidFill>
                  <a:schemeClr val="tx1"/>
                </a:solidFill>
              </a:rPr>
              <a:t>, t</a:t>
            </a:r>
            <a:r>
              <a:rPr lang="en-CA" sz="1400" baseline="-25000" dirty="0">
                <a:solidFill>
                  <a:schemeClr val="tx1"/>
                </a:solidFill>
              </a:rPr>
              <a:t>m+3</a:t>
            </a:r>
            <a:r>
              <a:rPr lang="en-CA" sz="1400" dirty="0">
                <a:solidFill>
                  <a:schemeClr val="tx1"/>
                </a:solidFill>
              </a:rPr>
              <a:t>, ……., </a:t>
            </a:r>
            <a:r>
              <a:rPr lang="en-CA" sz="1400" dirty="0" err="1">
                <a:solidFill>
                  <a:schemeClr val="tx1"/>
                </a:solidFill>
              </a:rPr>
              <a:t>t</a:t>
            </a:r>
            <a:r>
              <a:rPr lang="en-CA" sz="1400" baseline="-25000" dirty="0" err="1">
                <a:solidFill>
                  <a:schemeClr val="tx1"/>
                </a:solidFill>
              </a:rPr>
              <a:t>l</a:t>
            </a:r>
            <a:r>
              <a:rPr lang="en-CA" sz="1400" dirty="0">
                <a:solidFill>
                  <a:schemeClr val="tx1"/>
                </a:solidFill>
              </a:rPr>
              <a:t> are large tables that seat N</a:t>
            </a:r>
            <a:r>
              <a:rPr lang="en-CA" sz="1400" baseline="-25000" dirty="0">
                <a:solidFill>
                  <a:schemeClr val="tx1"/>
                </a:solidFill>
              </a:rPr>
              <a:t>m</a:t>
            </a:r>
            <a:r>
              <a:rPr lang="en-CA" sz="1400" dirty="0">
                <a:solidFill>
                  <a:schemeClr val="tx1"/>
                </a:solidFill>
              </a:rPr>
              <a:t>+1 – </a:t>
            </a:r>
            <a:r>
              <a:rPr lang="en-CA" sz="1400" dirty="0" err="1">
                <a:solidFill>
                  <a:schemeClr val="tx1"/>
                </a:solidFill>
              </a:rPr>
              <a:t>N</a:t>
            </a:r>
            <a:r>
              <a:rPr lang="en-CA" sz="1400" baseline="-25000" dirty="0" err="1">
                <a:solidFill>
                  <a:schemeClr val="tx1"/>
                </a:solidFill>
              </a:rPr>
              <a:t>l</a:t>
            </a:r>
            <a:endParaRPr lang="en-CA" sz="1400" dirty="0">
              <a:solidFill>
                <a:schemeClr val="tx1"/>
              </a:solidFill>
            </a:endParaRPr>
          </a:p>
          <a:p>
            <a:pPr marL="12700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r>
              <a:rPr lang="en-CA" sz="1400" dirty="0">
                <a:solidFill>
                  <a:schemeClr val="tx1"/>
                </a:solidFill>
              </a:rPr>
              <a:t>Every group’s meal time</a:t>
            </a:r>
          </a:p>
          <a:p>
            <a:pPr marL="127000" indent="0">
              <a:buNone/>
            </a:pPr>
            <a:r>
              <a:rPr lang="en-CA" sz="1400" dirty="0">
                <a:solidFill>
                  <a:schemeClr val="tx1"/>
                </a:solidFill>
              </a:rPr>
              <a:t>                           m</a:t>
            </a:r>
            <a:r>
              <a:rPr lang="en-CA" sz="1400" baseline="-25000" dirty="0">
                <a:solidFill>
                  <a:schemeClr val="tx1"/>
                </a:solidFill>
              </a:rPr>
              <a:t>1</a:t>
            </a:r>
            <a:r>
              <a:rPr lang="en-CA" sz="1400" dirty="0">
                <a:solidFill>
                  <a:schemeClr val="tx1"/>
                </a:solidFill>
              </a:rPr>
              <a:t>, m</a:t>
            </a:r>
            <a:r>
              <a:rPr lang="en-CA" sz="1400" baseline="-25000" dirty="0">
                <a:solidFill>
                  <a:schemeClr val="tx1"/>
                </a:solidFill>
              </a:rPr>
              <a:t>2</a:t>
            </a:r>
            <a:r>
              <a:rPr lang="en-CA" sz="1400" dirty="0">
                <a:solidFill>
                  <a:schemeClr val="tx1"/>
                </a:solidFill>
              </a:rPr>
              <a:t>, m</a:t>
            </a:r>
            <a:r>
              <a:rPr lang="en-CA" sz="1400" baseline="-25000" dirty="0">
                <a:solidFill>
                  <a:schemeClr val="tx1"/>
                </a:solidFill>
              </a:rPr>
              <a:t>3</a:t>
            </a:r>
            <a:r>
              <a:rPr lang="en-CA" sz="1400" dirty="0">
                <a:solidFill>
                  <a:schemeClr val="tx1"/>
                </a:solidFill>
              </a:rPr>
              <a:t>, ……, </a:t>
            </a:r>
            <a:r>
              <a:rPr lang="en-CA" sz="1400" dirty="0" err="1">
                <a:solidFill>
                  <a:schemeClr val="tx1"/>
                </a:solidFill>
              </a:rPr>
              <a:t>m</a:t>
            </a:r>
            <a:r>
              <a:rPr lang="en-CA" sz="1400" baseline="-25000" dirty="0" err="1">
                <a:solidFill>
                  <a:schemeClr val="tx1"/>
                </a:solidFill>
              </a:rPr>
              <a:t>k</a:t>
            </a:r>
            <a:r>
              <a:rPr lang="en-CA" sz="1400" dirty="0">
                <a:solidFill>
                  <a:schemeClr val="tx1"/>
                </a:solidFill>
              </a:rPr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74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EBD570-DC46-4D31-A665-D6309CF7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124" y="236574"/>
            <a:ext cx="4115400" cy="621900"/>
          </a:xfrm>
        </p:spPr>
        <p:txBody>
          <a:bodyPr/>
          <a:lstStyle/>
          <a:p>
            <a:r>
              <a:rPr lang="en-CA" sz="1800" dirty="0">
                <a:solidFill>
                  <a:schemeClr val="tx1"/>
                </a:solidFill>
              </a:rPr>
              <a:t>Outside the restaurant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38DEE-7D75-42A2-8519-933476F6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124" y="957780"/>
            <a:ext cx="6233444" cy="2702700"/>
          </a:xfrm>
        </p:spPr>
        <p:txBody>
          <a:bodyPr/>
          <a:lstStyle/>
          <a:p>
            <a:r>
              <a:rPr lang="en-CA" sz="1400" dirty="0">
                <a:solidFill>
                  <a:schemeClr val="tx1"/>
                </a:solidFill>
              </a:rPr>
              <a:t>Given a set of groups of customers</a:t>
            </a:r>
          </a:p>
          <a:p>
            <a:pPr marL="127000" indent="0">
              <a:buNone/>
            </a:pPr>
            <a:r>
              <a:rPr lang="en-CA" sz="1400" dirty="0">
                <a:solidFill>
                  <a:schemeClr val="tx1"/>
                </a:solidFill>
              </a:rPr>
              <a:t>                                         g</a:t>
            </a:r>
            <a:r>
              <a:rPr lang="en-CA" sz="1400" baseline="-25000" dirty="0">
                <a:solidFill>
                  <a:schemeClr val="tx1"/>
                </a:solidFill>
              </a:rPr>
              <a:t>1</a:t>
            </a:r>
            <a:r>
              <a:rPr lang="en-CA" sz="1400" dirty="0">
                <a:solidFill>
                  <a:schemeClr val="tx1"/>
                </a:solidFill>
              </a:rPr>
              <a:t>, g</a:t>
            </a:r>
            <a:r>
              <a:rPr lang="en-CA" sz="1400" baseline="-25000" dirty="0">
                <a:solidFill>
                  <a:schemeClr val="tx1"/>
                </a:solidFill>
              </a:rPr>
              <a:t>2</a:t>
            </a:r>
            <a:r>
              <a:rPr lang="en-CA" sz="1400" dirty="0">
                <a:solidFill>
                  <a:schemeClr val="tx1"/>
                </a:solidFill>
              </a:rPr>
              <a:t>, g</a:t>
            </a:r>
            <a:r>
              <a:rPr lang="en-CA" sz="1400" baseline="-25000" dirty="0">
                <a:solidFill>
                  <a:schemeClr val="tx1"/>
                </a:solidFill>
              </a:rPr>
              <a:t>3</a:t>
            </a:r>
            <a:r>
              <a:rPr lang="en-CA" sz="1400" dirty="0">
                <a:solidFill>
                  <a:schemeClr val="tx1"/>
                </a:solidFill>
              </a:rPr>
              <a:t>, ……, </a:t>
            </a:r>
            <a:r>
              <a:rPr lang="en-CA" sz="1400" dirty="0" err="1">
                <a:solidFill>
                  <a:schemeClr val="tx1"/>
                </a:solidFill>
              </a:rPr>
              <a:t>g</a:t>
            </a:r>
            <a:r>
              <a:rPr lang="en-CA" sz="1400" baseline="-25000" dirty="0" err="1">
                <a:solidFill>
                  <a:schemeClr val="tx1"/>
                </a:solidFill>
              </a:rPr>
              <a:t>n</a:t>
            </a:r>
            <a:endParaRPr lang="en-CA" sz="1400" dirty="0">
              <a:solidFill>
                <a:schemeClr val="tx1"/>
              </a:solidFill>
            </a:endParaRPr>
          </a:p>
          <a:p>
            <a:r>
              <a:rPr lang="en-CA" sz="1400" dirty="0">
                <a:solidFill>
                  <a:schemeClr val="tx1"/>
                </a:solidFill>
              </a:rPr>
              <a:t>known the number of customers in each group</a:t>
            </a:r>
          </a:p>
          <a:p>
            <a:pPr marL="127000" indent="0">
              <a:buNone/>
            </a:pPr>
            <a:r>
              <a:rPr lang="en-CA" sz="1400" dirty="0">
                <a:solidFill>
                  <a:schemeClr val="tx1"/>
                </a:solidFill>
              </a:rPr>
              <a:t>                                      gn</a:t>
            </a:r>
            <a:r>
              <a:rPr lang="en-CA" sz="1400" baseline="-25000" dirty="0">
                <a:solidFill>
                  <a:schemeClr val="tx1"/>
                </a:solidFill>
              </a:rPr>
              <a:t>1</a:t>
            </a:r>
            <a:r>
              <a:rPr lang="en-CA" sz="1400" dirty="0">
                <a:solidFill>
                  <a:schemeClr val="tx1"/>
                </a:solidFill>
              </a:rPr>
              <a:t>, gn</a:t>
            </a:r>
            <a:r>
              <a:rPr lang="en-CA" sz="1400" baseline="-25000" dirty="0">
                <a:solidFill>
                  <a:schemeClr val="tx1"/>
                </a:solidFill>
              </a:rPr>
              <a:t>2</a:t>
            </a:r>
            <a:r>
              <a:rPr lang="en-CA" sz="1400" dirty="0">
                <a:solidFill>
                  <a:schemeClr val="tx1"/>
                </a:solidFill>
              </a:rPr>
              <a:t>, gn</a:t>
            </a:r>
            <a:r>
              <a:rPr lang="en-CA" sz="1400" baseline="-25000" dirty="0">
                <a:solidFill>
                  <a:schemeClr val="tx1"/>
                </a:solidFill>
              </a:rPr>
              <a:t>3</a:t>
            </a:r>
            <a:r>
              <a:rPr lang="en-CA" sz="1400" dirty="0">
                <a:solidFill>
                  <a:schemeClr val="tx1"/>
                </a:solidFill>
              </a:rPr>
              <a:t>, ……, </a:t>
            </a:r>
            <a:r>
              <a:rPr lang="en-CA" sz="1400" dirty="0" err="1">
                <a:solidFill>
                  <a:schemeClr val="tx1"/>
                </a:solidFill>
              </a:rPr>
              <a:t>gn</a:t>
            </a:r>
            <a:r>
              <a:rPr lang="en-CA" sz="1400" baseline="-25000" dirty="0" err="1">
                <a:solidFill>
                  <a:schemeClr val="tx1"/>
                </a:solidFill>
              </a:rPr>
              <a:t>n</a:t>
            </a:r>
            <a:endParaRPr lang="en-CA" sz="1400" dirty="0">
              <a:solidFill>
                <a:schemeClr val="tx1"/>
              </a:solidFill>
            </a:endParaRPr>
          </a:p>
          <a:p>
            <a:pPr marL="127000" indent="0">
              <a:buNone/>
            </a:pPr>
            <a:endParaRPr lang="en-CA" sz="1400" dirty="0">
              <a:solidFill>
                <a:schemeClr val="tx1"/>
              </a:solidFill>
            </a:endParaRPr>
          </a:p>
          <a:p>
            <a:r>
              <a:rPr lang="en-CA" sz="1400" dirty="0">
                <a:solidFill>
                  <a:schemeClr val="tx1"/>
                </a:solidFill>
              </a:rPr>
              <a:t>Split into three lists due to the different group sizes</a:t>
            </a:r>
          </a:p>
          <a:p>
            <a:pPr marL="127000" indent="0">
              <a:buNone/>
            </a:pPr>
            <a:r>
              <a:rPr lang="en-CA" sz="1400" dirty="0">
                <a:solidFill>
                  <a:schemeClr val="tx1"/>
                </a:solidFill>
              </a:rPr>
              <a:t>                  g</a:t>
            </a:r>
            <a:r>
              <a:rPr lang="en-CA" sz="1400" baseline="-25000" dirty="0">
                <a:solidFill>
                  <a:schemeClr val="tx1"/>
                </a:solidFill>
              </a:rPr>
              <a:t>1</a:t>
            </a:r>
            <a:r>
              <a:rPr lang="en-CA" sz="1400" dirty="0">
                <a:solidFill>
                  <a:schemeClr val="tx1"/>
                </a:solidFill>
              </a:rPr>
              <a:t>, g</a:t>
            </a:r>
            <a:r>
              <a:rPr lang="en-CA" sz="1400" baseline="-25000" dirty="0">
                <a:solidFill>
                  <a:schemeClr val="tx1"/>
                </a:solidFill>
              </a:rPr>
              <a:t>2</a:t>
            </a:r>
            <a:r>
              <a:rPr lang="en-CA" sz="1400" dirty="0">
                <a:solidFill>
                  <a:schemeClr val="tx1"/>
                </a:solidFill>
              </a:rPr>
              <a:t>, g</a:t>
            </a:r>
            <a:r>
              <a:rPr lang="en-CA" sz="1400" baseline="-25000" dirty="0">
                <a:solidFill>
                  <a:schemeClr val="tx1"/>
                </a:solidFill>
              </a:rPr>
              <a:t>3</a:t>
            </a:r>
            <a:r>
              <a:rPr lang="en-CA" sz="1400" dirty="0">
                <a:solidFill>
                  <a:schemeClr val="tx1"/>
                </a:solidFill>
              </a:rPr>
              <a:t>, ……, </a:t>
            </a:r>
            <a:r>
              <a:rPr lang="en-CA" sz="1400" dirty="0" err="1">
                <a:solidFill>
                  <a:schemeClr val="tx1"/>
                </a:solidFill>
              </a:rPr>
              <a:t>g</a:t>
            </a:r>
            <a:r>
              <a:rPr lang="en-CA" sz="1400" baseline="-25000" dirty="0" err="1">
                <a:solidFill>
                  <a:schemeClr val="tx1"/>
                </a:solidFill>
              </a:rPr>
              <a:t>s</a:t>
            </a:r>
            <a:r>
              <a:rPr lang="en-CA" sz="1400" dirty="0">
                <a:solidFill>
                  <a:schemeClr val="tx1"/>
                </a:solidFill>
              </a:rPr>
              <a:t> are small groups with 1 – N</a:t>
            </a:r>
            <a:r>
              <a:rPr lang="en-CA" sz="1400" baseline="-25000" dirty="0">
                <a:solidFill>
                  <a:schemeClr val="tx1"/>
                </a:solidFill>
              </a:rPr>
              <a:t>s</a:t>
            </a:r>
            <a:r>
              <a:rPr lang="en-CA" sz="1400" dirty="0">
                <a:solidFill>
                  <a:schemeClr val="tx1"/>
                </a:solidFill>
              </a:rPr>
              <a:t> people</a:t>
            </a:r>
          </a:p>
          <a:p>
            <a:pPr marL="127000" indent="0">
              <a:buNone/>
            </a:pPr>
            <a:r>
              <a:rPr lang="en-CA" sz="1400" dirty="0">
                <a:solidFill>
                  <a:schemeClr val="tx1"/>
                </a:solidFill>
              </a:rPr>
              <a:t>                  g</a:t>
            </a:r>
            <a:r>
              <a:rPr lang="en-CA" sz="1400" baseline="-25000" dirty="0">
                <a:solidFill>
                  <a:schemeClr val="tx1"/>
                </a:solidFill>
              </a:rPr>
              <a:t>s+1</a:t>
            </a:r>
            <a:r>
              <a:rPr lang="en-CA" sz="1400" dirty="0">
                <a:solidFill>
                  <a:schemeClr val="tx1"/>
                </a:solidFill>
              </a:rPr>
              <a:t>, g</a:t>
            </a:r>
            <a:r>
              <a:rPr lang="en-CA" sz="1400" baseline="-25000" dirty="0">
                <a:solidFill>
                  <a:schemeClr val="tx1"/>
                </a:solidFill>
              </a:rPr>
              <a:t>s+2</a:t>
            </a:r>
            <a:r>
              <a:rPr lang="en-CA" sz="1400" dirty="0">
                <a:solidFill>
                  <a:schemeClr val="tx1"/>
                </a:solidFill>
              </a:rPr>
              <a:t>, g</a:t>
            </a:r>
            <a:r>
              <a:rPr lang="en-CA" sz="1400" baseline="-25000" dirty="0">
                <a:solidFill>
                  <a:schemeClr val="tx1"/>
                </a:solidFill>
              </a:rPr>
              <a:t>s+3</a:t>
            </a:r>
            <a:r>
              <a:rPr lang="en-CA" sz="1400" dirty="0">
                <a:solidFill>
                  <a:schemeClr val="tx1"/>
                </a:solidFill>
              </a:rPr>
              <a:t>, ……, g</a:t>
            </a:r>
            <a:r>
              <a:rPr lang="en-CA" sz="1400" baseline="-25000" dirty="0">
                <a:solidFill>
                  <a:schemeClr val="tx1"/>
                </a:solidFill>
              </a:rPr>
              <a:t>m</a:t>
            </a:r>
            <a:r>
              <a:rPr lang="en-CA" sz="1400" dirty="0">
                <a:solidFill>
                  <a:schemeClr val="tx1"/>
                </a:solidFill>
              </a:rPr>
              <a:t> are middle groups with N</a:t>
            </a:r>
            <a:r>
              <a:rPr lang="en-CA" sz="1400" baseline="-25000" dirty="0">
                <a:solidFill>
                  <a:schemeClr val="tx1"/>
                </a:solidFill>
              </a:rPr>
              <a:t>s</a:t>
            </a:r>
            <a:r>
              <a:rPr lang="en-CA" sz="1400" dirty="0">
                <a:solidFill>
                  <a:schemeClr val="tx1"/>
                </a:solidFill>
              </a:rPr>
              <a:t>+1 – N</a:t>
            </a:r>
            <a:r>
              <a:rPr lang="en-CA" sz="1400" baseline="-25000" dirty="0">
                <a:solidFill>
                  <a:schemeClr val="tx1"/>
                </a:solidFill>
              </a:rPr>
              <a:t>m</a:t>
            </a:r>
            <a:r>
              <a:rPr lang="en-CA" sz="1400" dirty="0">
                <a:solidFill>
                  <a:schemeClr val="tx1"/>
                </a:solidFill>
              </a:rPr>
              <a:t> people</a:t>
            </a:r>
          </a:p>
          <a:p>
            <a:pPr marL="127000" indent="0">
              <a:buNone/>
            </a:pPr>
            <a:r>
              <a:rPr lang="en-CA" sz="1400" dirty="0">
                <a:solidFill>
                  <a:schemeClr val="tx1"/>
                </a:solidFill>
              </a:rPr>
              <a:t>                  g</a:t>
            </a:r>
            <a:r>
              <a:rPr lang="en-CA" sz="1400" baseline="-25000" dirty="0">
                <a:solidFill>
                  <a:schemeClr val="tx1"/>
                </a:solidFill>
              </a:rPr>
              <a:t>m+1</a:t>
            </a:r>
            <a:r>
              <a:rPr lang="en-CA" sz="1400" dirty="0">
                <a:solidFill>
                  <a:schemeClr val="tx1"/>
                </a:solidFill>
              </a:rPr>
              <a:t>, g</a:t>
            </a:r>
            <a:r>
              <a:rPr lang="en-CA" sz="1400" baseline="-25000" dirty="0">
                <a:solidFill>
                  <a:schemeClr val="tx1"/>
                </a:solidFill>
              </a:rPr>
              <a:t>m+2</a:t>
            </a:r>
            <a:r>
              <a:rPr lang="en-CA" sz="1400" dirty="0">
                <a:solidFill>
                  <a:schemeClr val="tx1"/>
                </a:solidFill>
              </a:rPr>
              <a:t>, g</a:t>
            </a:r>
            <a:r>
              <a:rPr lang="en-CA" sz="1400" baseline="-25000" dirty="0">
                <a:solidFill>
                  <a:schemeClr val="tx1"/>
                </a:solidFill>
              </a:rPr>
              <a:t>m+3</a:t>
            </a:r>
            <a:r>
              <a:rPr lang="en-CA" sz="1400" dirty="0">
                <a:solidFill>
                  <a:schemeClr val="tx1"/>
                </a:solidFill>
              </a:rPr>
              <a:t>, ……, </a:t>
            </a:r>
            <a:r>
              <a:rPr lang="en-CA" sz="1400" dirty="0" err="1">
                <a:solidFill>
                  <a:schemeClr val="tx1"/>
                </a:solidFill>
              </a:rPr>
              <a:t>g</a:t>
            </a:r>
            <a:r>
              <a:rPr lang="en-CA" sz="1400" baseline="-25000" dirty="0" err="1">
                <a:solidFill>
                  <a:schemeClr val="tx1"/>
                </a:solidFill>
              </a:rPr>
              <a:t>l</a:t>
            </a:r>
            <a:r>
              <a:rPr lang="en-CA" sz="1400" dirty="0">
                <a:solidFill>
                  <a:schemeClr val="tx1"/>
                </a:solidFill>
              </a:rPr>
              <a:t> are large groups with N</a:t>
            </a:r>
            <a:r>
              <a:rPr lang="en-CA" sz="1400" baseline="-25000" dirty="0">
                <a:solidFill>
                  <a:schemeClr val="tx1"/>
                </a:solidFill>
              </a:rPr>
              <a:t>m</a:t>
            </a:r>
            <a:r>
              <a:rPr lang="en-CA" sz="1400" dirty="0">
                <a:solidFill>
                  <a:schemeClr val="tx1"/>
                </a:solidFill>
              </a:rPr>
              <a:t>+1 – </a:t>
            </a:r>
            <a:r>
              <a:rPr lang="en-CA" sz="1400" dirty="0" err="1">
                <a:solidFill>
                  <a:schemeClr val="tx1"/>
                </a:solidFill>
              </a:rPr>
              <a:t>N</a:t>
            </a:r>
            <a:r>
              <a:rPr lang="en-CA" sz="1400" baseline="-25000" dirty="0" err="1">
                <a:solidFill>
                  <a:schemeClr val="tx1"/>
                </a:solidFill>
              </a:rPr>
              <a:t>l</a:t>
            </a:r>
            <a:r>
              <a:rPr lang="en-CA" sz="1400" dirty="0">
                <a:solidFill>
                  <a:schemeClr val="tx1"/>
                </a:solidFill>
              </a:rPr>
              <a:t> people</a:t>
            </a:r>
          </a:p>
          <a:p>
            <a:r>
              <a:rPr lang="en-CA" sz="1400" dirty="0">
                <a:solidFill>
                  <a:schemeClr val="tx1"/>
                </a:solidFill>
              </a:rPr>
              <a:t>Corresponding the number of customers</a:t>
            </a:r>
          </a:p>
          <a:p>
            <a:pPr marL="127000" indent="0">
              <a:buNone/>
            </a:pPr>
            <a:r>
              <a:rPr lang="en-CA" sz="1400" dirty="0">
                <a:solidFill>
                  <a:schemeClr val="tx1"/>
                </a:solidFill>
              </a:rPr>
              <a:t>                  gn</a:t>
            </a:r>
            <a:r>
              <a:rPr lang="en-CA" sz="1400" baseline="-25000" dirty="0">
                <a:solidFill>
                  <a:schemeClr val="tx1"/>
                </a:solidFill>
              </a:rPr>
              <a:t>1</a:t>
            </a:r>
            <a:r>
              <a:rPr lang="en-CA" sz="1400" dirty="0">
                <a:solidFill>
                  <a:schemeClr val="tx1"/>
                </a:solidFill>
              </a:rPr>
              <a:t>, gn</a:t>
            </a:r>
            <a:r>
              <a:rPr lang="en-CA" sz="1400" baseline="-25000" dirty="0">
                <a:solidFill>
                  <a:schemeClr val="tx1"/>
                </a:solidFill>
              </a:rPr>
              <a:t>2</a:t>
            </a:r>
            <a:r>
              <a:rPr lang="en-CA" sz="1400" dirty="0">
                <a:solidFill>
                  <a:schemeClr val="tx1"/>
                </a:solidFill>
              </a:rPr>
              <a:t>, gn</a:t>
            </a:r>
            <a:r>
              <a:rPr lang="en-CA" sz="1400" baseline="-25000" dirty="0">
                <a:solidFill>
                  <a:schemeClr val="tx1"/>
                </a:solidFill>
              </a:rPr>
              <a:t>3</a:t>
            </a:r>
            <a:r>
              <a:rPr lang="en-CA" sz="1400" dirty="0">
                <a:solidFill>
                  <a:schemeClr val="tx1"/>
                </a:solidFill>
              </a:rPr>
              <a:t>, ……, </a:t>
            </a:r>
            <a:r>
              <a:rPr lang="en-CA" sz="1400" dirty="0" err="1">
                <a:solidFill>
                  <a:schemeClr val="tx1"/>
                </a:solidFill>
              </a:rPr>
              <a:t>gn</a:t>
            </a:r>
            <a:r>
              <a:rPr lang="en-CA" sz="1400" baseline="-25000" dirty="0" err="1">
                <a:solidFill>
                  <a:schemeClr val="tx1"/>
                </a:solidFill>
              </a:rPr>
              <a:t>s</a:t>
            </a:r>
            <a:endParaRPr lang="en-CA" sz="1400" dirty="0">
              <a:solidFill>
                <a:schemeClr val="tx1"/>
              </a:solidFill>
            </a:endParaRPr>
          </a:p>
          <a:p>
            <a:pPr marL="127000" indent="0">
              <a:buNone/>
            </a:pPr>
            <a:r>
              <a:rPr lang="en-CA" sz="1400" dirty="0">
                <a:solidFill>
                  <a:schemeClr val="tx1"/>
                </a:solidFill>
              </a:rPr>
              <a:t>                  gn</a:t>
            </a:r>
            <a:r>
              <a:rPr lang="en-CA" sz="1400" baseline="-25000" dirty="0">
                <a:solidFill>
                  <a:schemeClr val="tx1"/>
                </a:solidFill>
              </a:rPr>
              <a:t>s+1</a:t>
            </a:r>
            <a:r>
              <a:rPr lang="en-CA" sz="1400" dirty="0">
                <a:solidFill>
                  <a:schemeClr val="tx1"/>
                </a:solidFill>
              </a:rPr>
              <a:t>, gn</a:t>
            </a:r>
            <a:r>
              <a:rPr lang="en-CA" sz="1400" baseline="-25000" dirty="0">
                <a:solidFill>
                  <a:schemeClr val="tx1"/>
                </a:solidFill>
              </a:rPr>
              <a:t>s+2</a:t>
            </a:r>
            <a:r>
              <a:rPr lang="en-CA" sz="1400" dirty="0">
                <a:solidFill>
                  <a:schemeClr val="tx1"/>
                </a:solidFill>
              </a:rPr>
              <a:t>, gn</a:t>
            </a:r>
            <a:r>
              <a:rPr lang="en-CA" sz="1400" baseline="-25000" dirty="0">
                <a:solidFill>
                  <a:schemeClr val="tx1"/>
                </a:solidFill>
              </a:rPr>
              <a:t>s+3</a:t>
            </a:r>
            <a:r>
              <a:rPr lang="en-CA" sz="1400" dirty="0">
                <a:solidFill>
                  <a:schemeClr val="tx1"/>
                </a:solidFill>
              </a:rPr>
              <a:t>, ……, </a:t>
            </a:r>
            <a:r>
              <a:rPr lang="en-CA" sz="1400" dirty="0" err="1">
                <a:solidFill>
                  <a:schemeClr val="tx1"/>
                </a:solidFill>
              </a:rPr>
              <a:t>gn</a:t>
            </a:r>
            <a:r>
              <a:rPr lang="en-CA" sz="1400" baseline="-25000" dirty="0" err="1">
                <a:solidFill>
                  <a:schemeClr val="tx1"/>
                </a:solidFill>
              </a:rPr>
              <a:t>m</a:t>
            </a:r>
            <a:endParaRPr lang="en-CA" sz="1400" dirty="0">
              <a:solidFill>
                <a:schemeClr val="tx1"/>
              </a:solidFill>
            </a:endParaRPr>
          </a:p>
          <a:p>
            <a:pPr marL="127000" indent="0">
              <a:buNone/>
            </a:pPr>
            <a:r>
              <a:rPr lang="en-CA" sz="1400" dirty="0">
                <a:solidFill>
                  <a:schemeClr val="tx1"/>
                </a:solidFill>
              </a:rPr>
              <a:t>                  gn</a:t>
            </a:r>
            <a:r>
              <a:rPr lang="en-CA" sz="1400" baseline="-25000" dirty="0">
                <a:solidFill>
                  <a:schemeClr val="tx1"/>
                </a:solidFill>
              </a:rPr>
              <a:t>m+1</a:t>
            </a:r>
            <a:r>
              <a:rPr lang="en-CA" sz="1400" dirty="0">
                <a:solidFill>
                  <a:schemeClr val="tx1"/>
                </a:solidFill>
              </a:rPr>
              <a:t>, gn</a:t>
            </a:r>
            <a:r>
              <a:rPr lang="en-CA" sz="1400" baseline="-25000" dirty="0">
                <a:solidFill>
                  <a:schemeClr val="tx1"/>
                </a:solidFill>
              </a:rPr>
              <a:t>m+2</a:t>
            </a:r>
            <a:r>
              <a:rPr lang="en-CA" sz="1400" dirty="0">
                <a:solidFill>
                  <a:schemeClr val="tx1"/>
                </a:solidFill>
              </a:rPr>
              <a:t>, gn</a:t>
            </a:r>
            <a:r>
              <a:rPr lang="en-CA" sz="1400" baseline="-25000" dirty="0">
                <a:solidFill>
                  <a:schemeClr val="tx1"/>
                </a:solidFill>
              </a:rPr>
              <a:t>m+3</a:t>
            </a:r>
            <a:r>
              <a:rPr lang="en-CA" sz="1400" dirty="0">
                <a:solidFill>
                  <a:schemeClr val="tx1"/>
                </a:solidFill>
              </a:rPr>
              <a:t>, ……, </a:t>
            </a:r>
            <a:r>
              <a:rPr lang="en-CA" sz="1400" dirty="0" err="1">
                <a:solidFill>
                  <a:schemeClr val="tx1"/>
                </a:solidFill>
              </a:rPr>
              <a:t>gn</a:t>
            </a:r>
            <a:r>
              <a:rPr lang="en-CA" sz="1400" baseline="-25000" dirty="0" err="1">
                <a:solidFill>
                  <a:schemeClr val="tx1"/>
                </a:solidFill>
              </a:rPr>
              <a:t>l</a:t>
            </a:r>
            <a:endParaRPr lang="en-CA" sz="1400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569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System Design</a:t>
            </a:r>
            <a:endParaRPr dirty="0"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Design a system that implements three scheduling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746996"/>
      </p:ext>
    </p:extLst>
  </p:cSld>
  <p:clrMapOvr>
    <a:masterClrMapping/>
  </p:clrMapOvr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840</Words>
  <Application>Microsoft Office PowerPoint</Application>
  <PresentationFormat>On-screen Show (16:9)</PresentationFormat>
  <Paragraphs>160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Wingdings</vt:lpstr>
      <vt:lpstr>Arvo</vt:lpstr>
      <vt:lpstr>Arial</vt:lpstr>
      <vt:lpstr>Muli</vt:lpstr>
      <vt:lpstr>Titania template</vt:lpstr>
      <vt:lpstr>A system applying  three scheduling methods for the restaurant waiting line arrangement</vt:lpstr>
      <vt:lpstr>Content</vt:lpstr>
      <vt:lpstr>1. Problem Description</vt:lpstr>
      <vt:lpstr>PowerPoint Presentation</vt:lpstr>
      <vt:lpstr>PowerPoint Presentation</vt:lpstr>
      <vt:lpstr>2. Model Construction</vt:lpstr>
      <vt:lpstr>Inside the restaurant</vt:lpstr>
      <vt:lpstr>Outside the restaurant</vt:lpstr>
      <vt:lpstr>3. System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Experiments and Results</vt:lpstr>
      <vt:lpstr>PowerPoint Presentation</vt:lpstr>
      <vt:lpstr>PowerPoint Presentation</vt:lpstr>
      <vt:lpstr>PowerPoint Presentation</vt:lpstr>
      <vt:lpstr>5. Conclusion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system applying  three scheduling methods for the restaurant waiting line arrangement</dc:title>
  <cp:lastModifiedBy>Jeannie Ren</cp:lastModifiedBy>
  <cp:revision>26</cp:revision>
  <dcterms:modified xsi:type="dcterms:W3CDTF">2018-12-20T20:03:40Z</dcterms:modified>
</cp:coreProperties>
</file>