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06" r:id="rId2"/>
  </p:sldMasterIdLst>
  <p:sldIdLst>
    <p:sldId id="256" r:id="rId3"/>
    <p:sldId id="257" r:id="rId4"/>
    <p:sldId id="258" r:id="rId5"/>
    <p:sldId id="259" r:id="rId6"/>
    <p:sldId id="282" r:id="rId7"/>
    <p:sldId id="283" r:id="rId8"/>
    <p:sldId id="284" r:id="rId9"/>
    <p:sldId id="285" r:id="rId10"/>
    <p:sldId id="286" r:id="rId11"/>
    <p:sldId id="287" r:id="rId12"/>
    <p:sldId id="288" r:id="rId13"/>
    <p:sldId id="289" r:id="rId14"/>
    <p:sldId id="290" r:id="rId15"/>
    <p:sldId id="291" r:id="rId16"/>
    <p:sldId id="292" r:id="rId17"/>
    <p:sldId id="260" r:id="rId18"/>
    <p:sldId id="262" r:id="rId19"/>
    <p:sldId id="261" r:id="rId20"/>
    <p:sldId id="264" r:id="rId21"/>
    <p:sldId id="265" r:id="rId22"/>
    <p:sldId id="266" r:id="rId23"/>
    <p:sldId id="267" r:id="rId24"/>
    <p:sldId id="268" r:id="rId25"/>
    <p:sldId id="269" r:id="rId26"/>
    <p:sldId id="270" r:id="rId27"/>
    <p:sldId id="271" r:id="rId28"/>
    <p:sldId id="272" r:id="rId29"/>
    <p:sldId id="274" r:id="rId30"/>
    <p:sldId id="275" r:id="rId31"/>
    <p:sldId id="276" r:id="rId32"/>
    <p:sldId id="277" r:id="rId33"/>
    <p:sldId id="278" r:id="rId34"/>
    <p:sldId id="279" r:id="rId35"/>
    <p:sldId id="280"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4" d="100"/>
          <a:sy n="74" d="100"/>
        </p:scale>
        <p:origin x="96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112CFE-A008-4E5C-A3DE-7FD931BC4211}"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3073512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112CFE-A008-4E5C-A3DE-7FD931BC4211}"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240183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112CFE-A008-4E5C-A3DE-7FD931BC4211}"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D1E3-1B34-4503-97A4-0EC4EE7DF29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5338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112CFE-A008-4E5C-A3DE-7FD931BC4211}"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32138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112CFE-A008-4E5C-A3DE-7FD931BC4211}"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D1E3-1B34-4503-97A4-0EC4EE7DF29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4546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112CFE-A008-4E5C-A3DE-7FD931BC4211}"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2981772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112CFE-A008-4E5C-A3DE-7FD931BC4211}"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1983228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112CFE-A008-4E5C-A3DE-7FD931BC4211}"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3874138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A112CFE-A008-4E5C-A3DE-7FD931BC4211}"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467554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112CFE-A008-4E5C-A3DE-7FD931BC4211}"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3998856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112CFE-A008-4E5C-A3DE-7FD931BC4211}"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24260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112CFE-A008-4E5C-A3DE-7FD931BC4211}"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22534004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A112CFE-A008-4E5C-A3DE-7FD931BC4211}"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409554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A112CFE-A008-4E5C-A3DE-7FD931BC4211}" type="datetimeFigureOut">
              <a:rPr lang="en-IN" smtClean="0"/>
              <a:t>20-05-2023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72615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A112CFE-A008-4E5C-A3DE-7FD931BC4211}" type="datetimeFigureOut">
              <a:rPr lang="en-IN" smtClean="0"/>
              <a:t>20-05-2023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3715172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12CFE-A008-4E5C-A3DE-7FD931BC4211}" type="datetimeFigureOut">
              <a:rPr lang="en-IN" smtClean="0"/>
              <a:t>20-05-2023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22142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112CFE-A008-4E5C-A3DE-7FD931BC4211}"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22739006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112CFE-A008-4E5C-A3DE-7FD931BC4211}"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11853997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112CFE-A008-4E5C-A3DE-7FD931BC4211}"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25982333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112CFE-A008-4E5C-A3DE-7FD931BC4211}"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20009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112CFE-A008-4E5C-A3DE-7FD931BC4211}"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56986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112CFE-A008-4E5C-A3DE-7FD931BC4211}"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2040999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112CFE-A008-4E5C-A3DE-7FD931BC4211}" type="datetimeFigureOut">
              <a:rPr lang="en-IN" smtClean="0"/>
              <a:t>20-05-2023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3277589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112CFE-A008-4E5C-A3DE-7FD931BC4211}" type="datetimeFigureOut">
              <a:rPr lang="en-IN" smtClean="0"/>
              <a:t>20-05-2023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1465487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12CFE-A008-4E5C-A3DE-7FD931BC4211}" type="datetimeFigureOut">
              <a:rPr lang="en-IN" smtClean="0"/>
              <a:t>20-05-2023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260931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112CFE-A008-4E5C-A3DE-7FD931BC4211}"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520388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A112CFE-A008-4E5C-A3DE-7FD931BC4211}"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2D1E3-1B34-4503-97A4-0EC4EE7DF298}" type="slidenum">
              <a:rPr lang="en-IN" smtClean="0"/>
              <a:t>‹#›</a:t>
            </a:fld>
            <a:endParaRPr lang="en-IN"/>
          </a:p>
        </p:txBody>
      </p:sp>
    </p:spTree>
    <p:extLst>
      <p:ext uri="{BB962C8B-B14F-4D97-AF65-F5344CB8AC3E}">
        <p14:creationId xmlns:p14="http://schemas.microsoft.com/office/powerpoint/2010/main" val="3635916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112CFE-A008-4E5C-A3DE-7FD931BC4211}" type="datetimeFigureOut">
              <a:rPr lang="en-IN" smtClean="0"/>
              <a:t>20-05-2023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52D1E3-1B34-4503-97A4-0EC4EE7DF298}" type="slidenum">
              <a:rPr lang="en-IN" smtClean="0"/>
              <a:t>‹#›</a:t>
            </a:fld>
            <a:endParaRPr lang="en-IN"/>
          </a:p>
        </p:txBody>
      </p:sp>
    </p:spTree>
    <p:extLst>
      <p:ext uri="{BB962C8B-B14F-4D97-AF65-F5344CB8AC3E}">
        <p14:creationId xmlns:p14="http://schemas.microsoft.com/office/powerpoint/2010/main" val="148083363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12CFE-A008-4E5C-A3DE-7FD931BC4211}" type="datetimeFigureOut">
              <a:rPr lang="en-IN" smtClean="0"/>
              <a:t>20-05-2023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2D1E3-1B34-4503-97A4-0EC4EE7DF298}" type="slidenum">
              <a:rPr lang="en-IN" smtClean="0"/>
              <a:t>‹#›</a:t>
            </a:fld>
            <a:endParaRPr lang="en-IN"/>
          </a:p>
        </p:txBody>
      </p:sp>
    </p:spTree>
    <p:extLst>
      <p:ext uri="{BB962C8B-B14F-4D97-AF65-F5344CB8AC3E}">
        <p14:creationId xmlns:p14="http://schemas.microsoft.com/office/powerpoint/2010/main" val="143497584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MRA Project</a:t>
            </a:r>
          </a:p>
        </p:txBody>
      </p:sp>
      <p:sp>
        <p:nvSpPr>
          <p:cNvPr id="3" name="Subtitle 2"/>
          <p:cNvSpPr>
            <a:spLocks noGrp="1"/>
          </p:cNvSpPr>
          <p:nvPr>
            <p:ph type="subTitle" idx="1"/>
          </p:nvPr>
        </p:nvSpPr>
        <p:spPr/>
        <p:txBody>
          <a:bodyPr>
            <a:normAutofit/>
          </a:bodyPr>
          <a:lstStyle/>
          <a:p>
            <a:r>
              <a:rPr lang="en-IN" sz="3200" b="1" dirty="0"/>
              <a:t>Milestone 1</a:t>
            </a:r>
          </a:p>
        </p:txBody>
      </p:sp>
      <p:sp>
        <p:nvSpPr>
          <p:cNvPr id="4" name="TextBox 3"/>
          <p:cNvSpPr txBox="1"/>
          <p:nvPr/>
        </p:nvSpPr>
        <p:spPr>
          <a:xfrm>
            <a:off x="928255" y="4599709"/>
            <a:ext cx="4170218" cy="461665"/>
          </a:xfrm>
          <a:prstGeom prst="rect">
            <a:avLst/>
          </a:prstGeom>
          <a:noFill/>
        </p:spPr>
        <p:txBody>
          <a:bodyPr wrap="square" rtlCol="0">
            <a:spAutoFit/>
          </a:bodyPr>
          <a:lstStyle/>
          <a:p>
            <a:r>
              <a:rPr lang="en-IN" sz="2400" dirty="0"/>
              <a:t>Submitted By : Renjith K P</a:t>
            </a:r>
          </a:p>
        </p:txBody>
      </p:sp>
    </p:spTree>
    <p:extLst>
      <p:ext uri="{BB962C8B-B14F-4D97-AF65-F5344CB8AC3E}">
        <p14:creationId xmlns:p14="http://schemas.microsoft.com/office/powerpoint/2010/main" val="3620067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0" y="387927"/>
            <a:ext cx="8795573" cy="707886"/>
          </a:xfrm>
          <a:prstGeom prst="rect">
            <a:avLst/>
          </a:prstGeom>
          <a:noFill/>
        </p:spPr>
        <p:txBody>
          <a:bodyPr wrap="square" rtlCol="0">
            <a:spAutoFit/>
          </a:bodyPr>
          <a:lstStyle/>
          <a:p>
            <a:r>
              <a:rPr lang="en-IN" sz="4000" b="1" dirty="0" smtClean="0">
                <a:solidFill>
                  <a:srgbClr val="7030A0"/>
                </a:solidFill>
              </a:rPr>
              <a:t>Country Wise Sales Across Years</a:t>
            </a:r>
            <a:endParaRPr lang="en-IN" sz="4000" b="1" dirty="0">
              <a:solidFill>
                <a:srgbClr val="7030A0"/>
              </a:solidFill>
            </a:endParaRPr>
          </a:p>
        </p:txBody>
      </p:sp>
      <p:pic>
        <p:nvPicPr>
          <p:cNvPr id="3" name="Picture 2"/>
          <p:cNvPicPr>
            <a:picLocks noChangeAspect="1"/>
          </p:cNvPicPr>
          <p:nvPr/>
        </p:nvPicPr>
        <p:blipFill>
          <a:blip r:embed="rId2"/>
          <a:stretch>
            <a:fillRect/>
          </a:stretch>
        </p:blipFill>
        <p:spPr>
          <a:xfrm>
            <a:off x="581890" y="990840"/>
            <a:ext cx="10867565" cy="5718960"/>
          </a:xfrm>
          <a:prstGeom prst="rect">
            <a:avLst/>
          </a:prstGeom>
        </p:spPr>
      </p:pic>
      <p:sp>
        <p:nvSpPr>
          <p:cNvPr id="8" name="TextBox 7"/>
          <p:cNvSpPr txBox="1"/>
          <p:nvPr/>
        </p:nvSpPr>
        <p:spPr>
          <a:xfrm>
            <a:off x="1935804" y="2199195"/>
            <a:ext cx="7626485" cy="1938992"/>
          </a:xfrm>
          <a:prstGeom prst="rect">
            <a:avLst/>
          </a:prstGeom>
          <a:noFill/>
        </p:spPr>
        <p:txBody>
          <a:bodyPr wrap="square" rtlCol="0">
            <a:spAutoFit/>
          </a:bodyPr>
          <a:lstStyle/>
          <a:p>
            <a:r>
              <a:rPr lang="en-GB" sz="1600" b="1" dirty="0" smtClean="0"/>
              <a:t>Observations</a:t>
            </a:r>
          </a:p>
          <a:p>
            <a:pPr marL="285750" indent="-285750">
              <a:buFont typeface="Arial" panose="020B0604020202020204" pitchFamily="34" charset="0"/>
              <a:buChar char="•"/>
            </a:pPr>
            <a:r>
              <a:rPr lang="en-GB" sz="1600" dirty="0" smtClean="0"/>
              <a:t>There is an increase in 2019 sales compared to 2018 sales in countries USA, UK, Sweden , Germany , Denmark Spain, France, and Canada</a:t>
            </a:r>
          </a:p>
          <a:p>
            <a:pPr marL="285750" indent="-285750">
              <a:buFont typeface="Arial" panose="020B0604020202020204" pitchFamily="34" charset="0"/>
              <a:buChar char="•"/>
            </a:pPr>
            <a:r>
              <a:rPr lang="en-GB" sz="1600" dirty="0" smtClean="0"/>
              <a:t>Australia, Norway and Singapore are in decreasing trend for year 2019 compared to year 2018</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877306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6871854" cy="707886"/>
          </a:xfrm>
          <a:prstGeom prst="rect">
            <a:avLst/>
          </a:prstGeom>
          <a:noFill/>
        </p:spPr>
        <p:txBody>
          <a:bodyPr wrap="square" rtlCol="0">
            <a:spAutoFit/>
          </a:bodyPr>
          <a:lstStyle/>
          <a:p>
            <a:r>
              <a:rPr lang="en-IN" sz="4000" b="1" dirty="0" smtClean="0">
                <a:solidFill>
                  <a:srgbClr val="7030A0"/>
                </a:solidFill>
              </a:rPr>
              <a:t>Year Wise Monthly Sales</a:t>
            </a:r>
            <a:endParaRPr lang="en-IN" sz="4000" b="1" dirty="0">
              <a:solidFill>
                <a:srgbClr val="7030A0"/>
              </a:solidFill>
            </a:endParaRPr>
          </a:p>
        </p:txBody>
      </p:sp>
      <p:pic>
        <p:nvPicPr>
          <p:cNvPr id="5" name="Picture 4"/>
          <p:cNvPicPr>
            <a:picLocks noChangeAspect="1"/>
          </p:cNvPicPr>
          <p:nvPr/>
        </p:nvPicPr>
        <p:blipFill>
          <a:blip r:embed="rId2"/>
          <a:stretch>
            <a:fillRect/>
          </a:stretch>
        </p:blipFill>
        <p:spPr>
          <a:xfrm>
            <a:off x="682328" y="1095813"/>
            <a:ext cx="10905165" cy="5768840"/>
          </a:xfrm>
          <a:prstGeom prst="rect">
            <a:avLst/>
          </a:prstGeom>
        </p:spPr>
      </p:pic>
      <p:sp>
        <p:nvSpPr>
          <p:cNvPr id="8" name="TextBox 7"/>
          <p:cNvSpPr txBox="1"/>
          <p:nvPr/>
        </p:nvSpPr>
        <p:spPr>
          <a:xfrm>
            <a:off x="1821517" y="2179739"/>
            <a:ext cx="6349717" cy="1384995"/>
          </a:xfrm>
          <a:prstGeom prst="rect">
            <a:avLst/>
          </a:prstGeom>
          <a:noFill/>
        </p:spPr>
        <p:txBody>
          <a:bodyPr wrap="square" rtlCol="0">
            <a:spAutoFit/>
          </a:bodyPr>
          <a:lstStyle/>
          <a:p>
            <a:r>
              <a:rPr lang="en-GB" sz="1600" b="1" dirty="0" smtClean="0"/>
              <a:t>Observations</a:t>
            </a:r>
          </a:p>
          <a:p>
            <a:pPr marL="285750" indent="-285750">
              <a:buFont typeface="Arial" panose="020B0604020202020204" pitchFamily="34" charset="0"/>
              <a:buChar char="•"/>
            </a:pPr>
            <a:r>
              <a:rPr lang="en-GB" sz="1600" dirty="0" smtClean="0"/>
              <a:t>Sales are high in November followed by October for the years 2018 and 2019</a:t>
            </a:r>
          </a:p>
          <a:p>
            <a:pPr marL="285750" indent="-285750">
              <a:buFont typeface="Arial" panose="020B0604020202020204" pitchFamily="34" charset="0"/>
              <a:buChar char="•"/>
            </a:pPr>
            <a:r>
              <a:rPr lang="en-GB" sz="1600" dirty="0" smtClean="0"/>
              <a:t>In 2020 only 5 months data is available</a:t>
            </a:r>
            <a:endParaRPr lang="en-GB" sz="1600"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54156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6871854" cy="707886"/>
          </a:xfrm>
          <a:prstGeom prst="rect">
            <a:avLst/>
          </a:prstGeom>
          <a:noFill/>
        </p:spPr>
        <p:txBody>
          <a:bodyPr wrap="square" rtlCol="0">
            <a:spAutoFit/>
          </a:bodyPr>
          <a:lstStyle/>
          <a:p>
            <a:r>
              <a:rPr lang="en-IN" sz="4000" b="1" dirty="0" smtClean="0">
                <a:solidFill>
                  <a:srgbClr val="7030A0"/>
                </a:solidFill>
              </a:rPr>
              <a:t>Monthly Sales Across Countries</a:t>
            </a:r>
            <a:endParaRPr lang="en-IN" sz="4000" b="1" dirty="0">
              <a:solidFill>
                <a:srgbClr val="7030A0"/>
              </a:solidFill>
            </a:endParaRPr>
          </a:p>
        </p:txBody>
      </p:sp>
      <p:pic>
        <p:nvPicPr>
          <p:cNvPr id="2" name="Picture 1"/>
          <p:cNvPicPr>
            <a:picLocks noChangeAspect="1"/>
          </p:cNvPicPr>
          <p:nvPr/>
        </p:nvPicPr>
        <p:blipFill>
          <a:blip r:embed="rId2"/>
          <a:stretch>
            <a:fillRect/>
          </a:stretch>
        </p:blipFill>
        <p:spPr>
          <a:xfrm>
            <a:off x="704664" y="1095812"/>
            <a:ext cx="8990819" cy="4789623"/>
          </a:xfrm>
          <a:prstGeom prst="rect">
            <a:avLst/>
          </a:prstGeom>
        </p:spPr>
      </p:pic>
      <p:sp>
        <p:nvSpPr>
          <p:cNvPr id="8" name="TextBox 7"/>
          <p:cNvSpPr txBox="1"/>
          <p:nvPr/>
        </p:nvSpPr>
        <p:spPr>
          <a:xfrm>
            <a:off x="704665" y="5885436"/>
            <a:ext cx="6349717" cy="861774"/>
          </a:xfrm>
          <a:prstGeom prst="rect">
            <a:avLst/>
          </a:prstGeom>
          <a:noFill/>
        </p:spPr>
        <p:txBody>
          <a:bodyPr wrap="square" rtlCol="0">
            <a:spAutoFit/>
          </a:bodyPr>
          <a:lstStyle/>
          <a:p>
            <a:r>
              <a:rPr lang="en-GB" sz="1600" b="1" dirty="0" smtClean="0"/>
              <a:t>Observations</a:t>
            </a:r>
          </a:p>
          <a:p>
            <a:pPr marL="285750" indent="-285750">
              <a:buFont typeface="Arial" panose="020B0604020202020204" pitchFamily="34" charset="0"/>
              <a:buChar char="•"/>
            </a:pPr>
            <a:r>
              <a:rPr lang="en-GB" sz="1600" dirty="0" smtClean="0"/>
              <a:t>November is showing peak sales trend for all 19 countries</a:t>
            </a:r>
            <a:endParaRPr lang="en-GB" sz="1600"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12625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6871854" cy="707886"/>
          </a:xfrm>
          <a:prstGeom prst="rect">
            <a:avLst/>
          </a:prstGeom>
          <a:noFill/>
        </p:spPr>
        <p:txBody>
          <a:bodyPr wrap="square" rtlCol="0">
            <a:spAutoFit/>
          </a:bodyPr>
          <a:lstStyle/>
          <a:p>
            <a:r>
              <a:rPr lang="en-IN" sz="4000" b="1" dirty="0" smtClean="0">
                <a:solidFill>
                  <a:srgbClr val="7030A0"/>
                </a:solidFill>
              </a:rPr>
              <a:t>Year Wise Monthly Sales</a:t>
            </a:r>
            <a:endParaRPr lang="en-IN" sz="4000" b="1" dirty="0">
              <a:solidFill>
                <a:srgbClr val="7030A0"/>
              </a:solidFill>
            </a:endParaRPr>
          </a:p>
        </p:txBody>
      </p:sp>
      <p:pic>
        <p:nvPicPr>
          <p:cNvPr id="2" name="Picture 1"/>
          <p:cNvPicPr>
            <a:picLocks noChangeAspect="1"/>
          </p:cNvPicPr>
          <p:nvPr/>
        </p:nvPicPr>
        <p:blipFill>
          <a:blip r:embed="rId2"/>
          <a:stretch>
            <a:fillRect/>
          </a:stretch>
        </p:blipFill>
        <p:spPr>
          <a:xfrm>
            <a:off x="581891" y="1058677"/>
            <a:ext cx="10332543" cy="5644699"/>
          </a:xfrm>
          <a:prstGeom prst="rect">
            <a:avLst/>
          </a:prstGeom>
        </p:spPr>
      </p:pic>
      <p:sp>
        <p:nvSpPr>
          <p:cNvPr id="8" name="TextBox 7"/>
          <p:cNvSpPr txBox="1"/>
          <p:nvPr/>
        </p:nvSpPr>
        <p:spPr>
          <a:xfrm>
            <a:off x="1821517" y="2179739"/>
            <a:ext cx="6349717" cy="861774"/>
          </a:xfrm>
          <a:prstGeom prst="rect">
            <a:avLst/>
          </a:prstGeom>
          <a:noFill/>
        </p:spPr>
        <p:txBody>
          <a:bodyPr wrap="square" rtlCol="0">
            <a:spAutoFit/>
          </a:bodyPr>
          <a:lstStyle/>
          <a:p>
            <a:r>
              <a:rPr lang="en-GB" sz="1600" b="1" dirty="0" smtClean="0"/>
              <a:t>Observations</a:t>
            </a:r>
          </a:p>
          <a:p>
            <a:pPr marL="285750" indent="-285750">
              <a:buFont typeface="Arial" panose="020B0604020202020204" pitchFamily="34" charset="0"/>
              <a:buChar char="•"/>
            </a:pPr>
            <a:r>
              <a:rPr lang="en-GB" sz="1600" dirty="0" smtClean="0"/>
              <a:t>Highest revenue is in 4</a:t>
            </a:r>
            <a:r>
              <a:rPr lang="en-GB" sz="1600" baseline="30000" dirty="0" smtClean="0"/>
              <a:t>th</a:t>
            </a:r>
            <a:r>
              <a:rPr lang="en-GB" sz="1600" dirty="0" smtClean="0"/>
              <a:t> quarter for years 2018 and 2019</a:t>
            </a:r>
            <a:endParaRPr lang="en-GB" sz="1600"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673421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0" y="387927"/>
            <a:ext cx="8795573" cy="707886"/>
          </a:xfrm>
          <a:prstGeom prst="rect">
            <a:avLst/>
          </a:prstGeom>
          <a:noFill/>
        </p:spPr>
        <p:txBody>
          <a:bodyPr wrap="square" rtlCol="0">
            <a:spAutoFit/>
          </a:bodyPr>
          <a:lstStyle/>
          <a:p>
            <a:r>
              <a:rPr lang="en-IN" sz="4000" b="1" dirty="0" smtClean="0">
                <a:solidFill>
                  <a:srgbClr val="7030A0"/>
                </a:solidFill>
              </a:rPr>
              <a:t>Country Wise Sales Across Quarters</a:t>
            </a:r>
            <a:endParaRPr lang="en-IN" sz="4000" b="1" dirty="0">
              <a:solidFill>
                <a:srgbClr val="7030A0"/>
              </a:solidFill>
            </a:endParaRPr>
          </a:p>
        </p:txBody>
      </p:sp>
      <p:pic>
        <p:nvPicPr>
          <p:cNvPr id="2" name="Picture 1"/>
          <p:cNvPicPr>
            <a:picLocks noChangeAspect="1"/>
          </p:cNvPicPr>
          <p:nvPr/>
        </p:nvPicPr>
        <p:blipFill>
          <a:blip r:embed="rId2"/>
          <a:stretch>
            <a:fillRect/>
          </a:stretch>
        </p:blipFill>
        <p:spPr>
          <a:xfrm>
            <a:off x="679167" y="1095813"/>
            <a:ext cx="8616841" cy="4561857"/>
          </a:xfrm>
          <a:prstGeom prst="rect">
            <a:avLst/>
          </a:prstGeom>
        </p:spPr>
      </p:pic>
      <p:sp>
        <p:nvSpPr>
          <p:cNvPr id="8" name="TextBox 7"/>
          <p:cNvSpPr txBox="1"/>
          <p:nvPr/>
        </p:nvSpPr>
        <p:spPr>
          <a:xfrm>
            <a:off x="679167" y="5657671"/>
            <a:ext cx="7626485" cy="1077218"/>
          </a:xfrm>
          <a:prstGeom prst="rect">
            <a:avLst/>
          </a:prstGeom>
          <a:noFill/>
        </p:spPr>
        <p:txBody>
          <a:bodyPr wrap="square" rtlCol="0">
            <a:spAutoFit/>
          </a:bodyPr>
          <a:lstStyle/>
          <a:p>
            <a:r>
              <a:rPr lang="en-GB" sz="1600" b="1" dirty="0" smtClean="0"/>
              <a:t>Observations</a:t>
            </a:r>
          </a:p>
          <a:p>
            <a:pPr marL="285750" indent="-285750">
              <a:buFont typeface="Arial" panose="020B0604020202020204" pitchFamily="34" charset="0"/>
              <a:buChar char="•"/>
            </a:pPr>
            <a:r>
              <a:rPr lang="en-GB" sz="1600" dirty="0" smtClean="0"/>
              <a:t>Quarter 4 has highest sales for USA, Spain and France</a:t>
            </a:r>
          </a:p>
          <a:p>
            <a:pPr marL="285750" indent="-285750">
              <a:buFont typeface="Arial" panose="020B0604020202020204" pitchFamily="34" charset="0"/>
              <a:buChar char="•"/>
            </a:pPr>
            <a:r>
              <a:rPr lang="en-GB" sz="1600" dirty="0" smtClean="0"/>
              <a:t>There is a steady increase in sales trend in USA from Q1 to Q4</a:t>
            </a:r>
          </a:p>
          <a:p>
            <a:pPr marL="285750" indent="-285750">
              <a:buFont typeface="Arial" panose="020B0604020202020204" pitchFamily="34" charset="0"/>
              <a:buChar char="•"/>
            </a:pPr>
            <a:r>
              <a:rPr lang="en-GB" sz="1600" dirty="0" smtClean="0"/>
              <a:t>Many countries didn’t recorded any sales in some quarters</a:t>
            </a:r>
            <a:endParaRPr lang="en-GB" sz="1600" dirty="0"/>
          </a:p>
        </p:txBody>
      </p:sp>
    </p:spTree>
    <p:extLst>
      <p:ext uri="{BB962C8B-B14F-4D97-AF65-F5344CB8AC3E}">
        <p14:creationId xmlns:p14="http://schemas.microsoft.com/office/powerpoint/2010/main" val="940717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0" y="387927"/>
            <a:ext cx="8795573" cy="707886"/>
          </a:xfrm>
          <a:prstGeom prst="rect">
            <a:avLst/>
          </a:prstGeom>
          <a:noFill/>
        </p:spPr>
        <p:txBody>
          <a:bodyPr wrap="square" rtlCol="0">
            <a:spAutoFit/>
          </a:bodyPr>
          <a:lstStyle/>
          <a:p>
            <a:r>
              <a:rPr lang="en-IN" sz="4000" b="1" dirty="0" smtClean="0">
                <a:solidFill>
                  <a:srgbClr val="7030A0"/>
                </a:solidFill>
              </a:rPr>
              <a:t>Product Line Sales Wise</a:t>
            </a:r>
            <a:endParaRPr lang="en-IN" sz="4000" b="1" dirty="0">
              <a:solidFill>
                <a:srgbClr val="7030A0"/>
              </a:solidFill>
            </a:endParaRPr>
          </a:p>
        </p:txBody>
      </p:sp>
      <p:pic>
        <p:nvPicPr>
          <p:cNvPr id="5" name="Picture 4"/>
          <p:cNvPicPr>
            <a:picLocks noChangeAspect="1"/>
          </p:cNvPicPr>
          <p:nvPr/>
        </p:nvPicPr>
        <p:blipFill>
          <a:blip r:embed="rId2"/>
          <a:stretch>
            <a:fillRect/>
          </a:stretch>
        </p:blipFill>
        <p:spPr>
          <a:xfrm>
            <a:off x="146188" y="1095813"/>
            <a:ext cx="7823640" cy="5554101"/>
          </a:xfrm>
          <a:prstGeom prst="rect">
            <a:avLst/>
          </a:prstGeom>
        </p:spPr>
      </p:pic>
      <p:sp>
        <p:nvSpPr>
          <p:cNvPr id="2" name="Rectangle 1"/>
          <p:cNvSpPr/>
          <p:nvPr/>
        </p:nvSpPr>
        <p:spPr>
          <a:xfrm>
            <a:off x="7268874" y="2986489"/>
            <a:ext cx="6096000" cy="646331"/>
          </a:xfrm>
          <a:prstGeom prst="rect">
            <a:avLst/>
          </a:prstGeom>
        </p:spPr>
        <p:txBody>
          <a:bodyPr>
            <a:spAutoFit/>
          </a:bodyPr>
          <a:lstStyle/>
          <a:p>
            <a:r>
              <a:rPr lang="en-GB" b="1" dirty="0"/>
              <a:t>Observations</a:t>
            </a:r>
          </a:p>
          <a:p>
            <a:pPr marL="285750" indent="-285750">
              <a:buFont typeface="Arial" panose="020B0604020202020204" pitchFamily="34" charset="0"/>
              <a:buChar char="•"/>
            </a:pPr>
            <a:r>
              <a:rPr lang="en-GB" dirty="0"/>
              <a:t>Classic Cars have 39.37% share of total sales</a:t>
            </a:r>
          </a:p>
        </p:txBody>
      </p:sp>
    </p:spTree>
    <p:extLst>
      <p:ext uri="{BB962C8B-B14F-4D97-AF65-F5344CB8AC3E}">
        <p14:creationId xmlns:p14="http://schemas.microsoft.com/office/powerpoint/2010/main" val="3975921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6871854" cy="707886"/>
          </a:xfrm>
          <a:prstGeom prst="rect">
            <a:avLst/>
          </a:prstGeom>
          <a:noFill/>
        </p:spPr>
        <p:txBody>
          <a:bodyPr wrap="square" rtlCol="0">
            <a:spAutoFit/>
          </a:bodyPr>
          <a:lstStyle/>
          <a:p>
            <a:r>
              <a:rPr lang="en-IN" sz="4000" b="1" dirty="0">
                <a:solidFill>
                  <a:srgbClr val="7030A0"/>
                </a:solidFill>
              </a:rPr>
              <a:t>Weekly Sales Trend</a:t>
            </a:r>
          </a:p>
        </p:txBody>
      </p:sp>
      <p:pic>
        <p:nvPicPr>
          <p:cNvPr id="6" name="Picture 5"/>
          <p:cNvPicPr>
            <a:picLocks noChangeAspect="1"/>
          </p:cNvPicPr>
          <p:nvPr/>
        </p:nvPicPr>
        <p:blipFill>
          <a:blip r:embed="rId2"/>
          <a:stretch>
            <a:fillRect/>
          </a:stretch>
        </p:blipFill>
        <p:spPr>
          <a:xfrm>
            <a:off x="581891" y="1209539"/>
            <a:ext cx="11349706" cy="5058526"/>
          </a:xfrm>
          <a:prstGeom prst="rect">
            <a:avLst/>
          </a:prstGeom>
        </p:spPr>
      </p:pic>
      <p:sp>
        <p:nvSpPr>
          <p:cNvPr id="5" name="TextBox 4"/>
          <p:cNvSpPr txBox="1"/>
          <p:nvPr/>
        </p:nvSpPr>
        <p:spPr>
          <a:xfrm>
            <a:off x="2551471" y="2328009"/>
            <a:ext cx="5916785" cy="861774"/>
          </a:xfrm>
          <a:prstGeom prst="rect">
            <a:avLst/>
          </a:prstGeom>
          <a:noFill/>
        </p:spPr>
        <p:txBody>
          <a:bodyPr wrap="square" rtlCol="0">
            <a:spAutoFit/>
          </a:bodyPr>
          <a:lstStyle/>
          <a:p>
            <a:r>
              <a:rPr lang="en-IN" sz="1600" b="1" dirty="0"/>
              <a:t>Observations : </a:t>
            </a:r>
          </a:p>
          <a:p>
            <a:pPr marL="285750" indent="-285750">
              <a:buFont typeface="Arial" panose="020B0604020202020204" pitchFamily="34" charset="0"/>
              <a:buChar char="•"/>
            </a:pPr>
            <a:r>
              <a:rPr lang="en-IN" sz="1600" dirty="0"/>
              <a:t>There are no pattern over weekly sales.</a:t>
            </a:r>
          </a:p>
          <a:p>
            <a:pPr marL="285750" indent="-285750">
              <a:buFont typeface="Arial" panose="020B0604020202020204" pitchFamily="34" charset="0"/>
              <a:buChar char="•"/>
            </a:pPr>
            <a:r>
              <a:rPr lang="en-IN" sz="1600" dirty="0"/>
              <a:t>In the month of November higher sales are there </a:t>
            </a:r>
          </a:p>
        </p:txBody>
      </p:sp>
    </p:spTree>
    <p:extLst>
      <p:ext uri="{BB962C8B-B14F-4D97-AF65-F5344CB8AC3E}">
        <p14:creationId xmlns:p14="http://schemas.microsoft.com/office/powerpoint/2010/main" val="1704309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6871854" cy="707886"/>
          </a:xfrm>
          <a:prstGeom prst="rect">
            <a:avLst/>
          </a:prstGeom>
          <a:noFill/>
        </p:spPr>
        <p:txBody>
          <a:bodyPr wrap="square" rtlCol="0">
            <a:spAutoFit/>
          </a:bodyPr>
          <a:lstStyle/>
          <a:p>
            <a:r>
              <a:rPr lang="en-IN" sz="4000" b="1" dirty="0">
                <a:solidFill>
                  <a:srgbClr val="7030A0"/>
                </a:solidFill>
              </a:rPr>
              <a:t>Top Customers By Sales</a:t>
            </a:r>
          </a:p>
        </p:txBody>
      </p:sp>
      <p:pic>
        <p:nvPicPr>
          <p:cNvPr id="2" name="Picture 1"/>
          <p:cNvPicPr>
            <a:picLocks noChangeAspect="1"/>
          </p:cNvPicPr>
          <p:nvPr/>
        </p:nvPicPr>
        <p:blipFill>
          <a:blip r:embed="rId2"/>
          <a:stretch>
            <a:fillRect/>
          </a:stretch>
        </p:blipFill>
        <p:spPr>
          <a:xfrm>
            <a:off x="581891" y="1095813"/>
            <a:ext cx="10184432" cy="5425711"/>
          </a:xfrm>
          <a:prstGeom prst="rect">
            <a:avLst/>
          </a:prstGeom>
        </p:spPr>
      </p:pic>
      <p:sp>
        <p:nvSpPr>
          <p:cNvPr id="5" name="TextBox 4"/>
          <p:cNvSpPr txBox="1"/>
          <p:nvPr/>
        </p:nvSpPr>
        <p:spPr>
          <a:xfrm>
            <a:off x="6099576" y="2947441"/>
            <a:ext cx="4890654" cy="2123658"/>
          </a:xfrm>
          <a:prstGeom prst="rect">
            <a:avLst/>
          </a:prstGeom>
          <a:noFill/>
        </p:spPr>
        <p:txBody>
          <a:bodyPr wrap="square" rtlCol="0">
            <a:spAutoFit/>
          </a:bodyPr>
          <a:lstStyle/>
          <a:p>
            <a:r>
              <a:rPr lang="en-IN" sz="1600" b="1" dirty="0"/>
              <a:t>Observations :</a:t>
            </a:r>
          </a:p>
          <a:p>
            <a:r>
              <a:rPr lang="en-IN" sz="1600" b="1" dirty="0"/>
              <a:t>Top 5 customer with respective to sales are</a:t>
            </a:r>
          </a:p>
          <a:p>
            <a:endParaRPr lang="en-IN" sz="1600" b="1" dirty="0"/>
          </a:p>
          <a:p>
            <a:pPr marL="285750" indent="-285750">
              <a:buFont typeface="Arial" panose="020B0604020202020204" pitchFamily="34" charset="0"/>
              <a:buChar char="•"/>
            </a:pPr>
            <a:r>
              <a:rPr lang="en-IN" sz="1600" dirty="0"/>
              <a:t>Euro Shopping Channel</a:t>
            </a:r>
          </a:p>
          <a:p>
            <a:pPr marL="285750" indent="-285750">
              <a:buFont typeface="Arial" panose="020B0604020202020204" pitchFamily="34" charset="0"/>
              <a:buChar char="•"/>
            </a:pPr>
            <a:r>
              <a:rPr lang="en-IN" sz="1600" dirty="0"/>
              <a:t>Mini Gifts Distributors Ltd.</a:t>
            </a:r>
          </a:p>
          <a:p>
            <a:pPr marL="285750" indent="-285750">
              <a:buFont typeface="Arial" panose="020B0604020202020204" pitchFamily="34" charset="0"/>
              <a:buChar char="•"/>
            </a:pPr>
            <a:r>
              <a:rPr lang="en-IN" sz="1600" dirty="0"/>
              <a:t>Australian Collectors, Co.</a:t>
            </a:r>
          </a:p>
          <a:p>
            <a:pPr marL="285750" indent="-285750">
              <a:buFont typeface="Arial" panose="020B0604020202020204" pitchFamily="34" charset="0"/>
              <a:buChar char="•"/>
            </a:pPr>
            <a:r>
              <a:rPr lang="en-IN" sz="1600" dirty="0"/>
              <a:t>Muscle Machine Inc.</a:t>
            </a:r>
          </a:p>
          <a:p>
            <a:pPr marL="285750" indent="-285750">
              <a:buFont typeface="Arial" panose="020B0604020202020204" pitchFamily="34" charset="0"/>
              <a:buChar char="•"/>
            </a:pPr>
            <a:r>
              <a:rPr lang="en-IN" sz="1600" dirty="0"/>
              <a:t>La Rochelle Gifts</a:t>
            </a:r>
          </a:p>
        </p:txBody>
      </p:sp>
    </p:spTree>
    <p:extLst>
      <p:ext uri="{BB962C8B-B14F-4D97-AF65-F5344CB8AC3E}">
        <p14:creationId xmlns:p14="http://schemas.microsoft.com/office/powerpoint/2010/main" val="4018080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81891" y="1095813"/>
            <a:ext cx="11059102" cy="4921529"/>
          </a:xfrm>
          <a:prstGeom prst="rect">
            <a:avLst/>
          </a:prstGeom>
        </p:spPr>
      </p:pic>
      <p:sp>
        <p:nvSpPr>
          <p:cNvPr id="4" name="TextBox 3"/>
          <p:cNvSpPr txBox="1"/>
          <p:nvPr/>
        </p:nvSpPr>
        <p:spPr>
          <a:xfrm>
            <a:off x="581891" y="387927"/>
            <a:ext cx="8950036" cy="707886"/>
          </a:xfrm>
          <a:prstGeom prst="rect">
            <a:avLst/>
          </a:prstGeom>
          <a:noFill/>
        </p:spPr>
        <p:txBody>
          <a:bodyPr wrap="square" rtlCol="0">
            <a:spAutoFit/>
          </a:bodyPr>
          <a:lstStyle>
            <a:defPPr>
              <a:defRPr lang="en-US"/>
            </a:defPPr>
            <a:lvl1pPr>
              <a:defRPr sz="4000" b="1">
                <a:solidFill>
                  <a:srgbClr val="7030A0"/>
                </a:solidFill>
              </a:defRPr>
            </a:lvl1pPr>
          </a:lstStyle>
          <a:p>
            <a:r>
              <a:rPr lang="en-IN" dirty="0"/>
              <a:t>Top 10 Customers Year Wise Sales Trend</a:t>
            </a:r>
          </a:p>
        </p:txBody>
      </p:sp>
      <p:sp>
        <p:nvSpPr>
          <p:cNvPr id="5" name="TextBox 4"/>
          <p:cNvSpPr txBox="1"/>
          <p:nvPr/>
        </p:nvSpPr>
        <p:spPr>
          <a:xfrm>
            <a:off x="4197033" y="1203534"/>
            <a:ext cx="4890654" cy="1077218"/>
          </a:xfrm>
          <a:prstGeom prst="rect">
            <a:avLst/>
          </a:prstGeom>
          <a:noFill/>
        </p:spPr>
        <p:txBody>
          <a:bodyPr wrap="square" rtlCol="0">
            <a:spAutoFit/>
          </a:bodyPr>
          <a:lstStyle/>
          <a:p>
            <a:r>
              <a:rPr lang="en-IN" sz="1600" b="1" dirty="0"/>
              <a:t>Observations :</a:t>
            </a:r>
          </a:p>
          <a:p>
            <a:endParaRPr lang="en-IN" sz="1600" b="1" dirty="0"/>
          </a:p>
          <a:p>
            <a:pPr marL="285750" indent="-285750">
              <a:buFont typeface="Arial" panose="020B0604020202020204" pitchFamily="34" charset="0"/>
              <a:buChar char="•"/>
            </a:pPr>
            <a:r>
              <a:rPr lang="en-IN" sz="1600" dirty="0"/>
              <a:t>Top two customers are same every year</a:t>
            </a:r>
          </a:p>
          <a:p>
            <a:pPr marL="285750" indent="-285750">
              <a:buFont typeface="Arial" panose="020B0604020202020204" pitchFamily="34" charset="0"/>
              <a:buChar char="•"/>
            </a:pPr>
            <a:r>
              <a:rPr lang="en-IN" sz="1600" dirty="0"/>
              <a:t>Other customers in top 10 varies every year</a:t>
            </a:r>
          </a:p>
        </p:txBody>
      </p:sp>
    </p:spTree>
    <p:extLst>
      <p:ext uri="{BB962C8B-B14F-4D97-AF65-F5344CB8AC3E}">
        <p14:creationId xmlns:p14="http://schemas.microsoft.com/office/powerpoint/2010/main" val="618970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8950036" cy="707886"/>
          </a:xfrm>
          <a:prstGeom prst="rect">
            <a:avLst/>
          </a:prstGeom>
          <a:noFill/>
        </p:spPr>
        <p:txBody>
          <a:bodyPr wrap="square" rtlCol="0">
            <a:spAutoFit/>
          </a:bodyPr>
          <a:lstStyle/>
          <a:p>
            <a:r>
              <a:rPr lang="en-IN" sz="4000" b="1" dirty="0">
                <a:solidFill>
                  <a:srgbClr val="7030A0"/>
                </a:solidFill>
              </a:rPr>
              <a:t>Customers Per Month</a:t>
            </a:r>
          </a:p>
        </p:txBody>
      </p:sp>
      <p:pic>
        <p:nvPicPr>
          <p:cNvPr id="3" name="Picture 2"/>
          <p:cNvPicPr>
            <a:picLocks noChangeAspect="1"/>
          </p:cNvPicPr>
          <p:nvPr/>
        </p:nvPicPr>
        <p:blipFill>
          <a:blip r:embed="rId2"/>
          <a:stretch>
            <a:fillRect/>
          </a:stretch>
        </p:blipFill>
        <p:spPr>
          <a:xfrm>
            <a:off x="581891" y="2439097"/>
            <a:ext cx="11129537" cy="4146071"/>
          </a:xfrm>
          <a:prstGeom prst="rect">
            <a:avLst/>
          </a:prstGeom>
        </p:spPr>
      </p:pic>
      <p:sp>
        <p:nvSpPr>
          <p:cNvPr id="5" name="TextBox 4"/>
          <p:cNvSpPr txBox="1"/>
          <p:nvPr/>
        </p:nvSpPr>
        <p:spPr>
          <a:xfrm>
            <a:off x="5056909" y="1199070"/>
            <a:ext cx="3958825" cy="2893100"/>
          </a:xfrm>
          <a:prstGeom prst="rect">
            <a:avLst/>
          </a:prstGeom>
          <a:noFill/>
        </p:spPr>
        <p:txBody>
          <a:bodyPr wrap="square" rtlCol="0">
            <a:spAutoFit/>
          </a:bodyPr>
          <a:lstStyle/>
          <a:p>
            <a:r>
              <a:rPr lang="en-IN" sz="1600" b="1" dirty="0"/>
              <a:t>Observations :</a:t>
            </a:r>
          </a:p>
          <a:p>
            <a:pPr marL="285750" indent="-285750">
              <a:buFont typeface="Arial" panose="020B0604020202020204" pitchFamily="34" charset="0"/>
              <a:buChar char="•"/>
            </a:pPr>
            <a:r>
              <a:rPr lang="en-IN" sz="1600" dirty="0"/>
              <a:t>Number of unique customers are high in  September , October and November months in 2018 and 2019</a:t>
            </a:r>
          </a:p>
          <a:p>
            <a:pPr marL="285750" indent="-285750">
              <a:buFont typeface="Arial" panose="020B0604020202020204" pitchFamily="34" charset="0"/>
              <a:buChar char="•"/>
            </a:pPr>
            <a:r>
              <a:rPr lang="en-IN" sz="1600" dirty="0"/>
              <a:t>In 2020 maximum unique customers are in January, March and May which is equal to some of the high numbers in 2018 &amp; 2019</a:t>
            </a:r>
          </a:p>
          <a:p>
            <a:pPr marL="285750" indent="-285750">
              <a:buFont typeface="Arial" panose="020B0604020202020204" pitchFamily="34" charset="0"/>
              <a:buChar char="•"/>
            </a:pPr>
            <a:r>
              <a:rPr lang="en-IN" sz="1600" dirty="0"/>
              <a:t>Data shows number of customers increased in 2020 in the starting of the year</a:t>
            </a:r>
          </a:p>
        </p:txBody>
      </p:sp>
    </p:spTree>
    <p:extLst>
      <p:ext uri="{BB962C8B-B14F-4D97-AF65-F5344CB8AC3E}">
        <p14:creationId xmlns:p14="http://schemas.microsoft.com/office/powerpoint/2010/main" val="44023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2798618" cy="707886"/>
          </a:xfrm>
          <a:prstGeom prst="rect">
            <a:avLst/>
          </a:prstGeom>
          <a:noFill/>
        </p:spPr>
        <p:txBody>
          <a:bodyPr wrap="square" rtlCol="0">
            <a:spAutoFit/>
          </a:bodyPr>
          <a:lstStyle/>
          <a:p>
            <a:r>
              <a:rPr lang="en-IN" sz="4000" b="1" dirty="0">
                <a:solidFill>
                  <a:srgbClr val="7030A0"/>
                </a:solidFill>
              </a:rPr>
              <a:t>Agenda</a:t>
            </a:r>
          </a:p>
        </p:txBody>
      </p:sp>
      <p:sp>
        <p:nvSpPr>
          <p:cNvPr id="5" name="TextBox 4"/>
          <p:cNvSpPr txBox="1"/>
          <p:nvPr/>
        </p:nvSpPr>
        <p:spPr>
          <a:xfrm>
            <a:off x="1080653" y="1316182"/>
            <a:ext cx="7536873" cy="369524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3200" dirty="0"/>
              <a:t>Contents of the Presentation</a:t>
            </a:r>
          </a:p>
          <a:p>
            <a:pPr marL="285750" indent="-285750">
              <a:lnSpc>
                <a:spcPct val="150000"/>
              </a:lnSpc>
              <a:buFont typeface="Wingdings" panose="05000000000000000000" pitchFamily="2" charset="2"/>
              <a:buChar char="Ø"/>
            </a:pPr>
            <a:r>
              <a:rPr lang="en-IN" sz="3200" dirty="0"/>
              <a:t>Problem Statement</a:t>
            </a:r>
          </a:p>
          <a:p>
            <a:pPr marL="285750" indent="-285750">
              <a:lnSpc>
                <a:spcPct val="150000"/>
              </a:lnSpc>
              <a:buFont typeface="Wingdings" panose="05000000000000000000" pitchFamily="2" charset="2"/>
              <a:buChar char="Ø"/>
            </a:pPr>
            <a:r>
              <a:rPr lang="en-IN" sz="3200" dirty="0"/>
              <a:t>Executive Summary</a:t>
            </a:r>
          </a:p>
          <a:p>
            <a:pPr marL="285750" indent="-285750">
              <a:lnSpc>
                <a:spcPct val="150000"/>
              </a:lnSpc>
              <a:buFont typeface="Wingdings" panose="05000000000000000000" pitchFamily="2" charset="2"/>
              <a:buChar char="Ø"/>
            </a:pPr>
            <a:r>
              <a:rPr lang="en-IN" sz="3200" dirty="0"/>
              <a:t>Exploratory Data Analysis</a:t>
            </a:r>
          </a:p>
          <a:p>
            <a:pPr marL="285750" indent="-285750">
              <a:lnSpc>
                <a:spcPct val="150000"/>
              </a:lnSpc>
              <a:buFont typeface="Wingdings" panose="05000000000000000000" pitchFamily="2" charset="2"/>
              <a:buChar char="Ø"/>
            </a:pPr>
            <a:r>
              <a:rPr lang="en-IN" sz="3200" dirty="0"/>
              <a:t>Customer Segmentation Using RFM</a:t>
            </a:r>
          </a:p>
        </p:txBody>
      </p:sp>
    </p:spTree>
    <p:extLst>
      <p:ext uri="{BB962C8B-B14F-4D97-AF65-F5344CB8AC3E}">
        <p14:creationId xmlns:p14="http://schemas.microsoft.com/office/powerpoint/2010/main" val="3241845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8950036" cy="707886"/>
          </a:xfrm>
          <a:prstGeom prst="rect">
            <a:avLst/>
          </a:prstGeom>
          <a:noFill/>
        </p:spPr>
        <p:txBody>
          <a:bodyPr wrap="square" rtlCol="0">
            <a:spAutoFit/>
          </a:bodyPr>
          <a:lstStyle/>
          <a:p>
            <a:r>
              <a:rPr lang="en-IN" sz="4000" b="1" dirty="0">
                <a:solidFill>
                  <a:srgbClr val="7030A0"/>
                </a:solidFill>
              </a:rPr>
              <a:t>Deal Size Across Countries</a:t>
            </a:r>
          </a:p>
        </p:txBody>
      </p:sp>
      <p:pic>
        <p:nvPicPr>
          <p:cNvPr id="2" name="Picture 1"/>
          <p:cNvPicPr>
            <a:picLocks noChangeAspect="1"/>
          </p:cNvPicPr>
          <p:nvPr/>
        </p:nvPicPr>
        <p:blipFill>
          <a:blip r:embed="rId2"/>
          <a:stretch>
            <a:fillRect/>
          </a:stretch>
        </p:blipFill>
        <p:spPr>
          <a:xfrm>
            <a:off x="581891" y="1095813"/>
            <a:ext cx="11348666" cy="4965774"/>
          </a:xfrm>
          <a:prstGeom prst="rect">
            <a:avLst/>
          </a:prstGeom>
        </p:spPr>
      </p:pic>
      <p:sp>
        <p:nvSpPr>
          <p:cNvPr id="5" name="TextBox 4"/>
          <p:cNvSpPr txBox="1"/>
          <p:nvPr/>
        </p:nvSpPr>
        <p:spPr>
          <a:xfrm>
            <a:off x="4064298" y="2311921"/>
            <a:ext cx="5749636" cy="1077218"/>
          </a:xfrm>
          <a:prstGeom prst="rect">
            <a:avLst/>
          </a:prstGeom>
          <a:noFill/>
        </p:spPr>
        <p:txBody>
          <a:bodyPr wrap="square" rtlCol="0">
            <a:spAutoFit/>
          </a:bodyPr>
          <a:lstStyle/>
          <a:p>
            <a:r>
              <a:rPr lang="en-IN" sz="1600" b="1" dirty="0"/>
              <a:t>Observations :</a:t>
            </a:r>
          </a:p>
          <a:p>
            <a:endParaRPr lang="en-IN" sz="1600" b="1" dirty="0"/>
          </a:p>
          <a:p>
            <a:pPr marL="285750" indent="-285750">
              <a:buFont typeface="Arial" panose="020B0604020202020204" pitchFamily="34" charset="0"/>
              <a:buChar char="•"/>
            </a:pPr>
            <a:r>
              <a:rPr lang="en-IN" sz="1600" dirty="0"/>
              <a:t>Maximum sales are generated from medium size deals</a:t>
            </a:r>
          </a:p>
          <a:p>
            <a:pPr marL="285750" indent="-285750">
              <a:buFont typeface="Arial" panose="020B0604020202020204" pitchFamily="34" charset="0"/>
              <a:buChar char="•"/>
            </a:pPr>
            <a:r>
              <a:rPr lang="en-IN" sz="1600" dirty="0"/>
              <a:t>Least sales generated from large size deals</a:t>
            </a:r>
          </a:p>
        </p:txBody>
      </p:sp>
    </p:spTree>
    <p:extLst>
      <p:ext uri="{BB962C8B-B14F-4D97-AF65-F5344CB8AC3E}">
        <p14:creationId xmlns:p14="http://schemas.microsoft.com/office/powerpoint/2010/main" val="4016395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8950036" cy="707886"/>
          </a:xfrm>
          <a:prstGeom prst="rect">
            <a:avLst/>
          </a:prstGeom>
          <a:noFill/>
        </p:spPr>
        <p:txBody>
          <a:bodyPr wrap="square" rtlCol="0">
            <a:spAutoFit/>
          </a:bodyPr>
          <a:lstStyle/>
          <a:p>
            <a:r>
              <a:rPr lang="en-IN" sz="4000" b="1" dirty="0">
                <a:solidFill>
                  <a:srgbClr val="7030A0"/>
                </a:solidFill>
              </a:rPr>
              <a:t>Order Status</a:t>
            </a:r>
          </a:p>
        </p:txBody>
      </p:sp>
      <p:pic>
        <p:nvPicPr>
          <p:cNvPr id="2" name="Picture 1"/>
          <p:cNvPicPr>
            <a:picLocks noChangeAspect="1"/>
          </p:cNvPicPr>
          <p:nvPr/>
        </p:nvPicPr>
        <p:blipFill>
          <a:blip r:embed="rId2"/>
          <a:stretch>
            <a:fillRect/>
          </a:stretch>
        </p:blipFill>
        <p:spPr>
          <a:xfrm>
            <a:off x="581891" y="1231471"/>
            <a:ext cx="11323818" cy="4992347"/>
          </a:xfrm>
          <a:prstGeom prst="rect">
            <a:avLst/>
          </a:prstGeom>
        </p:spPr>
      </p:pic>
      <p:sp>
        <p:nvSpPr>
          <p:cNvPr id="5" name="TextBox 4"/>
          <p:cNvSpPr txBox="1"/>
          <p:nvPr/>
        </p:nvSpPr>
        <p:spPr>
          <a:xfrm>
            <a:off x="3503860" y="2916604"/>
            <a:ext cx="5749636" cy="1077218"/>
          </a:xfrm>
          <a:prstGeom prst="rect">
            <a:avLst/>
          </a:prstGeom>
          <a:noFill/>
        </p:spPr>
        <p:txBody>
          <a:bodyPr wrap="square" rtlCol="0">
            <a:spAutoFit/>
          </a:bodyPr>
          <a:lstStyle/>
          <a:p>
            <a:r>
              <a:rPr lang="en-IN" sz="1600" b="1" dirty="0"/>
              <a:t>Observations :</a:t>
            </a:r>
          </a:p>
          <a:p>
            <a:endParaRPr lang="en-IN" sz="1600" b="1" dirty="0"/>
          </a:p>
          <a:p>
            <a:pPr marL="285750" indent="-285750">
              <a:buFont typeface="Arial" panose="020B0604020202020204" pitchFamily="34" charset="0"/>
              <a:buChar char="•"/>
            </a:pPr>
            <a:r>
              <a:rPr lang="en-IN" sz="1600" dirty="0"/>
              <a:t>Majority of the orders shipped</a:t>
            </a:r>
          </a:p>
          <a:p>
            <a:pPr marL="285750" indent="-285750">
              <a:buFont typeface="Arial" panose="020B0604020202020204" pitchFamily="34" charset="0"/>
              <a:buChar char="•"/>
            </a:pPr>
            <a:r>
              <a:rPr lang="en-IN" sz="1600" dirty="0"/>
              <a:t>Most number of cancelled orders were in 2019</a:t>
            </a:r>
          </a:p>
        </p:txBody>
      </p:sp>
    </p:spTree>
    <p:extLst>
      <p:ext uri="{BB962C8B-B14F-4D97-AF65-F5344CB8AC3E}">
        <p14:creationId xmlns:p14="http://schemas.microsoft.com/office/powerpoint/2010/main" val="3692256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8950036" cy="707886"/>
          </a:xfrm>
          <a:prstGeom prst="rect">
            <a:avLst/>
          </a:prstGeom>
          <a:noFill/>
        </p:spPr>
        <p:txBody>
          <a:bodyPr wrap="square" rtlCol="0">
            <a:spAutoFit/>
          </a:bodyPr>
          <a:lstStyle/>
          <a:p>
            <a:r>
              <a:rPr lang="en-IN" sz="4000" b="1" dirty="0">
                <a:solidFill>
                  <a:srgbClr val="7030A0"/>
                </a:solidFill>
              </a:rPr>
              <a:t>Sales Trend</a:t>
            </a:r>
          </a:p>
        </p:txBody>
      </p:sp>
      <p:pic>
        <p:nvPicPr>
          <p:cNvPr id="2" name="Picture 1"/>
          <p:cNvPicPr>
            <a:picLocks noChangeAspect="1"/>
          </p:cNvPicPr>
          <p:nvPr/>
        </p:nvPicPr>
        <p:blipFill>
          <a:blip r:embed="rId2"/>
          <a:stretch>
            <a:fillRect/>
          </a:stretch>
        </p:blipFill>
        <p:spPr>
          <a:xfrm>
            <a:off x="581890" y="1226708"/>
            <a:ext cx="11063927" cy="4879123"/>
          </a:xfrm>
          <a:prstGeom prst="rect">
            <a:avLst/>
          </a:prstGeom>
        </p:spPr>
      </p:pic>
      <p:sp>
        <p:nvSpPr>
          <p:cNvPr id="5" name="TextBox 4"/>
          <p:cNvSpPr txBox="1"/>
          <p:nvPr/>
        </p:nvSpPr>
        <p:spPr>
          <a:xfrm>
            <a:off x="5881433" y="605135"/>
            <a:ext cx="5749636" cy="861774"/>
          </a:xfrm>
          <a:prstGeom prst="rect">
            <a:avLst/>
          </a:prstGeom>
          <a:noFill/>
        </p:spPr>
        <p:txBody>
          <a:bodyPr wrap="square" rtlCol="0">
            <a:spAutoFit/>
          </a:bodyPr>
          <a:lstStyle/>
          <a:p>
            <a:r>
              <a:rPr lang="en-IN" sz="1600" b="1" dirty="0"/>
              <a:t>Observations :</a:t>
            </a:r>
          </a:p>
          <a:p>
            <a:endParaRPr lang="en-IN" sz="1600" b="1" dirty="0"/>
          </a:p>
          <a:p>
            <a:pPr marL="285750" indent="-285750">
              <a:buFont typeface="Arial" panose="020B0604020202020204" pitchFamily="34" charset="0"/>
              <a:buChar char="•"/>
            </a:pPr>
            <a:r>
              <a:rPr lang="en-IN" sz="1600" dirty="0"/>
              <a:t>Higher sales recorded in November 2018 &amp; 2019</a:t>
            </a:r>
          </a:p>
        </p:txBody>
      </p:sp>
      <p:sp>
        <p:nvSpPr>
          <p:cNvPr id="3" name="Oval 2"/>
          <p:cNvSpPr/>
          <p:nvPr/>
        </p:nvSpPr>
        <p:spPr>
          <a:xfrm>
            <a:off x="4572000" y="1325439"/>
            <a:ext cx="1309433" cy="11061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8610824" y="1593912"/>
            <a:ext cx="1757292" cy="8376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2855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10210800" cy="707886"/>
          </a:xfrm>
          <a:prstGeom prst="rect">
            <a:avLst/>
          </a:prstGeom>
          <a:noFill/>
        </p:spPr>
        <p:txBody>
          <a:bodyPr wrap="square" rtlCol="0">
            <a:spAutoFit/>
          </a:bodyPr>
          <a:lstStyle/>
          <a:p>
            <a:r>
              <a:rPr lang="en-IN" sz="4000" b="1" dirty="0">
                <a:solidFill>
                  <a:srgbClr val="7030A0"/>
                </a:solidFill>
              </a:rPr>
              <a:t>Top – 5 Customers Quarter &amp; Month Wise </a:t>
            </a:r>
          </a:p>
        </p:txBody>
      </p:sp>
      <p:pic>
        <p:nvPicPr>
          <p:cNvPr id="2" name="Picture 1"/>
          <p:cNvPicPr>
            <a:picLocks noChangeAspect="1"/>
          </p:cNvPicPr>
          <p:nvPr/>
        </p:nvPicPr>
        <p:blipFill>
          <a:blip r:embed="rId2"/>
          <a:stretch>
            <a:fillRect/>
          </a:stretch>
        </p:blipFill>
        <p:spPr>
          <a:xfrm>
            <a:off x="581890" y="1095813"/>
            <a:ext cx="11340864" cy="5024731"/>
          </a:xfrm>
          <a:prstGeom prst="rect">
            <a:avLst/>
          </a:prstGeom>
        </p:spPr>
      </p:pic>
      <p:sp>
        <p:nvSpPr>
          <p:cNvPr id="5" name="TextBox 4"/>
          <p:cNvSpPr txBox="1"/>
          <p:nvPr/>
        </p:nvSpPr>
        <p:spPr>
          <a:xfrm>
            <a:off x="581890" y="6120544"/>
            <a:ext cx="5749636" cy="584775"/>
          </a:xfrm>
          <a:prstGeom prst="rect">
            <a:avLst/>
          </a:prstGeom>
          <a:noFill/>
        </p:spPr>
        <p:txBody>
          <a:bodyPr wrap="square" rtlCol="0">
            <a:spAutoFit/>
          </a:bodyPr>
          <a:lstStyle/>
          <a:p>
            <a:r>
              <a:rPr lang="en-IN" sz="1600" b="1" dirty="0"/>
              <a:t>Observations :</a:t>
            </a:r>
          </a:p>
          <a:p>
            <a:pPr marL="285750" indent="-285750">
              <a:buFont typeface="Arial" panose="020B0604020202020204" pitchFamily="34" charset="0"/>
              <a:buChar char="•"/>
            </a:pPr>
            <a:r>
              <a:rPr lang="en-IN" sz="1600" dirty="0"/>
              <a:t>Euro Shopping Channel is a premium customer</a:t>
            </a:r>
          </a:p>
        </p:txBody>
      </p:sp>
    </p:spTree>
    <p:extLst>
      <p:ext uri="{BB962C8B-B14F-4D97-AF65-F5344CB8AC3E}">
        <p14:creationId xmlns:p14="http://schemas.microsoft.com/office/powerpoint/2010/main" val="2889347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10210800" cy="707886"/>
          </a:xfrm>
          <a:prstGeom prst="rect">
            <a:avLst/>
          </a:prstGeom>
          <a:noFill/>
        </p:spPr>
        <p:txBody>
          <a:bodyPr wrap="square" rtlCol="0">
            <a:spAutoFit/>
          </a:bodyPr>
          <a:lstStyle/>
          <a:p>
            <a:r>
              <a:rPr lang="en-IN" sz="4000" b="1" dirty="0">
                <a:solidFill>
                  <a:srgbClr val="7030A0"/>
                </a:solidFill>
              </a:rPr>
              <a:t>New Customer growth</a:t>
            </a:r>
          </a:p>
        </p:txBody>
      </p:sp>
      <p:pic>
        <p:nvPicPr>
          <p:cNvPr id="3" name="Picture 2"/>
          <p:cNvPicPr>
            <a:picLocks noChangeAspect="1"/>
          </p:cNvPicPr>
          <p:nvPr/>
        </p:nvPicPr>
        <p:blipFill>
          <a:blip r:embed="rId2"/>
          <a:stretch>
            <a:fillRect/>
          </a:stretch>
        </p:blipFill>
        <p:spPr>
          <a:xfrm>
            <a:off x="734864" y="1095813"/>
            <a:ext cx="11457135" cy="4743878"/>
          </a:xfrm>
          <a:prstGeom prst="rect">
            <a:avLst/>
          </a:prstGeom>
        </p:spPr>
      </p:pic>
      <p:sp>
        <p:nvSpPr>
          <p:cNvPr id="5" name="TextBox 4"/>
          <p:cNvSpPr txBox="1"/>
          <p:nvPr/>
        </p:nvSpPr>
        <p:spPr>
          <a:xfrm>
            <a:off x="1437409" y="5901246"/>
            <a:ext cx="6390409" cy="584775"/>
          </a:xfrm>
          <a:prstGeom prst="rect">
            <a:avLst/>
          </a:prstGeom>
          <a:noFill/>
        </p:spPr>
        <p:txBody>
          <a:bodyPr wrap="square" rtlCol="0">
            <a:spAutoFit/>
          </a:bodyPr>
          <a:lstStyle/>
          <a:p>
            <a:r>
              <a:rPr lang="en-IN" sz="1600" b="1" dirty="0"/>
              <a:t>Observations </a:t>
            </a:r>
            <a:r>
              <a:rPr lang="en-IN" sz="1600" b="1" dirty="0" smtClean="0"/>
              <a:t>:</a:t>
            </a:r>
            <a:endParaRPr lang="en-IN" sz="1600" b="1" dirty="0"/>
          </a:p>
          <a:p>
            <a:pPr marL="285750" indent="-285750">
              <a:buFont typeface="Arial" panose="020B0604020202020204" pitchFamily="34" charset="0"/>
              <a:buChar char="•"/>
            </a:pPr>
            <a:r>
              <a:rPr lang="en-IN" sz="1600" dirty="0" smtClean="0"/>
              <a:t>The highest </a:t>
            </a:r>
            <a:r>
              <a:rPr lang="en-IN" sz="1600" dirty="0"/>
              <a:t>customer growth rate is in the month of Feb 2019</a:t>
            </a:r>
          </a:p>
        </p:txBody>
      </p:sp>
    </p:spTree>
    <p:extLst>
      <p:ext uri="{BB962C8B-B14F-4D97-AF65-F5344CB8AC3E}">
        <p14:creationId xmlns:p14="http://schemas.microsoft.com/office/powerpoint/2010/main" val="3216142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10210800" cy="707886"/>
          </a:xfrm>
          <a:prstGeom prst="rect">
            <a:avLst/>
          </a:prstGeom>
          <a:noFill/>
        </p:spPr>
        <p:txBody>
          <a:bodyPr wrap="square" rtlCol="0">
            <a:spAutoFit/>
          </a:bodyPr>
          <a:lstStyle/>
          <a:p>
            <a:r>
              <a:rPr lang="en-IN" sz="4000" b="1" dirty="0">
                <a:solidFill>
                  <a:srgbClr val="7030A0"/>
                </a:solidFill>
              </a:rPr>
              <a:t>Key Observations</a:t>
            </a:r>
          </a:p>
        </p:txBody>
      </p:sp>
      <p:sp>
        <p:nvSpPr>
          <p:cNvPr id="5" name="TextBox 4"/>
          <p:cNvSpPr txBox="1"/>
          <p:nvPr/>
        </p:nvSpPr>
        <p:spPr>
          <a:xfrm>
            <a:off x="581891" y="1095812"/>
            <a:ext cx="10764982" cy="4524315"/>
          </a:xfrm>
          <a:prstGeom prst="rect">
            <a:avLst/>
          </a:prstGeom>
          <a:noFill/>
        </p:spPr>
        <p:txBody>
          <a:bodyPr wrap="square" rtlCol="0">
            <a:spAutoFit/>
          </a:bodyPr>
          <a:lstStyle/>
          <a:p>
            <a:endParaRPr lang="en-IN" b="1" dirty="0"/>
          </a:p>
          <a:p>
            <a:pPr marL="285750" indent="-285750">
              <a:lnSpc>
                <a:spcPct val="150000"/>
              </a:lnSpc>
              <a:buFont typeface="Arial" panose="020B0604020202020204" pitchFamily="34" charset="0"/>
              <a:buChar char="•"/>
            </a:pPr>
            <a:r>
              <a:rPr lang="en-IN" sz="1600" dirty="0"/>
              <a:t>89 customers are there from 19 countries</a:t>
            </a:r>
          </a:p>
          <a:p>
            <a:pPr marL="285750" indent="-285750">
              <a:lnSpc>
                <a:spcPct val="150000"/>
              </a:lnSpc>
              <a:buFont typeface="Arial" panose="020B0604020202020204" pitchFamily="34" charset="0"/>
              <a:buChar char="•"/>
            </a:pPr>
            <a:r>
              <a:rPr lang="en-IN" sz="1600" dirty="0"/>
              <a:t>Majority of the customers ordered quantity in between 20-40</a:t>
            </a:r>
          </a:p>
          <a:p>
            <a:pPr marL="285750" indent="-285750">
              <a:lnSpc>
                <a:spcPct val="150000"/>
              </a:lnSpc>
              <a:buFont typeface="Arial" panose="020B0604020202020204" pitchFamily="34" charset="0"/>
              <a:buChar char="•"/>
            </a:pPr>
            <a:r>
              <a:rPr lang="en-IN" sz="1600" dirty="0"/>
              <a:t>Product price ranges from 26 to 252</a:t>
            </a:r>
          </a:p>
          <a:p>
            <a:pPr marL="285750" indent="-285750">
              <a:lnSpc>
                <a:spcPct val="150000"/>
              </a:lnSpc>
              <a:buFont typeface="Arial" panose="020B0604020202020204" pitchFamily="34" charset="0"/>
              <a:buChar char="•"/>
            </a:pPr>
            <a:r>
              <a:rPr lang="en-IN" sz="1600" dirty="0"/>
              <a:t>November month revenue is highest for years 2018 and 2019. October and November sales are higher compared to other months.</a:t>
            </a:r>
          </a:p>
          <a:p>
            <a:pPr marL="285750" indent="-285750">
              <a:lnSpc>
                <a:spcPct val="150000"/>
              </a:lnSpc>
              <a:buFont typeface="Arial" panose="020B0604020202020204" pitchFamily="34" charset="0"/>
              <a:buChar char="•"/>
            </a:pPr>
            <a:r>
              <a:rPr lang="en-IN" sz="1600" dirty="0"/>
              <a:t>USA is the country with highest sales compared to other countries followed by Spain, France , Australia , UK , Italy , Finland &amp; Singapore </a:t>
            </a:r>
          </a:p>
          <a:p>
            <a:pPr marL="285750" indent="-285750">
              <a:lnSpc>
                <a:spcPct val="150000"/>
              </a:lnSpc>
              <a:buFont typeface="Arial" panose="020B0604020202020204" pitchFamily="34" charset="0"/>
              <a:buChar char="•"/>
            </a:pPr>
            <a:r>
              <a:rPr lang="en-IN" sz="1600" dirty="0"/>
              <a:t>When we observed the sales trend from 2018 to 2019 it seems that sales increased in following countries : USA, Spain , France and Canada. Sales decreased in following countries : Australia, Norway and Singapore</a:t>
            </a:r>
          </a:p>
          <a:p>
            <a:pPr marL="285750" indent="-285750">
              <a:lnSpc>
                <a:spcPct val="150000"/>
              </a:lnSpc>
              <a:buFont typeface="Arial" panose="020B0604020202020204" pitchFamily="34" charset="0"/>
              <a:buChar char="•"/>
            </a:pPr>
            <a:r>
              <a:rPr lang="en-IN" sz="1600" dirty="0"/>
              <a:t>USA recorder highest sales in Quarter 4. Also in Australia, Denmark, France, Germany, Norway and UK highest sales recorded in Quarter 4</a:t>
            </a:r>
          </a:p>
        </p:txBody>
      </p:sp>
    </p:spTree>
    <p:extLst>
      <p:ext uri="{BB962C8B-B14F-4D97-AF65-F5344CB8AC3E}">
        <p14:creationId xmlns:p14="http://schemas.microsoft.com/office/powerpoint/2010/main" val="77484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10210800" cy="707886"/>
          </a:xfrm>
          <a:prstGeom prst="rect">
            <a:avLst/>
          </a:prstGeom>
          <a:noFill/>
        </p:spPr>
        <p:txBody>
          <a:bodyPr wrap="square" rtlCol="0">
            <a:spAutoFit/>
          </a:bodyPr>
          <a:lstStyle/>
          <a:p>
            <a:r>
              <a:rPr lang="en-IN" sz="4000" b="1" dirty="0">
                <a:solidFill>
                  <a:srgbClr val="7030A0"/>
                </a:solidFill>
              </a:rPr>
              <a:t>Key Observations</a:t>
            </a:r>
          </a:p>
        </p:txBody>
      </p:sp>
      <p:sp>
        <p:nvSpPr>
          <p:cNvPr id="5" name="TextBox 4"/>
          <p:cNvSpPr txBox="1"/>
          <p:nvPr/>
        </p:nvSpPr>
        <p:spPr>
          <a:xfrm>
            <a:off x="581891" y="1095812"/>
            <a:ext cx="10764982" cy="3708708"/>
          </a:xfrm>
          <a:prstGeom prst="rect">
            <a:avLst/>
          </a:prstGeom>
          <a:noFill/>
        </p:spPr>
        <p:txBody>
          <a:bodyPr wrap="square" rtlCol="0">
            <a:spAutoFit/>
          </a:bodyPr>
          <a:lstStyle/>
          <a:p>
            <a:endParaRPr lang="en-IN" sz="1600" b="1" dirty="0"/>
          </a:p>
          <a:p>
            <a:pPr marL="285750" indent="-285750">
              <a:lnSpc>
                <a:spcPct val="150000"/>
              </a:lnSpc>
              <a:buFont typeface="Arial" panose="020B0604020202020204" pitchFamily="34" charset="0"/>
              <a:buChar char="•"/>
            </a:pPr>
            <a:r>
              <a:rPr lang="en-IN" sz="1600" dirty="0"/>
              <a:t>Top 2 customers are Euro Shopping Channel and Mini Gifts Distributors Ltd</a:t>
            </a:r>
          </a:p>
          <a:p>
            <a:pPr marL="285750" indent="-285750">
              <a:lnSpc>
                <a:spcPct val="150000"/>
              </a:lnSpc>
              <a:buFont typeface="Arial" panose="020B0604020202020204" pitchFamily="34" charset="0"/>
              <a:buChar char="•"/>
            </a:pPr>
            <a:r>
              <a:rPr lang="en-IN" sz="1600" dirty="0"/>
              <a:t>Number of unique customers are high in  September , October and November months in 2018 and 2019. However in 2020 maximum unique customers are in January, March and May which is equal to some of the high numbers in 2018 &amp; 2019. Data shows number of customers increased in 2020 in the starting of the year</a:t>
            </a:r>
          </a:p>
          <a:p>
            <a:pPr marL="285750" indent="-285750">
              <a:lnSpc>
                <a:spcPct val="150000"/>
              </a:lnSpc>
              <a:buFont typeface="Arial" panose="020B0604020202020204" pitchFamily="34" charset="0"/>
              <a:buChar char="•"/>
            </a:pPr>
            <a:r>
              <a:rPr lang="en-IN" sz="1600" dirty="0"/>
              <a:t>Top two customers are same every year. Other customers in top 10 are different each year</a:t>
            </a:r>
          </a:p>
          <a:p>
            <a:pPr marL="285750" indent="-285750">
              <a:lnSpc>
                <a:spcPct val="150000"/>
              </a:lnSpc>
              <a:buFont typeface="Arial" panose="020B0604020202020204" pitchFamily="34" charset="0"/>
              <a:buChar char="•"/>
            </a:pPr>
            <a:r>
              <a:rPr lang="en-IN" sz="1600" dirty="0"/>
              <a:t>Highest new customer growth is in 2019 February.</a:t>
            </a:r>
          </a:p>
          <a:p>
            <a:pPr marL="285750" indent="-285750">
              <a:lnSpc>
                <a:spcPct val="150000"/>
              </a:lnSpc>
              <a:buFont typeface="Arial" panose="020B0604020202020204" pitchFamily="34" charset="0"/>
              <a:buChar char="•"/>
            </a:pPr>
            <a:r>
              <a:rPr lang="en-IN" sz="1600" dirty="0"/>
              <a:t>High number if cancelled orders seen in 2019</a:t>
            </a:r>
          </a:p>
          <a:p>
            <a:pPr marL="285750" indent="-285750">
              <a:lnSpc>
                <a:spcPct val="150000"/>
              </a:lnSpc>
              <a:buFont typeface="Arial" panose="020B0604020202020204" pitchFamily="34" charset="0"/>
              <a:buChar char="•"/>
            </a:pPr>
            <a:r>
              <a:rPr lang="en-IN" sz="1600" dirty="0"/>
              <a:t>Product line Classic Cars has about 39% share of total sales</a:t>
            </a:r>
          </a:p>
          <a:p>
            <a:pPr marL="285750" indent="-285750">
              <a:lnSpc>
                <a:spcPct val="150000"/>
              </a:lnSpc>
              <a:buFont typeface="Arial" panose="020B0604020202020204" pitchFamily="34" charset="0"/>
              <a:buChar char="•"/>
            </a:pPr>
            <a:r>
              <a:rPr lang="en-IN" sz="1600" dirty="0"/>
              <a:t>Top 2 customers are Euro Shopping Channel and Mini Gifts Distributors Ltd</a:t>
            </a:r>
          </a:p>
        </p:txBody>
      </p:sp>
    </p:spTree>
    <p:extLst>
      <p:ext uri="{BB962C8B-B14F-4D97-AF65-F5344CB8AC3E}">
        <p14:creationId xmlns:p14="http://schemas.microsoft.com/office/powerpoint/2010/main" val="1245701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3581" y="2806663"/>
            <a:ext cx="10210800" cy="707886"/>
          </a:xfrm>
          <a:prstGeom prst="rect">
            <a:avLst/>
          </a:prstGeom>
          <a:noFill/>
        </p:spPr>
        <p:txBody>
          <a:bodyPr wrap="square" rtlCol="0">
            <a:spAutoFit/>
          </a:bodyPr>
          <a:lstStyle/>
          <a:p>
            <a:r>
              <a:rPr lang="en-IN" sz="4000" b="1" dirty="0">
                <a:solidFill>
                  <a:srgbClr val="7030A0"/>
                </a:solidFill>
              </a:rPr>
              <a:t>RFM Analysis</a:t>
            </a:r>
          </a:p>
        </p:txBody>
      </p:sp>
    </p:spTree>
    <p:extLst>
      <p:ext uri="{BB962C8B-B14F-4D97-AF65-F5344CB8AC3E}">
        <p14:creationId xmlns:p14="http://schemas.microsoft.com/office/powerpoint/2010/main" val="536098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10210800" cy="707886"/>
          </a:xfrm>
          <a:prstGeom prst="rect">
            <a:avLst/>
          </a:prstGeom>
          <a:noFill/>
        </p:spPr>
        <p:txBody>
          <a:bodyPr wrap="square" rtlCol="0">
            <a:spAutoFit/>
          </a:bodyPr>
          <a:lstStyle/>
          <a:p>
            <a:r>
              <a:rPr lang="en-IN" sz="4000" b="1" dirty="0">
                <a:solidFill>
                  <a:srgbClr val="7030A0"/>
                </a:solidFill>
              </a:rPr>
              <a:t>Customer Segmentation Using RFM</a:t>
            </a:r>
          </a:p>
        </p:txBody>
      </p:sp>
      <p:sp>
        <p:nvSpPr>
          <p:cNvPr id="5" name="TextBox 4"/>
          <p:cNvSpPr txBox="1"/>
          <p:nvPr/>
        </p:nvSpPr>
        <p:spPr>
          <a:xfrm>
            <a:off x="6681018" y="2096627"/>
            <a:ext cx="4872331" cy="2177776"/>
          </a:xfrm>
          <a:prstGeom prst="rect">
            <a:avLst/>
          </a:prstGeom>
          <a:noFill/>
        </p:spPr>
        <p:txBody>
          <a:bodyPr wrap="square" rtlCol="0">
            <a:spAutoFit/>
          </a:bodyPr>
          <a:lstStyle/>
          <a:p>
            <a:endParaRPr lang="en-IN" b="1" dirty="0"/>
          </a:p>
          <a:p>
            <a:pPr>
              <a:lnSpc>
                <a:spcPct val="150000"/>
              </a:lnSpc>
            </a:pPr>
            <a:r>
              <a:rPr lang="en-US" sz="1600" dirty="0"/>
              <a:t>RFM (Recency, Frequency, Monetary) is a popular method for customer segmentation in marketing and customer relationship management. It helps businesses understand and classify their customers based on their purchasing behavior. </a:t>
            </a:r>
            <a:endParaRPr lang="en-IN" sz="1600" dirty="0"/>
          </a:p>
        </p:txBody>
      </p:sp>
      <p:pic>
        <p:nvPicPr>
          <p:cNvPr id="1026" name="Picture 2" descr="Customer Segmentation with RFM Analysis | by Berkay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91" y="2096627"/>
            <a:ext cx="5862959" cy="309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301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10210800" cy="707886"/>
          </a:xfrm>
          <a:prstGeom prst="rect">
            <a:avLst/>
          </a:prstGeom>
          <a:noFill/>
        </p:spPr>
        <p:txBody>
          <a:bodyPr wrap="square" rtlCol="0">
            <a:spAutoFit/>
          </a:bodyPr>
          <a:lstStyle/>
          <a:p>
            <a:r>
              <a:rPr lang="en-IN" sz="4000" b="1" dirty="0">
                <a:solidFill>
                  <a:srgbClr val="7030A0"/>
                </a:solidFill>
              </a:rPr>
              <a:t>RFM Analysis Using KNIME</a:t>
            </a:r>
          </a:p>
        </p:txBody>
      </p:sp>
      <p:pic>
        <p:nvPicPr>
          <p:cNvPr id="5" name="Picture 4"/>
          <p:cNvPicPr>
            <a:picLocks noChangeAspect="1"/>
          </p:cNvPicPr>
          <p:nvPr/>
        </p:nvPicPr>
        <p:blipFill>
          <a:blip r:embed="rId2"/>
          <a:stretch>
            <a:fillRect/>
          </a:stretch>
        </p:blipFill>
        <p:spPr>
          <a:xfrm>
            <a:off x="581891" y="1797439"/>
            <a:ext cx="7135961" cy="4696879"/>
          </a:xfrm>
          <a:prstGeom prst="rect">
            <a:avLst/>
          </a:prstGeom>
        </p:spPr>
      </p:pic>
      <p:sp>
        <p:nvSpPr>
          <p:cNvPr id="2" name="Rectangle 1"/>
          <p:cNvSpPr/>
          <p:nvPr/>
        </p:nvSpPr>
        <p:spPr>
          <a:xfrm>
            <a:off x="7537542" y="1095813"/>
            <a:ext cx="6096000" cy="3046988"/>
          </a:xfrm>
          <a:prstGeom prst="rect">
            <a:avLst/>
          </a:prstGeom>
        </p:spPr>
        <p:txBody>
          <a:bodyPr>
            <a:spAutoFit/>
          </a:bodyPr>
          <a:lstStyle/>
          <a:p>
            <a:r>
              <a:rPr lang="en-IN" sz="1600" b="1" dirty="0"/>
              <a:t>Segmented </a:t>
            </a:r>
            <a:r>
              <a:rPr lang="en-IN" sz="1600" b="1" dirty="0" smtClean="0"/>
              <a:t>Customers into </a:t>
            </a:r>
            <a:r>
              <a:rPr lang="en-IN" sz="1600" b="1" dirty="0"/>
              <a:t>4 </a:t>
            </a:r>
            <a:r>
              <a:rPr lang="en-IN" sz="1600" b="1" dirty="0" smtClean="0"/>
              <a:t>segments</a:t>
            </a:r>
          </a:p>
          <a:p>
            <a:endParaRPr lang="en-IN" sz="1600" b="1" dirty="0"/>
          </a:p>
          <a:p>
            <a:pPr marL="285750" indent="-285750">
              <a:buFont typeface="Arial" panose="020B0604020202020204" pitchFamily="34" charset="0"/>
              <a:buChar char="•"/>
            </a:pPr>
            <a:r>
              <a:rPr lang="en-US" sz="1600" dirty="0" smtClean="0"/>
              <a:t>Recency </a:t>
            </a:r>
            <a:r>
              <a:rPr lang="en-US" sz="1600" dirty="0"/>
              <a:t>– 4 mean most recent</a:t>
            </a:r>
          </a:p>
          <a:p>
            <a:pPr marL="285750" indent="-285750">
              <a:buFont typeface="Arial" panose="020B0604020202020204" pitchFamily="34" charset="0"/>
              <a:buChar char="•"/>
            </a:pPr>
            <a:r>
              <a:rPr lang="en-IN" sz="1600" dirty="0" smtClean="0"/>
              <a:t>Frequency </a:t>
            </a:r>
            <a:r>
              <a:rPr lang="en-IN" sz="1600" dirty="0"/>
              <a:t>and Monetary – 4 means </a:t>
            </a:r>
            <a:r>
              <a:rPr lang="en-IN" sz="1600" dirty="0" smtClean="0"/>
              <a:t>most </a:t>
            </a:r>
            <a:r>
              <a:rPr lang="en-IN" sz="1600" dirty="0"/>
              <a:t>Frequent </a:t>
            </a:r>
          </a:p>
          <a:p>
            <a:r>
              <a:rPr lang="en-IN" sz="1600" dirty="0" smtClean="0"/>
              <a:t>and </a:t>
            </a:r>
            <a:r>
              <a:rPr lang="en-IN" sz="1600" dirty="0"/>
              <a:t>Monetary</a:t>
            </a:r>
          </a:p>
          <a:p>
            <a:endParaRPr lang="en-IN" sz="1600" b="1" dirty="0"/>
          </a:p>
          <a:p>
            <a:r>
              <a:rPr lang="en-US" sz="1600" b="1" dirty="0"/>
              <a:t>Grouped data by </a:t>
            </a:r>
            <a:r>
              <a:rPr lang="en-IN" sz="1600" b="1" dirty="0"/>
              <a:t>Customer Name.</a:t>
            </a:r>
          </a:p>
          <a:p>
            <a:endParaRPr lang="en-IN" sz="1600" b="1" dirty="0"/>
          </a:p>
          <a:p>
            <a:r>
              <a:rPr lang="en-IN" sz="1600" b="1" dirty="0"/>
              <a:t>Aggregation taken –</a:t>
            </a:r>
          </a:p>
          <a:p>
            <a:pPr marL="285750" indent="-285750">
              <a:buFont typeface="Arial" panose="020B0604020202020204" pitchFamily="34" charset="0"/>
              <a:buChar char="•"/>
            </a:pPr>
            <a:r>
              <a:rPr lang="en-IN" sz="1600" dirty="0" smtClean="0"/>
              <a:t>Unique </a:t>
            </a:r>
            <a:r>
              <a:rPr lang="en-IN" sz="1600" dirty="0"/>
              <a:t>Count(Orders) for Frequency</a:t>
            </a:r>
          </a:p>
          <a:p>
            <a:pPr marL="285750" indent="-285750">
              <a:buFont typeface="Arial" panose="020B0604020202020204" pitchFamily="34" charset="0"/>
              <a:buChar char="•"/>
            </a:pPr>
            <a:r>
              <a:rPr lang="en-US" sz="1600" dirty="0" smtClean="0"/>
              <a:t>Sum </a:t>
            </a:r>
            <a:r>
              <a:rPr lang="en-US" sz="1600" dirty="0"/>
              <a:t>of Sales for Monetary</a:t>
            </a:r>
          </a:p>
          <a:p>
            <a:pPr marL="285750" indent="-285750">
              <a:buFont typeface="Arial" panose="020B0604020202020204" pitchFamily="34" charset="0"/>
              <a:buChar char="•"/>
            </a:pPr>
            <a:r>
              <a:rPr lang="en-US" sz="1600" dirty="0" smtClean="0"/>
              <a:t>Minimum </a:t>
            </a:r>
            <a:r>
              <a:rPr lang="en-US" sz="1600" dirty="0"/>
              <a:t>of Days Since Last </a:t>
            </a:r>
            <a:r>
              <a:rPr lang="en-GB" sz="1600" dirty="0"/>
              <a:t>Order</a:t>
            </a:r>
            <a:endParaRPr lang="en-IN" sz="1600" dirty="0"/>
          </a:p>
        </p:txBody>
      </p:sp>
      <p:sp>
        <p:nvSpPr>
          <p:cNvPr id="6" name="TextBox 5"/>
          <p:cNvSpPr txBox="1"/>
          <p:nvPr/>
        </p:nvSpPr>
        <p:spPr>
          <a:xfrm>
            <a:off x="748145" y="1215736"/>
            <a:ext cx="2369128" cy="369332"/>
          </a:xfrm>
          <a:prstGeom prst="rect">
            <a:avLst/>
          </a:prstGeom>
          <a:noFill/>
        </p:spPr>
        <p:txBody>
          <a:bodyPr wrap="square" rtlCol="0">
            <a:spAutoFit/>
          </a:bodyPr>
          <a:lstStyle/>
          <a:p>
            <a:r>
              <a:rPr lang="en-GB" b="1" dirty="0" smtClean="0"/>
              <a:t>KNIME Workflow</a:t>
            </a:r>
            <a:endParaRPr lang="en-GB" b="1" dirty="0"/>
          </a:p>
        </p:txBody>
      </p:sp>
    </p:spTree>
    <p:extLst>
      <p:ext uri="{BB962C8B-B14F-4D97-AF65-F5344CB8AC3E}">
        <p14:creationId xmlns:p14="http://schemas.microsoft.com/office/powerpoint/2010/main" val="1710303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6871854" cy="707886"/>
          </a:xfrm>
          <a:prstGeom prst="rect">
            <a:avLst/>
          </a:prstGeom>
          <a:noFill/>
        </p:spPr>
        <p:txBody>
          <a:bodyPr wrap="square" rtlCol="0">
            <a:spAutoFit/>
          </a:bodyPr>
          <a:lstStyle/>
          <a:p>
            <a:r>
              <a:rPr lang="en-IN" sz="4000" b="1" dirty="0">
                <a:solidFill>
                  <a:srgbClr val="7030A0"/>
                </a:solidFill>
              </a:rPr>
              <a:t>Contents of the Presentation</a:t>
            </a:r>
          </a:p>
        </p:txBody>
      </p:sp>
      <p:graphicFrame>
        <p:nvGraphicFramePr>
          <p:cNvPr id="2" name="Table 1"/>
          <p:cNvGraphicFramePr>
            <a:graphicFrameLocks noGrp="1"/>
          </p:cNvGraphicFramePr>
          <p:nvPr>
            <p:extLst>
              <p:ext uri="{D42A27DB-BD31-4B8C-83A1-F6EECF244321}">
                <p14:modId xmlns:p14="http://schemas.microsoft.com/office/powerpoint/2010/main" val="1023921739"/>
              </p:ext>
            </p:extLst>
          </p:nvPr>
        </p:nvGraphicFramePr>
        <p:xfrm>
          <a:off x="779318" y="1119289"/>
          <a:ext cx="5033818" cy="2595880"/>
        </p:xfrm>
        <a:graphic>
          <a:graphicData uri="http://schemas.openxmlformats.org/drawingml/2006/table">
            <a:tbl>
              <a:tblPr firstRow="1" bandRow="1">
                <a:tableStyleId>{5C22544A-7EE6-4342-B048-85BDC9FD1C3A}</a:tableStyleId>
              </a:tblPr>
              <a:tblGrid>
                <a:gridCol w="3890817">
                  <a:extLst>
                    <a:ext uri="{9D8B030D-6E8A-4147-A177-3AD203B41FA5}">
                      <a16:colId xmlns:a16="http://schemas.microsoft.com/office/drawing/2014/main" val="2789248042"/>
                    </a:ext>
                  </a:extLst>
                </a:gridCol>
                <a:gridCol w="1143001">
                  <a:extLst>
                    <a:ext uri="{9D8B030D-6E8A-4147-A177-3AD203B41FA5}">
                      <a16:colId xmlns:a16="http://schemas.microsoft.com/office/drawing/2014/main" val="82278695"/>
                    </a:ext>
                  </a:extLst>
                </a:gridCol>
              </a:tblGrid>
              <a:tr h="370840">
                <a:tc>
                  <a:txBody>
                    <a:bodyPr/>
                    <a:lstStyle/>
                    <a:p>
                      <a:pPr algn="l"/>
                      <a:r>
                        <a:rPr lang="en-GB" sz="1200" dirty="0" smtClean="0"/>
                        <a:t>List of Tables</a:t>
                      </a:r>
                      <a:endParaRPr lang="en-GB" sz="1200" dirty="0"/>
                    </a:p>
                  </a:txBody>
                  <a:tcPr/>
                </a:tc>
                <a:tc>
                  <a:txBody>
                    <a:bodyPr/>
                    <a:lstStyle/>
                    <a:p>
                      <a:pPr algn="ctr"/>
                      <a:r>
                        <a:rPr lang="en-GB" sz="1200" dirty="0" smtClean="0"/>
                        <a:t>Slide No</a:t>
                      </a:r>
                      <a:endParaRPr lang="en-GB" sz="1200" dirty="0"/>
                    </a:p>
                  </a:txBody>
                  <a:tcPr/>
                </a:tc>
                <a:extLst>
                  <a:ext uri="{0D108BD9-81ED-4DB2-BD59-A6C34878D82A}">
                    <a16:rowId xmlns:a16="http://schemas.microsoft.com/office/drawing/2014/main" val="1788761577"/>
                  </a:ext>
                </a:extLst>
              </a:tr>
              <a:tr h="370840">
                <a:tc>
                  <a:txBody>
                    <a:bodyPr/>
                    <a:lstStyle/>
                    <a:p>
                      <a:pPr algn="l"/>
                      <a:r>
                        <a:rPr lang="en-GB" sz="1200" dirty="0" smtClean="0"/>
                        <a:t>Feature Description</a:t>
                      </a:r>
                      <a:endParaRPr lang="en-GB" sz="1200" dirty="0"/>
                    </a:p>
                  </a:txBody>
                  <a:tcPr/>
                </a:tc>
                <a:tc>
                  <a:txBody>
                    <a:bodyPr/>
                    <a:lstStyle/>
                    <a:p>
                      <a:pPr algn="ctr"/>
                      <a:r>
                        <a:rPr lang="en-GB" sz="1200" dirty="0" smtClean="0"/>
                        <a:t>5</a:t>
                      </a:r>
                      <a:endParaRPr lang="en-GB" sz="1200" dirty="0"/>
                    </a:p>
                  </a:txBody>
                  <a:tcPr/>
                </a:tc>
                <a:extLst>
                  <a:ext uri="{0D108BD9-81ED-4DB2-BD59-A6C34878D82A}">
                    <a16:rowId xmlns:a16="http://schemas.microsoft.com/office/drawing/2014/main" val="3626103754"/>
                  </a:ext>
                </a:extLst>
              </a:tr>
              <a:tr h="370840">
                <a:tc>
                  <a:txBody>
                    <a:bodyPr/>
                    <a:lstStyle/>
                    <a:p>
                      <a:pPr algn="l"/>
                      <a:r>
                        <a:rPr lang="en-GB" sz="1200" dirty="0" smtClean="0"/>
                        <a:t>RFM Results</a:t>
                      </a:r>
                      <a:endParaRPr lang="en-GB" sz="1200" dirty="0"/>
                    </a:p>
                  </a:txBody>
                  <a:tcPr/>
                </a:tc>
                <a:tc>
                  <a:txBody>
                    <a:bodyPr/>
                    <a:lstStyle/>
                    <a:p>
                      <a:pPr algn="ctr"/>
                      <a:r>
                        <a:rPr lang="en-GB" sz="1200" dirty="0" smtClean="0"/>
                        <a:t>30</a:t>
                      </a:r>
                      <a:endParaRPr lang="en-GB" sz="1200" dirty="0"/>
                    </a:p>
                  </a:txBody>
                  <a:tcPr/>
                </a:tc>
                <a:extLst>
                  <a:ext uri="{0D108BD9-81ED-4DB2-BD59-A6C34878D82A}">
                    <a16:rowId xmlns:a16="http://schemas.microsoft.com/office/drawing/2014/main" val="3964351492"/>
                  </a:ext>
                </a:extLst>
              </a:tr>
              <a:tr h="370840">
                <a:tc>
                  <a:txBody>
                    <a:bodyPr/>
                    <a:lstStyle/>
                    <a:p>
                      <a:pPr algn="l"/>
                      <a:r>
                        <a:rPr lang="en-GB" sz="1200" dirty="0" smtClean="0"/>
                        <a:t>Who are your best customers?</a:t>
                      </a:r>
                      <a:endParaRPr lang="en-GB" sz="1200" dirty="0"/>
                    </a:p>
                  </a:txBody>
                  <a:tcPr/>
                </a:tc>
                <a:tc>
                  <a:txBody>
                    <a:bodyPr/>
                    <a:lstStyle/>
                    <a:p>
                      <a:pPr algn="ctr"/>
                      <a:r>
                        <a:rPr lang="en-GB" sz="1200" dirty="0" smtClean="0"/>
                        <a:t>31</a:t>
                      </a:r>
                      <a:endParaRPr lang="en-GB" sz="1200" dirty="0"/>
                    </a:p>
                  </a:txBody>
                  <a:tcPr/>
                </a:tc>
                <a:extLst>
                  <a:ext uri="{0D108BD9-81ED-4DB2-BD59-A6C34878D82A}">
                    <a16:rowId xmlns:a16="http://schemas.microsoft.com/office/drawing/2014/main" val="511157357"/>
                  </a:ext>
                </a:extLst>
              </a:tr>
              <a:tr h="370840">
                <a:tc>
                  <a:txBody>
                    <a:bodyPr/>
                    <a:lstStyle/>
                    <a:p>
                      <a:pPr algn="l"/>
                      <a:r>
                        <a:rPr lang="en-GB" sz="1200" dirty="0" smtClean="0"/>
                        <a:t>Which customers are at the verge of churning?</a:t>
                      </a:r>
                      <a:endParaRPr lang="en-GB" sz="1200" dirty="0"/>
                    </a:p>
                  </a:txBody>
                  <a:tcPr/>
                </a:tc>
                <a:tc>
                  <a:txBody>
                    <a:bodyPr/>
                    <a:lstStyle/>
                    <a:p>
                      <a:pPr algn="ctr"/>
                      <a:r>
                        <a:rPr lang="en-GB" sz="1200" dirty="0" smtClean="0"/>
                        <a:t>32</a:t>
                      </a:r>
                      <a:endParaRPr lang="en-GB" sz="1200" dirty="0"/>
                    </a:p>
                  </a:txBody>
                  <a:tcPr/>
                </a:tc>
                <a:extLst>
                  <a:ext uri="{0D108BD9-81ED-4DB2-BD59-A6C34878D82A}">
                    <a16:rowId xmlns:a16="http://schemas.microsoft.com/office/drawing/2014/main" val="3334067381"/>
                  </a:ext>
                </a:extLst>
              </a:tr>
              <a:tr h="370840">
                <a:tc>
                  <a:txBody>
                    <a:bodyPr/>
                    <a:lstStyle/>
                    <a:p>
                      <a:pPr algn="l"/>
                      <a:r>
                        <a:rPr lang="en-GB" sz="1200" dirty="0" smtClean="0"/>
                        <a:t>Who are lost customers?</a:t>
                      </a:r>
                      <a:endParaRPr lang="en-GB" sz="1200" dirty="0"/>
                    </a:p>
                  </a:txBody>
                  <a:tcPr/>
                </a:tc>
                <a:tc>
                  <a:txBody>
                    <a:bodyPr/>
                    <a:lstStyle/>
                    <a:p>
                      <a:pPr algn="ctr"/>
                      <a:r>
                        <a:rPr lang="en-GB" sz="1200" dirty="0" smtClean="0"/>
                        <a:t>33</a:t>
                      </a:r>
                      <a:endParaRPr lang="en-GB" sz="1200" dirty="0"/>
                    </a:p>
                  </a:txBody>
                  <a:tcPr/>
                </a:tc>
                <a:extLst>
                  <a:ext uri="{0D108BD9-81ED-4DB2-BD59-A6C34878D82A}">
                    <a16:rowId xmlns:a16="http://schemas.microsoft.com/office/drawing/2014/main" val="2419816437"/>
                  </a:ext>
                </a:extLst>
              </a:tr>
              <a:tr h="370840">
                <a:tc>
                  <a:txBody>
                    <a:bodyPr/>
                    <a:lstStyle/>
                    <a:p>
                      <a:pPr algn="l"/>
                      <a:r>
                        <a:rPr lang="en-GB" sz="1200" dirty="0" smtClean="0"/>
                        <a:t>Who are your loyal customers?</a:t>
                      </a:r>
                      <a:endParaRPr lang="en-GB" sz="1200" dirty="0"/>
                    </a:p>
                  </a:txBody>
                  <a:tcPr/>
                </a:tc>
                <a:tc>
                  <a:txBody>
                    <a:bodyPr/>
                    <a:lstStyle/>
                    <a:p>
                      <a:pPr algn="ctr"/>
                      <a:r>
                        <a:rPr lang="en-GB" sz="1200" dirty="0" smtClean="0"/>
                        <a:t>34</a:t>
                      </a:r>
                      <a:endParaRPr lang="en-GB" sz="1200" dirty="0"/>
                    </a:p>
                  </a:txBody>
                  <a:tcPr/>
                </a:tc>
                <a:extLst>
                  <a:ext uri="{0D108BD9-81ED-4DB2-BD59-A6C34878D82A}">
                    <a16:rowId xmlns:a16="http://schemas.microsoft.com/office/drawing/2014/main" val="309221407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55290562"/>
              </p:ext>
            </p:extLst>
          </p:nvPr>
        </p:nvGraphicFramePr>
        <p:xfrm>
          <a:off x="6038015" y="1119289"/>
          <a:ext cx="5449455" cy="5616000"/>
        </p:xfrm>
        <a:graphic>
          <a:graphicData uri="http://schemas.openxmlformats.org/drawingml/2006/table">
            <a:tbl>
              <a:tblPr firstRow="1" bandRow="1">
                <a:tableStyleId>{5C22544A-7EE6-4342-B048-85BDC9FD1C3A}</a:tableStyleId>
              </a:tblPr>
              <a:tblGrid>
                <a:gridCol w="4316847">
                  <a:extLst>
                    <a:ext uri="{9D8B030D-6E8A-4147-A177-3AD203B41FA5}">
                      <a16:colId xmlns:a16="http://schemas.microsoft.com/office/drawing/2014/main" val="3705693968"/>
                    </a:ext>
                  </a:extLst>
                </a:gridCol>
                <a:gridCol w="1132608">
                  <a:extLst>
                    <a:ext uri="{9D8B030D-6E8A-4147-A177-3AD203B41FA5}">
                      <a16:colId xmlns:a16="http://schemas.microsoft.com/office/drawing/2014/main" val="1638469803"/>
                    </a:ext>
                  </a:extLst>
                </a:gridCol>
              </a:tblGrid>
              <a:tr h="280800">
                <a:tc>
                  <a:txBody>
                    <a:bodyPr/>
                    <a:lstStyle/>
                    <a:p>
                      <a:r>
                        <a:rPr lang="en-GB" sz="1200" dirty="0" smtClean="0"/>
                        <a:t>List of Figures</a:t>
                      </a:r>
                      <a:endParaRPr lang="en-GB" sz="1200" dirty="0"/>
                    </a:p>
                  </a:txBody>
                  <a:tcPr/>
                </a:tc>
                <a:tc>
                  <a:txBody>
                    <a:bodyPr/>
                    <a:lstStyle/>
                    <a:p>
                      <a:r>
                        <a:rPr lang="en-GB" sz="1200" dirty="0" smtClean="0"/>
                        <a:t>Slide</a:t>
                      </a:r>
                      <a:r>
                        <a:rPr lang="en-GB" sz="1200" baseline="0" dirty="0" smtClean="0"/>
                        <a:t> No</a:t>
                      </a:r>
                      <a:endParaRPr lang="en-GB" sz="1200" dirty="0"/>
                    </a:p>
                  </a:txBody>
                  <a:tcPr/>
                </a:tc>
                <a:extLst>
                  <a:ext uri="{0D108BD9-81ED-4DB2-BD59-A6C34878D82A}">
                    <a16:rowId xmlns:a16="http://schemas.microsoft.com/office/drawing/2014/main" val="3287736334"/>
                  </a:ext>
                </a:extLst>
              </a:tr>
              <a:tr h="280800">
                <a:tc>
                  <a:txBody>
                    <a:bodyPr/>
                    <a:lstStyle/>
                    <a:p>
                      <a:r>
                        <a:rPr lang="en-GB" sz="1200" dirty="0" smtClean="0"/>
                        <a:t>Outlier Check</a:t>
                      </a:r>
                      <a:endParaRPr lang="en-GB" sz="1200" dirty="0"/>
                    </a:p>
                  </a:txBody>
                  <a:tcPr/>
                </a:tc>
                <a:tc>
                  <a:txBody>
                    <a:bodyPr/>
                    <a:lstStyle/>
                    <a:p>
                      <a:r>
                        <a:rPr lang="en-GB" sz="1200" dirty="0" smtClean="0"/>
                        <a:t>7</a:t>
                      </a:r>
                      <a:endParaRPr lang="en-GB" sz="1200" dirty="0"/>
                    </a:p>
                  </a:txBody>
                  <a:tcPr/>
                </a:tc>
                <a:extLst>
                  <a:ext uri="{0D108BD9-81ED-4DB2-BD59-A6C34878D82A}">
                    <a16:rowId xmlns:a16="http://schemas.microsoft.com/office/drawing/2014/main" val="1325134337"/>
                  </a:ext>
                </a:extLst>
              </a:tr>
              <a:tr h="280800">
                <a:tc>
                  <a:txBody>
                    <a:bodyPr/>
                    <a:lstStyle/>
                    <a:p>
                      <a:r>
                        <a:rPr lang="en-GB" sz="1200" baseline="0" dirty="0" smtClean="0"/>
                        <a:t>Distribution Plot - </a:t>
                      </a:r>
                      <a:r>
                        <a:rPr lang="en-GB" sz="1200" dirty="0" smtClean="0"/>
                        <a:t>Quantity</a:t>
                      </a:r>
                      <a:r>
                        <a:rPr lang="en-GB" sz="1200" baseline="0" dirty="0" smtClean="0"/>
                        <a:t> Order &amp; Price</a:t>
                      </a:r>
                      <a:endParaRPr lang="en-GB" sz="1200" dirty="0"/>
                    </a:p>
                  </a:txBody>
                  <a:tcPr/>
                </a:tc>
                <a:tc>
                  <a:txBody>
                    <a:bodyPr/>
                    <a:lstStyle/>
                    <a:p>
                      <a:r>
                        <a:rPr lang="en-GB" sz="1200" dirty="0" smtClean="0"/>
                        <a:t>8</a:t>
                      </a:r>
                      <a:endParaRPr lang="en-GB" sz="1200" dirty="0"/>
                    </a:p>
                  </a:txBody>
                  <a:tcPr/>
                </a:tc>
                <a:extLst>
                  <a:ext uri="{0D108BD9-81ED-4DB2-BD59-A6C34878D82A}">
                    <a16:rowId xmlns:a16="http://schemas.microsoft.com/office/drawing/2014/main" val="960034342"/>
                  </a:ext>
                </a:extLst>
              </a:tr>
              <a:tr h="280800">
                <a:tc>
                  <a:txBody>
                    <a:bodyPr/>
                    <a:lstStyle/>
                    <a:p>
                      <a:r>
                        <a:rPr lang="en-GB" sz="1200" dirty="0" smtClean="0"/>
                        <a:t>Country Wise Sales</a:t>
                      </a:r>
                      <a:endParaRPr lang="en-GB" sz="1200" dirty="0"/>
                    </a:p>
                  </a:txBody>
                  <a:tcPr/>
                </a:tc>
                <a:tc>
                  <a:txBody>
                    <a:bodyPr/>
                    <a:lstStyle/>
                    <a:p>
                      <a:r>
                        <a:rPr lang="en-GB" sz="1200" dirty="0" smtClean="0"/>
                        <a:t>9</a:t>
                      </a:r>
                      <a:endParaRPr lang="en-GB" sz="1200" dirty="0"/>
                    </a:p>
                  </a:txBody>
                  <a:tcPr/>
                </a:tc>
                <a:extLst>
                  <a:ext uri="{0D108BD9-81ED-4DB2-BD59-A6C34878D82A}">
                    <a16:rowId xmlns:a16="http://schemas.microsoft.com/office/drawing/2014/main" val="384808490"/>
                  </a:ext>
                </a:extLst>
              </a:tr>
              <a:tr h="280800">
                <a:tc>
                  <a:txBody>
                    <a:bodyPr/>
                    <a:lstStyle/>
                    <a:p>
                      <a:r>
                        <a:rPr lang="en-GB" sz="1200" dirty="0" smtClean="0"/>
                        <a:t>Country Wise Sales Across Years</a:t>
                      </a:r>
                      <a:endParaRPr lang="en-GB" sz="1200" dirty="0"/>
                    </a:p>
                  </a:txBody>
                  <a:tcPr/>
                </a:tc>
                <a:tc>
                  <a:txBody>
                    <a:bodyPr/>
                    <a:lstStyle/>
                    <a:p>
                      <a:r>
                        <a:rPr lang="en-GB" sz="1200" dirty="0" smtClean="0"/>
                        <a:t>10</a:t>
                      </a:r>
                      <a:endParaRPr lang="en-GB" sz="1200" dirty="0"/>
                    </a:p>
                  </a:txBody>
                  <a:tcPr/>
                </a:tc>
                <a:extLst>
                  <a:ext uri="{0D108BD9-81ED-4DB2-BD59-A6C34878D82A}">
                    <a16:rowId xmlns:a16="http://schemas.microsoft.com/office/drawing/2014/main" val="520136126"/>
                  </a:ext>
                </a:extLst>
              </a:tr>
              <a:tr h="280800">
                <a:tc>
                  <a:txBody>
                    <a:bodyPr/>
                    <a:lstStyle/>
                    <a:p>
                      <a:r>
                        <a:rPr lang="en-GB" sz="1200" dirty="0" smtClean="0"/>
                        <a:t>Year Wise Monthly Sales</a:t>
                      </a:r>
                      <a:endParaRPr lang="en-GB" sz="1200" dirty="0"/>
                    </a:p>
                  </a:txBody>
                  <a:tcPr/>
                </a:tc>
                <a:tc>
                  <a:txBody>
                    <a:bodyPr/>
                    <a:lstStyle/>
                    <a:p>
                      <a:r>
                        <a:rPr lang="en-GB" sz="1200" dirty="0" smtClean="0"/>
                        <a:t>11</a:t>
                      </a:r>
                      <a:endParaRPr lang="en-GB" sz="1200" dirty="0"/>
                    </a:p>
                  </a:txBody>
                  <a:tcPr/>
                </a:tc>
                <a:extLst>
                  <a:ext uri="{0D108BD9-81ED-4DB2-BD59-A6C34878D82A}">
                    <a16:rowId xmlns:a16="http://schemas.microsoft.com/office/drawing/2014/main" val="3802674291"/>
                  </a:ext>
                </a:extLst>
              </a:tr>
              <a:tr h="280800">
                <a:tc>
                  <a:txBody>
                    <a:bodyPr/>
                    <a:lstStyle/>
                    <a:p>
                      <a:r>
                        <a:rPr lang="en-GB" sz="1200" dirty="0" smtClean="0"/>
                        <a:t>Monthly Sales Across Countries</a:t>
                      </a:r>
                      <a:endParaRPr lang="en-GB" sz="1200" dirty="0"/>
                    </a:p>
                  </a:txBody>
                  <a:tcPr/>
                </a:tc>
                <a:tc>
                  <a:txBody>
                    <a:bodyPr/>
                    <a:lstStyle/>
                    <a:p>
                      <a:r>
                        <a:rPr lang="en-GB" sz="1200" dirty="0" smtClean="0"/>
                        <a:t>12</a:t>
                      </a:r>
                      <a:endParaRPr lang="en-GB" sz="1200" dirty="0"/>
                    </a:p>
                  </a:txBody>
                  <a:tcPr/>
                </a:tc>
                <a:extLst>
                  <a:ext uri="{0D108BD9-81ED-4DB2-BD59-A6C34878D82A}">
                    <a16:rowId xmlns:a16="http://schemas.microsoft.com/office/drawing/2014/main" val="4260613937"/>
                  </a:ext>
                </a:extLst>
              </a:tr>
              <a:tr h="280800">
                <a:tc>
                  <a:txBody>
                    <a:bodyPr/>
                    <a:lstStyle/>
                    <a:p>
                      <a:r>
                        <a:rPr lang="en-GB" sz="1200" dirty="0" smtClean="0"/>
                        <a:t>Year Wise</a:t>
                      </a:r>
                      <a:r>
                        <a:rPr lang="en-GB" sz="1200" baseline="0" dirty="0" smtClean="0"/>
                        <a:t> Monthly Sales</a:t>
                      </a:r>
                      <a:endParaRPr lang="en-GB" sz="1200" dirty="0"/>
                    </a:p>
                  </a:txBody>
                  <a:tcPr/>
                </a:tc>
                <a:tc>
                  <a:txBody>
                    <a:bodyPr/>
                    <a:lstStyle/>
                    <a:p>
                      <a:r>
                        <a:rPr lang="en-GB" sz="1200" dirty="0" smtClean="0"/>
                        <a:t>13</a:t>
                      </a:r>
                      <a:endParaRPr lang="en-GB" sz="1200" dirty="0"/>
                    </a:p>
                  </a:txBody>
                  <a:tcPr/>
                </a:tc>
                <a:extLst>
                  <a:ext uri="{0D108BD9-81ED-4DB2-BD59-A6C34878D82A}">
                    <a16:rowId xmlns:a16="http://schemas.microsoft.com/office/drawing/2014/main" val="3644332881"/>
                  </a:ext>
                </a:extLst>
              </a:tr>
              <a:tr h="280800">
                <a:tc>
                  <a:txBody>
                    <a:bodyPr/>
                    <a:lstStyle/>
                    <a:p>
                      <a:r>
                        <a:rPr lang="en-GB" sz="1200" dirty="0" smtClean="0"/>
                        <a:t>Country Wise Sales Across Quarters</a:t>
                      </a:r>
                      <a:endParaRPr lang="en-GB" sz="1200" dirty="0"/>
                    </a:p>
                  </a:txBody>
                  <a:tcPr/>
                </a:tc>
                <a:tc>
                  <a:txBody>
                    <a:bodyPr/>
                    <a:lstStyle/>
                    <a:p>
                      <a:r>
                        <a:rPr lang="en-GB" sz="1200" dirty="0" smtClean="0"/>
                        <a:t>14</a:t>
                      </a:r>
                      <a:endParaRPr lang="en-GB" sz="1200" dirty="0"/>
                    </a:p>
                  </a:txBody>
                  <a:tcPr/>
                </a:tc>
                <a:extLst>
                  <a:ext uri="{0D108BD9-81ED-4DB2-BD59-A6C34878D82A}">
                    <a16:rowId xmlns:a16="http://schemas.microsoft.com/office/drawing/2014/main" val="2108571089"/>
                  </a:ext>
                </a:extLst>
              </a:tr>
              <a:tr h="280800">
                <a:tc>
                  <a:txBody>
                    <a:bodyPr/>
                    <a:lstStyle/>
                    <a:p>
                      <a:r>
                        <a:rPr lang="en-GB" sz="1200" dirty="0" smtClean="0"/>
                        <a:t>Product Line Sales Wise</a:t>
                      </a:r>
                      <a:endParaRPr lang="en-GB" sz="1200" dirty="0"/>
                    </a:p>
                  </a:txBody>
                  <a:tcPr/>
                </a:tc>
                <a:tc>
                  <a:txBody>
                    <a:bodyPr/>
                    <a:lstStyle/>
                    <a:p>
                      <a:r>
                        <a:rPr lang="en-GB" sz="1200" dirty="0" smtClean="0"/>
                        <a:t>15</a:t>
                      </a:r>
                      <a:endParaRPr lang="en-GB" sz="1200" dirty="0"/>
                    </a:p>
                  </a:txBody>
                  <a:tcPr/>
                </a:tc>
                <a:extLst>
                  <a:ext uri="{0D108BD9-81ED-4DB2-BD59-A6C34878D82A}">
                    <a16:rowId xmlns:a16="http://schemas.microsoft.com/office/drawing/2014/main" val="3458436936"/>
                  </a:ext>
                </a:extLst>
              </a:tr>
              <a:tr h="280800">
                <a:tc>
                  <a:txBody>
                    <a:bodyPr/>
                    <a:lstStyle/>
                    <a:p>
                      <a:r>
                        <a:rPr lang="en-GB" sz="1200" dirty="0" smtClean="0"/>
                        <a:t>Weekly Sales Trend</a:t>
                      </a:r>
                      <a:endParaRPr lang="en-GB" sz="1200" dirty="0"/>
                    </a:p>
                  </a:txBody>
                  <a:tcPr/>
                </a:tc>
                <a:tc>
                  <a:txBody>
                    <a:bodyPr/>
                    <a:lstStyle/>
                    <a:p>
                      <a:r>
                        <a:rPr lang="en-GB" sz="1200" dirty="0" smtClean="0"/>
                        <a:t>16</a:t>
                      </a:r>
                      <a:endParaRPr lang="en-GB" sz="1200" dirty="0"/>
                    </a:p>
                  </a:txBody>
                  <a:tcPr/>
                </a:tc>
                <a:extLst>
                  <a:ext uri="{0D108BD9-81ED-4DB2-BD59-A6C34878D82A}">
                    <a16:rowId xmlns:a16="http://schemas.microsoft.com/office/drawing/2014/main" val="924470576"/>
                  </a:ext>
                </a:extLst>
              </a:tr>
              <a:tr h="280800">
                <a:tc>
                  <a:txBody>
                    <a:bodyPr/>
                    <a:lstStyle/>
                    <a:p>
                      <a:r>
                        <a:rPr lang="en-GB" sz="1200" dirty="0" smtClean="0"/>
                        <a:t>Top Customers By Sales</a:t>
                      </a:r>
                      <a:endParaRPr lang="en-GB" sz="1200" dirty="0"/>
                    </a:p>
                  </a:txBody>
                  <a:tcPr/>
                </a:tc>
                <a:tc>
                  <a:txBody>
                    <a:bodyPr/>
                    <a:lstStyle/>
                    <a:p>
                      <a:r>
                        <a:rPr lang="en-GB" sz="1200" dirty="0" smtClean="0"/>
                        <a:t>17</a:t>
                      </a:r>
                      <a:endParaRPr lang="en-GB" sz="1200" dirty="0"/>
                    </a:p>
                  </a:txBody>
                  <a:tcPr/>
                </a:tc>
                <a:extLst>
                  <a:ext uri="{0D108BD9-81ED-4DB2-BD59-A6C34878D82A}">
                    <a16:rowId xmlns:a16="http://schemas.microsoft.com/office/drawing/2014/main" val="3229302356"/>
                  </a:ext>
                </a:extLst>
              </a:tr>
              <a:tr h="280800">
                <a:tc>
                  <a:txBody>
                    <a:bodyPr/>
                    <a:lstStyle/>
                    <a:p>
                      <a:r>
                        <a:rPr lang="en-GB" sz="1200" dirty="0" smtClean="0"/>
                        <a:t>Top 10 Customers Year Wise Sales Trend</a:t>
                      </a:r>
                      <a:endParaRPr lang="en-GB" sz="1200" dirty="0"/>
                    </a:p>
                  </a:txBody>
                  <a:tcPr/>
                </a:tc>
                <a:tc>
                  <a:txBody>
                    <a:bodyPr/>
                    <a:lstStyle/>
                    <a:p>
                      <a:r>
                        <a:rPr lang="en-GB" sz="1200" dirty="0" smtClean="0"/>
                        <a:t>18</a:t>
                      </a:r>
                      <a:endParaRPr lang="en-GB" sz="1200" dirty="0"/>
                    </a:p>
                  </a:txBody>
                  <a:tcPr/>
                </a:tc>
                <a:extLst>
                  <a:ext uri="{0D108BD9-81ED-4DB2-BD59-A6C34878D82A}">
                    <a16:rowId xmlns:a16="http://schemas.microsoft.com/office/drawing/2014/main" val="1474122458"/>
                  </a:ext>
                </a:extLst>
              </a:tr>
              <a:tr h="280800">
                <a:tc>
                  <a:txBody>
                    <a:bodyPr/>
                    <a:lstStyle/>
                    <a:p>
                      <a:r>
                        <a:rPr lang="en-GB" sz="1200" dirty="0" smtClean="0"/>
                        <a:t>Customers Per Month</a:t>
                      </a:r>
                      <a:endParaRPr lang="en-GB" sz="1200" dirty="0"/>
                    </a:p>
                  </a:txBody>
                  <a:tcPr/>
                </a:tc>
                <a:tc>
                  <a:txBody>
                    <a:bodyPr/>
                    <a:lstStyle/>
                    <a:p>
                      <a:r>
                        <a:rPr lang="en-GB" sz="1200" dirty="0" smtClean="0"/>
                        <a:t>19</a:t>
                      </a:r>
                      <a:endParaRPr lang="en-GB" sz="1200" dirty="0"/>
                    </a:p>
                  </a:txBody>
                  <a:tcPr/>
                </a:tc>
                <a:extLst>
                  <a:ext uri="{0D108BD9-81ED-4DB2-BD59-A6C34878D82A}">
                    <a16:rowId xmlns:a16="http://schemas.microsoft.com/office/drawing/2014/main" val="2809603686"/>
                  </a:ext>
                </a:extLst>
              </a:tr>
              <a:tr h="280800">
                <a:tc>
                  <a:txBody>
                    <a:bodyPr/>
                    <a:lstStyle/>
                    <a:p>
                      <a:r>
                        <a:rPr lang="en-GB" sz="1200" dirty="0" smtClean="0"/>
                        <a:t>Deal Size Across Countries</a:t>
                      </a:r>
                      <a:endParaRPr lang="en-GB" sz="1200" dirty="0"/>
                    </a:p>
                  </a:txBody>
                  <a:tcPr/>
                </a:tc>
                <a:tc>
                  <a:txBody>
                    <a:bodyPr/>
                    <a:lstStyle/>
                    <a:p>
                      <a:r>
                        <a:rPr lang="en-GB" sz="1200" dirty="0" smtClean="0"/>
                        <a:t>20</a:t>
                      </a:r>
                      <a:endParaRPr lang="en-GB" sz="1200" dirty="0"/>
                    </a:p>
                  </a:txBody>
                  <a:tcPr/>
                </a:tc>
                <a:extLst>
                  <a:ext uri="{0D108BD9-81ED-4DB2-BD59-A6C34878D82A}">
                    <a16:rowId xmlns:a16="http://schemas.microsoft.com/office/drawing/2014/main" val="2467479256"/>
                  </a:ext>
                </a:extLst>
              </a:tr>
              <a:tr h="280800">
                <a:tc>
                  <a:txBody>
                    <a:bodyPr/>
                    <a:lstStyle/>
                    <a:p>
                      <a:r>
                        <a:rPr lang="en-GB" sz="1200" dirty="0" smtClean="0">
                          <a:solidFill>
                            <a:schemeClr val="tx1"/>
                          </a:solidFill>
                        </a:rPr>
                        <a:t>Order Status</a:t>
                      </a:r>
                      <a:endParaRPr lang="en-GB" sz="1200" dirty="0">
                        <a:solidFill>
                          <a:schemeClr val="tx1"/>
                        </a:solidFill>
                      </a:endParaRPr>
                    </a:p>
                  </a:txBody>
                  <a:tcPr/>
                </a:tc>
                <a:tc>
                  <a:txBody>
                    <a:bodyPr/>
                    <a:lstStyle/>
                    <a:p>
                      <a:r>
                        <a:rPr lang="en-GB" sz="1200" dirty="0" smtClean="0"/>
                        <a:t>21</a:t>
                      </a:r>
                      <a:endParaRPr lang="en-GB" sz="1200" dirty="0"/>
                    </a:p>
                  </a:txBody>
                  <a:tcPr/>
                </a:tc>
                <a:extLst>
                  <a:ext uri="{0D108BD9-81ED-4DB2-BD59-A6C34878D82A}">
                    <a16:rowId xmlns:a16="http://schemas.microsoft.com/office/drawing/2014/main" val="3106041279"/>
                  </a:ext>
                </a:extLst>
              </a:tr>
              <a:tr h="280800">
                <a:tc>
                  <a:txBody>
                    <a:bodyPr/>
                    <a:lstStyle/>
                    <a:p>
                      <a:r>
                        <a:rPr lang="en-GB" sz="1200" dirty="0" smtClean="0">
                          <a:solidFill>
                            <a:schemeClr val="tx1"/>
                          </a:solidFill>
                        </a:rPr>
                        <a:t>Sales Trend</a:t>
                      </a:r>
                      <a:endParaRPr lang="en-GB" sz="1200" dirty="0">
                        <a:solidFill>
                          <a:schemeClr val="tx1"/>
                        </a:solidFill>
                      </a:endParaRPr>
                    </a:p>
                  </a:txBody>
                  <a:tcPr/>
                </a:tc>
                <a:tc>
                  <a:txBody>
                    <a:bodyPr/>
                    <a:lstStyle/>
                    <a:p>
                      <a:r>
                        <a:rPr lang="en-GB" sz="1200" dirty="0" smtClean="0"/>
                        <a:t>22</a:t>
                      </a:r>
                      <a:endParaRPr lang="en-GB" sz="1200" dirty="0"/>
                    </a:p>
                  </a:txBody>
                  <a:tcPr/>
                </a:tc>
                <a:extLst>
                  <a:ext uri="{0D108BD9-81ED-4DB2-BD59-A6C34878D82A}">
                    <a16:rowId xmlns:a16="http://schemas.microsoft.com/office/drawing/2014/main" val="1528708913"/>
                  </a:ext>
                </a:extLst>
              </a:tr>
              <a:tr h="280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Top – 5 Customers Quarter &amp; Month Wise </a:t>
                      </a:r>
                    </a:p>
                  </a:txBody>
                  <a:tcPr/>
                </a:tc>
                <a:tc>
                  <a:txBody>
                    <a:bodyPr/>
                    <a:lstStyle/>
                    <a:p>
                      <a:pPr marL="0" algn="l" defTabSz="914400" rtl="0" eaLnBrk="1" latinLnBrk="0" hangingPunct="1"/>
                      <a:r>
                        <a:rPr lang="en-GB" sz="1200" kern="1200" dirty="0" smtClean="0">
                          <a:solidFill>
                            <a:schemeClr val="tx1"/>
                          </a:solidFill>
                          <a:latin typeface="+mn-lt"/>
                          <a:ea typeface="+mn-ea"/>
                          <a:cs typeface="+mn-cs"/>
                        </a:rPr>
                        <a:t>23</a:t>
                      </a:r>
                      <a:endParaRPr lang="en-GB" sz="1200" kern="1200" dirty="0">
                        <a:solidFill>
                          <a:schemeClr val="tx1"/>
                        </a:solidFill>
                        <a:latin typeface="+mn-lt"/>
                        <a:ea typeface="+mn-ea"/>
                        <a:cs typeface="+mn-cs"/>
                      </a:endParaRPr>
                    </a:p>
                  </a:txBody>
                  <a:tcPr/>
                </a:tc>
                <a:extLst>
                  <a:ext uri="{0D108BD9-81ED-4DB2-BD59-A6C34878D82A}">
                    <a16:rowId xmlns:a16="http://schemas.microsoft.com/office/drawing/2014/main" val="3719334216"/>
                  </a:ext>
                </a:extLst>
              </a:tr>
              <a:tr h="280800">
                <a:tc>
                  <a:txBody>
                    <a:bodyPr/>
                    <a:lstStyle/>
                    <a:p>
                      <a:pPr marL="0" algn="l" defTabSz="914400" rtl="0" eaLnBrk="1" latinLnBrk="0" hangingPunct="1"/>
                      <a:r>
                        <a:rPr lang="en-GB" sz="1200" kern="1200" dirty="0" smtClean="0">
                          <a:solidFill>
                            <a:schemeClr val="tx1"/>
                          </a:solidFill>
                          <a:latin typeface="+mn-lt"/>
                          <a:ea typeface="+mn-ea"/>
                          <a:cs typeface="+mn-cs"/>
                        </a:rPr>
                        <a:t>New Customer Growth</a:t>
                      </a:r>
                      <a:endParaRPr lang="en-GB" sz="1200" kern="1200" dirty="0">
                        <a:solidFill>
                          <a:schemeClr val="tx1"/>
                        </a:solidFill>
                        <a:latin typeface="+mn-lt"/>
                        <a:ea typeface="+mn-ea"/>
                        <a:cs typeface="+mn-cs"/>
                      </a:endParaRPr>
                    </a:p>
                  </a:txBody>
                  <a:tcPr/>
                </a:tc>
                <a:tc>
                  <a:txBody>
                    <a:bodyPr/>
                    <a:lstStyle/>
                    <a:p>
                      <a:pPr marL="0" algn="l" defTabSz="914400" rtl="0" eaLnBrk="1" latinLnBrk="0" hangingPunct="1"/>
                      <a:r>
                        <a:rPr lang="en-GB" sz="1200" kern="1200" dirty="0" smtClean="0">
                          <a:solidFill>
                            <a:schemeClr val="tx1"/>
                          </a:solidFill>
                          <a:latin typeface="+mn-lt"/>
                          <a:ea typeface="+mn-ea"/>
                          <a:cs typeface="+mn-cs"/>
                        </a:rPr>
                        <a:t>24</a:t>
                      </a:r>
                      <a:endParaRPr lang="en-GB" sz="1200" kern="1200" dirty="0">
                        <a:solidFill>
                          <a:schemeClr val="tx1"/>
                        </a:solidFill>
                        <a:latin typeface="+mn-lt"/>
                        <a:ea typeface="+mn-ea"/>
                        <a:cs typeface="+mn-cs"/>
                      </a:endParaRPr>
                    </a:p>
                  </a:txBody>
                  <a:tcPr/>
                </a:tc>
                <a:extLst>
                  <a:ext uri="{0D108BD9-81ED-4DB2-BD59-A6C34878D82A}">
                    <a16:rowId xmlns:a16="http://schemas.microsoft.com/office/drawing/2014/main" val="51370732"/>
                  </a:ext>
                </a:extLst>
              </a:tr>
              <a:tr h="280800">
                <a:tc>
                  <a:txBody>
                    <a:bodyPr/>
                    <a:lstStyle/>
                    <a:p>
                      <a:r>
                        <a:rPr lang="en-GB" sz="1200" dirty="0" smtClean="0"/>
                        <a:t>RFM</a:t>
                      </a:r>
                      <a:r>
                        <a:rPr lang="en-GB" sz="1200" baseline="0" dirty="0" smtClean="0"/>
                        <a:t> Segmentation</a:t>
                      </a:r>
                      <a:endParaRPr lang="en-GB" sz="1200" dirty="0"/>
                    </a:p>
                  </a:txBody>
                  <a:tcPr/>
                </a:tc>
                <a:tc>
                  <a:txBody>
                    <a:bodyPr/>
                    <a:lstStyle/>
                    <a:p>
                      <a:r>
                        <a:rPr lang="en-GB" sz="1200" dirty="0" smtClean="0"/>
                        <a:t>28</a:t>
                      </a:r>
                      <a:endParaRPr lang="en-GB" sz="1200" dirty="0"/>
                    </a:p>
                  </a:txBody>
                  <a:tcPr/>
                </a:tc>
                <a:extLst>
                  <a:ext uri="{0D108BD9-81ED-4DB2-BD59-A6C34878D82A}">
                    <a16:rowId xmlns:a16="http://schemas.microsoft.com/office/drawing/2014/main" val="1909159482"/>
                  </a:ext>
                </a:extLst>
              </a:tr>
            </a:tbl>
          </a:graphicData>
        </a:graphic>
      </p:graphicFrame>
    </p:spTree>
    <p:extLst>
      <p:ext uri="{BB962C8B-B14F-4D97-AF65-F5344CB8AC3E}">
        <p14:creationId xmlns:p14="http://schemas.microsoft.com/office/powerpoint/2010/main" val="3490466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10210800" cy="707886"/>
          </a:xfrm>
          <a:prstGeom prst="rect">
            <a:avLst/>
          </a:prstGeom>
          <a:noFill/>
        </p:spPr>
        <p:txBody>
          <a:bodyPr wrap="square" rtlCol="0">
            <a:spAutoFit/>
          </a:bodyPr>
          <a:lstStyle/>
          <a:p>
            <a:r>
              <a:rPr lang="en-IN" sz="4000" b="1" dirty="0">
                <a:solidFill>
                  <a:srgbClr val="7030A0"/>
                </a:solidFill>
              </a:rPr>
              <a:t>RFM Results</a:t>
            </a:r>
          </a:p>
        </p:txBody>
      </p:sp>
      <p:sp>
        <p:nvSpPr>
          <p:cNvPr id="3" name="Rectangle 2"/>
          <p:cNvSpPr/>
          <p:nvPr/>
        </p:nvSpPr>
        <p:spPr>
          <a:xfrm>
            <a:off x="7472852" y="2067683"/>
            <a:ext cx="6096000" cy="338554"/>
          </a:xfrm>
          <a:prstGeom prst="rect">
            <a:avLst/>
          </a:prstGeom>
        </p:spPr>
        <p:txBody>
          <a:bodyPr>
            <a:spAutoFit/>
          </a:bodyPr>
          <a:lstStyle/>
          <a:p>
            <a:r>
              <a:rPr lang="en-IN" sz="1600" dirty="0" smtClean="0">
                <a:latin typeface="Calibri" panose="020F0502020204030204" pitchFamily="34" charset="0"/>
              </a:rPr>
              <a:t>Top 23 Customers </a:t>
            </a:r>
            <a:r>
              <a:rPr lang="en-IN" sz="1600" dirty="0">
                <a:latin typeface="Calibri" panose="020F0502020204030204" pitchFamily="34" charset="0"/>
              </a:rPr>
              <a:t>with </a:t>
            </a:r>
            <a:r>
              <a:rPr lang="en-IN" sz="1600" dirty="0" smtClean="0">
                <a:latin typeface="Calibri" panose="020F0502020204030204" pitchFamily="34" charset="0"/>
              </a:rPr>
              <a:t>Highest RFM </a:t>
            </a:r>
            <a:r>
              <a:rPr lang="en-IN" sz="1600" dirty="0">
                <a:latin typeface="Calibri" panose="020F0502020204030204" pitchFamily="34" charset="0"/>
              </a:rPr>
              <a:t>scores</a:t>
            </a:r>
            <a:endParaRPr lang="en-IN" sz="1600" dirty="0"/>
          </a:p>
        </p:txBody>
      </p:sp>
      <p:graphicFrame>
        <p:nvGraphicFramePr>
          <p:cNvPr id="7" name="Table 6"/>
          <p:cNvGraphicFramePr>
            <a:graphicFrameLocks noGrp="1"/>
          </p:cNvGraphicFramePr>
          <p:nvPr>
            <p:extLst>
              <p:ext uri="{D42A27DB-BD31-4B8C-83A1-F6EECF244321}">
                <p14:modId xmlns:p14="http://schemas.microsoft.com/office/powerpoint/2010/main" val="1909430033"/>
              </p:ext>
            </p:extLst>
          </p:nvPr>
        </p:nvGraphicFramePr>
        <p:xfrm>
          <a:off x="760572" y="1337247"/>
          <a:ext cx="6461109" cy="5042764"/>
        </p:xfrm>
        <a:graphic>
          <a:graphicData uri="http://schemas.openxmlformats.org/drawingml/2006/table">
            <a:tbl>
              <a:tblPr/>
              <a:tblGrid>
                <a:gridCol w="3731847">
                  <a:extLst>
                    <a:ext uri="{9D8B030D-6E8A-4147-A177-3AD203B41FA5}">
                      <a16:colId xmlns:a16="http://schemas.microsoft.com/office/drawing/2014/main" val="2593353680"/>
                    </a:ext>
                  </a:extLst>
                </a:gridCol>
                <a:gridCol w="2729262">
                  <a:extLst>
                    <a:ext uri="{9D8B030D-6E8A-4147-A177-3AD203B41FA5}">
                      <a16:colId xmlns:a16="http://schemas.microsoft.com/office/drawing/2014/main" val="1691771726"/>
                    </a:ext>
                  </a:extLst>
                </a:gridCol>
              </a:tblGrid>
              <a:tr h="209751">
                <a:tc>
                  <a:txBody>
                    <a:bodyPr/>
                    <a:lstStyle/>
                    <a:p>
                      <a:pPr algn="ctr" fontAlgn="b"/>
                      <a:r>
                        <a:rPr lang="en-GB" sz="1100" b="0" i="0" u="none" strike="noStrike" dirty="0">
                          <a:solidFill>
                            <a:srgbClr val="000000"/>
                          </a:solidFill>
                          <a:effectLst/>
                          <a:latin typeface="Calibri" panose="020F0502020204030204" pitchFamily="34" charset="0"/>
                        </a:rPr>
                        <a:t>CUSTOMERNAME</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100" b="0" i="0" u="none" strike="noStrike">
                          <a:solidFill>
                            <a:srgbClr val="000000"/>
                          </a:solidFill>
                          <a:effectLst/>
                          <a:latin typeface="Calibri" panose="020F0502020204030204" pitchFamily="34" charset="0"/>
                        </a:rPr>
                        <a:t>RFM Score</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979235129"/>
                  </a:ext>
                </a:extLst>
              </a:tr>
              <a:tr h="209751">
                <a:tc>
                  <a:txBody>
                    <a:bodyPr/>
                    <a:lstStyle/>
                    <a:p>
                      <a:pPr algn="l" fontAlgn="b"/>
                      <a:r>
                        <a:rPr lang="en-GB" sz="1100" b="0" i="0" u="none" strike="noStrike">
                          <a:solidFill>
                            <a:srgbClr val="000000"/>
                          </a:solidFill>
                          <a:effectLst/>
                          <a:latin typeface="Calibri" panose="020F0502020204030204" pitchFamily="34" charset="0"/>
                        </a:rPr>
                        <a:t>Danish Wholesale Imports</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444</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3318586"/>
                  </a:ext>
                </a:extLst>
              </a:tr>
              <a:tr h="209751">
                <a:tc>
                  <a:txBody>
                    <a:bodyPr/>
                    <a:lstStyle/>
                    <a:p>
                      <a:pPr algn="l" fontAlgn="b"/>
                      <a:r>
                        <a:rPr lang="en-GB" sz="1100" b="0" i="0" u="none" strike="noStrike">
                          <a:solidFill>
                            <a:srgbClr val="000000"/>
                          </a:solidFill>
                          <a:effectLst/>
                          <a:latin typeface="Calibri" panose="020F0502020204030204" pitchFamily="34" charset="0"/>
                        </a:rPr>
                        <a:t>Diecast Classics Inc.</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444</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758973"/>
                  </a:ext>
                </a:extLst>
              </a:tr>
              <a:tr h="209751">
                <a:tc>
                  <a:txBody>
                    <a:bodyPr/>
                    <a:lstStyle/>
                    <a:p>
                      <a:pPr algn="l" fontAlgn="b"/>
                      <a:r>
                        <a:rPr lang="en-GB" sz="1100" b="0" i="0" u="none" strike="noStrike">
                          <a:solidFill>
                            <a:srgbClr val="000000"/>
                          </a:solidFill>
                          <a:effectLst/>
                          <a:latin typeface="Calibri" panose="020F0502020204030204" pitchFamily="34" charset="0"/>
                        </a:rPr>
                        <a:t>Euro Shopping Channel</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444</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8724713"/>
                  </a:ext>
                </a:extLst>
              </a:tr>
              <a:tr h="209751">
                <a:tc>
                  <a:txBody>
                    <a:bodyPr/>
                    <a:lstStyle/>
                    <a:p>
                      <a:pPr algn="l" fontAlgn="b"/>
                      <a:r>
                        <a:rPr lang="en-GB" sz="1100" b="0" i="0" u="none" strike="noStrike">
                          <a:solidFill>
                            <a:srgbClr val="000000"/>
                          </a:solidFill>
                          <a:effectLst/>
                          <a:latin typeface="Calibri" panose="020F0502020204030204" pitchFamily="34" charset="0"/>
                        </a:rPr>
                        <a:t>La Rochelle Gifts</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444</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938014"/>
                  </a:ext>
                </a:extLst>
              </a:tr>
              <a:tr h="209751">
                <a:tc>
                  <a:txBody>
                    <a:bodyPr/>
                    <a:lstStyle/>
                    <a:p>
                      <a:pPr algn="l" fontAlgn="b"/>
                      <a:r>
                        <a:rPr lang="en-GB" sz="1100" b="0" i="0" u="none" strike="noStrike">
                          <a:solidFill>
                            <a:srgbClr val="000000"/>
                          </a:solidFill>
                          <a:effectLst/>
                          <a:latin typeface="Calibri" panose="020F0502020204030204" pitchFamily="34" charset="0"/>
                        </a:rPr>
                        <a:t>Mini Gifts Distributors Ltd.</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444</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0432331"/>
                  </a:ext>
                </a:extLst>
              </a:tr>
              <a:tr h="209751">
                <a:tc>
                  <a:txBody>
                    <a:bodyPr/>
                    <a:lstStyle/>
                    <a:p>
                      <a:pPr algn="l" fontAlgn="b"/>
                      <a:r>
                        <a:rPr lang="en-GB" sz="1100" b="0" i="0" u="none" strike="noStrike">
                          <a:solidFill>
                            <a:srgbClr val="000000"/>
                          </a:solidFill>
                          <a:effectLst/>
                          <a:latin typeface="Calibri" panose="020F0502020204030204" pitchFamily="34" charset="0"/>
                        </a:rPr>
                        <a:t>Reims Collectables</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444</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7022711"/>
                  </a:ext>
                </a:extLst>
              </a:tr>
              <a:tr h="209751">
                <a:tc>
                  <a:txBody>
                    <a:bodyPr/>
                    <a:lstStyle/>
                    <a:p>
                      <a:pPr algn="l" fontAlgn="b"/>
                      <a:r>
                        <a:rPr lang="en-GB" sz="1100" b="0" i="0" u="none" strike="noStrike">
                          <a:solidFill>
                            <a:srgbClr val="000000"/>
                          </a:solidFill>
                          <a:effectLst/>
                          <a:latin typeface="Calibri" panose="020F0502020204030204" pitchFamily="34" charset="0"/>
                        </a:rPr>
                        <a:t>Salzburg Collectables</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444</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9360333"/>
                  </a:ext>
                </a:extLst>
              </a:tr>
              <a:tr h="209751">
                <a:tc>
                  <a:txBody>
                    <a:bodyPr/>
                    <a:lstStyle/>
                    <a:p>
                      <a:pPr algn="l" fontAlgn="b"/>
                      <a:r>
                        <a:rPr lang="en-GB" sz="1100" b="0" i="0" u="none" strike="noStrike">
                          <a:solidFill>
                            <a:srgbClr val="000000"/>
                          </a:solidFill>
                          <a:effectLst/>
                          <a:latin typeface="Calibri" panose="020F0502020204030204" pitchFamily="34" charset="0"/>
                        </a:rPr>
                        <a:t>Souveniers And Things Co.</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444</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737164"/>
                  </a:ext>
                </a:extLst>
              </a:tr>
              <a:tr h="209751">
                <a:tc>
                  <a:txBody>
                    <a:bodyPr/>
                    <a:lstStyle/>
                    <a:p>
                      <a:pPr algn="l" fontAlgn="b"/>
                      <a:r>
                        <a:rPr lang="en-GB" sz="1100" b="0" i="0" u="none" strike="noStrike">
                          <a:solidFill>
                            <a:srgbClr val="000000"/>
                          </a:solidFill>
                          <a:effectLst/>
                          <a:latin typeface="Calibri" panose="020F0502020204030204" pitchFamily="34" charset="0"/>
                        </a:rPr>
                        <a:t>The Sharp Gifts Warehouse</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444</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9980260"/>
                  </a:ext>
                </a:extLst>
              </a:tr>
              <a:tr h="209751">
                <a:tc>
                  <a:txBody>
                    <a:bodyPr/>
                    <a:lstStyle/>
                    <a:p>
                      <a:pPr algn="l" fontAlgn="b"/>
                      <a:r>
                        <a:rPr lang="en-GB" sz="1100" b="0" i="0" u="none" strike="noStrike">
                          <a:solidFill>
                            <a:srgbClr val="000000"/>
                          </a:solidFill>
                          <a:effectLst/>
                          <a:latin typeface="Calibri" panose="020F0502020204030204" pitchFamily="34" charset="0"/>
                        </a:rPr>
                        <a:t>Handji Gifts&amp; Co</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443</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977933"/>
                  </a:ext>
                </a:extLst>
              </a:tr>
              <a:tr h="209751">
                <a:tc>
                  <a:txBody>
                    <a:bodyPr/>
                    <a:lstStyle/>
                    <a:p>
                      <a:pPr algn="l" fontAlgn="b"/>
                      <a:r>
                        <a:rPr lang="en-GB" sz="1100" b="0" i="0" u="none" strike="noStrike">
                          <a:solidFill>
                            <a:srgbClr val="000000"/>
                          </a:solidFill>
                          <a:effectLst/>
                          <a:latin typeface="Calibri" panose="020F0502020204030204" pitchFamily="34" charset="0"/>
                        </a:rPr>
                        <a:t>Tokyo Collectables, Ltd</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443</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5206674"/>
                  </a:ext>
                </a:extLst>
              </a:tr>
              <a:tr h="209751">
                <a:tc>
                  <a:txBody>
                    <a:bodyPr/>
                    <a:lstStyle/>
                    <a:p>
                      <a:pPr algn="l" fontAlgn="b"/>
                      <a:r>
                        <a:rPr lang="en-GB" sz="1100" b="0" i="0" u="none" strike="noStrike">
                          <a:solidFill>
                            <a:srgbClr val="000000"/>
                          </a:solidFill>
                          <a:effectLst/>
                          <a:latin typeface="Calibri" panose="020F0502020204030204" pitchFamily="34" charset="0"/>
                        </a:rPr>
                        <a:t>L'ordine Souveniers</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424</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230594"/>
                  </a:ext>
                </a:extLst>
              </a:tr>
              <a:tr h="209751">
                <a:tc>
                  <a:txBody>
                    <a:bodyPr/>
                    <a:lstStyle/>
                    <a:p>
                      <a:pPr algn="l" fontAlgn="b"/>
                      <a:r>
                        <a:rPr lang="en-GB" sz="1100" b="0" i="0" u="none" strike="noStrike">
                          <a:solidFill>
                            <a:srgbClr val="000000"/>
                          </a:solidFill>
                          <a:effectLst/>
                          <a:latin typeface="Calibri" panose="020F0502020204030204" pitchFamily="34" charset="0"/>
                        </a:rPr>
                        <a:t>Auto Canal Petit</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423</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8811648"/>
                  </a:ext>
                </a:extLst>
              </a:tr>
              <a:tr h="209751">
                <a:tc>
                  <a:txBody>
                    <a:bodyPr/>
                    <a:lstStyle/>
                    <a:p>
                      <a:pPr algn="l" fontAlgn="b"/>
                      <a:r>
                        <a:rPr lang="en-GB" sz="1100" b="0" i="0" u="none" strike="noStrike">
                          <a:solidFill>
                            <a:srgbClr val="000000"/>
                          </a:solidFill>
                          <a:effectLst/>
                          <a:latin typeface="Calibri" panose="020F0502020204030204" pitchFamily="34" charset="0"/>
                        </a:rPr>
                        <a:t>Gift Depot Inc.</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423</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7183464"/>
                  </a:ext>
                </a:extLst>
              </a:tr>
              <a:tr h="209751">
                <a:tc>
                  <a:txBody>
                    <a:bodyPr/>
                    <a:lstStyle/>
                    <a:p>
                      <a:pPr algn="l" fontAlgn="b"/>
                      <a:r>
                        <a:rPr lang="en-GB" sz="1100" b="0" i="0" u="none" strike="noStrike">
                          <a:solidFill>
                            <a:srgbClr val="000000"/>
                          </a:solidFill>
                          <a:effectLst/>
                          <a:latin typeface="Calibri" panose="020F0502020204030204" pitchFamily="34" charset="0"/>
                        </a:rPr>
                        <a:t>UK Collectables, Ltd.</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423</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8783680"/>
                  </a:ext>
                </a:extLst>
              </a:tr>
              <a:tr h="209751">
                <a:tc>
                  <a:txBody>
                    <a:bodyPr/>
                    <a:lstStyle/>
                    <a:p>
                      <a:pPr algn="l" fontAlgn="b"/>
                      <a:r>
                        <a:rPr lang="en-GB" sz="1100" b="0" i="0" u="none" strike="noStrike">
                          <a:solidFill>
                            <a:srgbClr val="000000"/>
                          </a:solidFill>
                          <a:effectLst/>
                          <a:latin typeface="Calibri" panose="020F0502020204030204" pitchFamily="34" charset="0"/>
                        </a:rPr>
                        <a:t>Gifts4AllAges.com</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422</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733626"/>
                  </a:ext>
                </a:extLst>
              </a:tr>
              <a:tr h="209751">
                <a:tc>
                  <a:txBody>
                    <a:bodyPr/>
                    <a:lstStyle/>
                    <a:p>
                      <a:pPr algn="l" fontAlgn="b"/>
                      <a:r>
                        <a:rPr lang="en-GB" sz="1100" b="0" i="0" u="none" strike="noStrike">
                          <a:solidFill>
                            <a:srgbClr val="000000"/>
                          </a:solidFill>
                          <a:effectLst/>
                          <a:latin typeface="Calibri" panose="020F0502020204030204" pitchFamily="34" charset="0"/>
                        </a:rPr>
                        <a:t>Lyon Souveniers</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422</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925639"/>
                  </a:ext>
                </a:extLst>
              </a:tr>
              <a:tr h="209751">
                <a:tc>
                  <a:txBody>
                    <a:bodyPr/>
                    <a:lstStyle/>
                    <a:p>
                      <a:pPr algn="l" fontAlgn="b"/>
                      <a:r>
                        <a:rPr lang="en-GB" sz="1100" b="0" i="0" u="none" strike="noStrike">
                          <a:solidFill>
                            <a:srgbClr val="000000"/>
                          </a:solidFill>
                          <a:effectLst/>
                          <a:latin typeface="Calibri" panose="020F0502020204030204" pitchFamily="34" charset="0"/>
                        </a:rPr>
                        <a:t>Mini Caravy</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422</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6043792"/>
                  </a:ext>
                </a:extLst>
              </a:tr>
              <a:tr h="209751">
                <a:tc>
                  <a:txBody>
                    <a:bodyPr/>
                    <a:lstStyle/>
                    <a:p>
                      <a:pPr algn="l" fontAlgn="b"/>
                      <a:r>
                        <a:rPr lang="en-GB" sz="1100" b="0" i="0" u="none" strike="noStrike">
                          <a:solidFill>
                            <a:srgbClr val="000000"/>
                          </a:solidFill>
                          <a:effectLst/>
                          <a:latin typeface="Calibri" panose="020F0502020204030204" pitchFamily="34" charset="0"/>
                        </a:rPr>
                        <a:t>Petit Auto</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422</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9423233"/>
                  </a:ext>
                </a:extLst>
              </a:tr>
              <a:tr h="209751">
                <a:tc>
                  <a:txBody>
                    <a:bodyPr/>
                    <a:lstStyle/>
                    <a:p>
                      <a:pPr algn="l" fontAlgn="b"/>
                      <a:r>
                        <a:rPr lang="en-GB" sz="1100" b="0" i="0" u="none" strike="noStrike">
                          <a:solidFill>
                            <a:srgbClr val="000000"/>
                          </a:solidFill>
                          <a:effectLst/>
                          <a:latin typeface="Calibri" panose="020F0502020204030204" pitchFamily="34" charset="0"/>
                        </a:rPr>
                        <a:t>Quebec Home Shopping Network</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422</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057111"/>
                  </a:ext>
                </a:extLst>
              </a:tr>
              <a:tr h="209751">
                <a:tc>
                  <a:txBody>
                    <a:bodyPr/>
                    <a:lstStyle/>
                    <a:p>
                      <a:pPr algn="l" fontAlgn="b"/>
                      <a:r>
                        <a:rPr lang="en-GB" sz="1100" b="0" i="0" u="none" strike="noStrike">
                          <a:solidFill>
                            <a:srgbClr val="000000"/>
                          </a:solidFill>
                          <a:effectLst/>
                          <a:latin typeface="Calibri" panose="020F0502020204030204" pitchFamily="34" charset="0"/>
                        </a:rPr>
                        <a:t>Tekni Collectables Inc.</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422</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8670554"/>
                  </a:ext>
                </a:extLst>
              </a:tr>
              <a:tr h="209751">
                <a:tc>
                  <a:txBody>
                    <a:bodyPr/>
                    <a:lstStyle/>
                    <a:p>
                      <a:pPr algn="l" fontAlgn="b"/>
                      <a:r>
                        <a:rPr lang="en-GB" sz="1100" b="0" i="0" u="none" strike="noStrike">
                          <a:solidFill>
                            <a:srgbClr val="000000"/>
                          </a:solidFill>
                          <a:effectLst/>
                          <a:latin typeface="Calibri" panose="020F0502020204030204" pitchFamily="34" charset="0"/>
                        </a:rPr>
                        <a:t>Alpha Cognac</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effectLst/>
                          <a:latin typeface="Calibri" panose="020F0502020204030204" pitchFamily="34" charset="0"/>
                        </a:rPr>
                        <a:t>421</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3398785"/>
                  </a:ext>
                </a:extLst>
              </a:tr>
              <a:tr h="218491">
                <a:tc>
                  <a:txBody>
                    <a:bodyPr/>
                    <a:lstStyle/>
                    <a:p>
                      <a:pPr algn="l" fontAlgn="b"/>
                      <a:r>
                        <a:rPr lang="en-GB" sz="1100" b="0" i="0" u="none" strike="noStrike">
                          <a:solidFill>
                            <a:srgbClr val="000000"/>
                          </a:solidFill>
                          <a:effectLst/>
                          <a:latin typeface="Calibri" panose="020F0502020204030204" pitchFamily="34" charset="0"/>
                        </a:rPr>
                        <a:t>Australian Collectables, Ltd</a:t>
                      </a:r>
                    </a:p>
                  </a:txBody>
                  <a:tcPr marL="7541" marR="7541" marT="75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1100" b="0" i="0" u="none" strike="noStrike" dirty="0">
                          <a:solidFill>
                            <a:srgbClr val="000000"/>
                          </a:solidFill>
                          <a:effectLst/>
                          <a:latin typeface="Calibri" panose="020F0502020204030204" pitchFamily="34" charset="0"/>
                        </a:rPr>
                        <a:t>421</a:t>
                      </a:r>
                    </a:p>
                  </a:txBody>
                  <a:tcPr marL="7541" marR="7541" marT="75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1340402"/>
                  </a:ext>
                </a:extLst>
              </a:tr>
            </a:tbl>
          </a:graphicData>
        </a:graphic>
      </p:graphicFrame>
    </p:spTree>
    <p:extLst>
      <p:ext uri="{BB962C8B-B14F-4D97-AF65-F5344CB8AC3E}">
        <p14:creationId xmlns:p14="http://schemas.microsoft.com/office/powerpoint/2010/main" val="1226715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10210800" cy="707886"/>
          </a:xfrm>
          <a:prstGeom prst="rect">
            <a:avLst/>
          </a:prstGeom>
          <a:noFill/>
        </p:spPr>
        <p:txBody>
          <a:bodyPr wrap="square" rtlCol="0">
            <a:spAutoFit/>
          </a:bodyPr>
          <a:lstStyle/>
          <a:p>
            <a:r>
              <a:rPr lang="en-US" sz="4000" b="1" dirty="0">
                <a:solidFill>
                  <a:srgbClr val="7030A0"/>
                </a:solidFill>
              </a:rPr>
              <a:t>Who are your best customers</a:t>
            </a:r>
            <a:r>
              <a:rPr lang="en-US" sz="4000" b="1" dirty="0" smtClean="0">
                <a:solidFill>
                  <a:srgbClr val="7030A0"/>
                </a:solidFill>
              </a:rPr>
              <a:t>?</a:t>
            </a:r>
            <a:endParaRPr lang="en-IN" sz="4000" b="1" dirty="0">
              <a:solidFill>
                <a:srgbClr val="7030A0"/>
              </a:solidFill>
            </a:endParaRPr>
          </a:p>
        </p:txBody>
      </p:sp>
      <p:sp>
        <p:nvSpPr>
          <p:cNvPr id="2" name="Rectangle 1"/>
          <p:cNvSpPr/>
          <p:nvPr/>
        </p:nvSpPr>
        <p:spPr>
          <a:xfrm>
            <a:off x="706582" y="4397660"/>
            <a:ext cx="9133609" cy="338554"/>
          </a:xfrm>
          <a:prstGeom prst="rect">
            <a:avLst/>
          </a:prstGeom>
        </p:spPr>
        <p:txBody>
          <a:bodyPr wrap="square">
            <a:spAutoFit/>
          </a:bodyPr>
          <a:lstStyle/>
          <a:p>
            <a:r>
              <a:rPr lang="en-US" sz="1600" b="1" dirty="0"/>
              <a:t>Customers with highest recency, highest frequency and highest monetary</a:t>
            </a:r>
            <a:endParaRPr lang="en-IN" sz="1600" b="1" dirty="0"/>
          </a:p>
        </p:txBody>
      </p:sp>
      <p:pic>
        <p:nvPicPr>
          <p:cNvPr id="3" name="Picture 2"/>
          <p:cNvPicPr>
            <a:picLocks noChangeAspect="1"/>
          </p:cNvPicPr>
          <p:nvPr/>
        </p:nvPicPr>
        <p:blipFill>
          <a:blip r:embed="rId2"/>
          <a:stretch>
            <a:fillRect/>
          </a:stretch>
        </p:blipFill>
        <p:spPr>
          <a:xfrm>
            <a:off x="706582" y="1577191"/>
            <a:ext cx="10086110" cy="2426408"/>
          </a:xfrm>
          <a:prstGeom prst="rect">
            <a:avLst/>
          </a:prstGeom>
        </p:spPr>
      </p:pic>
    </p:spTree>
    <p:extLst>
      <p:ext uri="{BB962C8B-B14F-4D97-AF65-F5344CB8AC3E}">
        <p14:creationId xmlns:p14="http://schemas.microsoft.com/office/powerpoint/2010/main" val="1638296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10210800" cy="707886"/>
          </a:xfrm>
          <a:prstGeom prst="rect">
            <a:avLst/>
          </a:prstGeom>
          <a:noFill/>
        </p:spPr>
        <p:txBody>
          <a:bodyPr wrap="square" rtlCol="0">
            <a:spAutoFit/>
          </a:bodyPr>
          <a:lstStyle>
            <a:defPPr>
              <a:defRPr lang="en-US"/>
            </a:defPPr>
            <a:lvl1pPr>
              <a:defRPr sz="4000" b="1">
                <a:solidFill>
                  <a:srgbClr val="7030A0"/>
                </a:solidFill>
              </a:defRPr>
            </a:lvl1pPr>
          </a:lstStyle>
          <a:p>
            <a:r>
              <a:rPr lang="en-US" dirty="0"/>
              <a:t>Which customers are on the verge of churning?</a:t>
            </a:r>
            <a:endParaRPr lang="en-IN" dirty="0"/>
          </a:p>
        </p:txBody>
      </p:sp>
      <p:sp>
        <p:nvSpPr>
          <p:cNvPr id="2" name="Rectangle 1"/>
          <p:cNvSpPr/>
          <p:nvPr/>
        </p:nvSpPr>
        <p:spPr>
          <a:xfrm>
            <a:off x="706582" y="5782113"/>
            <a:ext cx="3381375" cy="338554"/>
          </a:xfrm>
          <a:prstGeom prst="rect">
            <a:avLst/>
          </a:prstGeom>
        </p:spPr>
        <p:txBody>
          <a:bodyPr wrap="none">
            <a:spAutoFit/>
          </a:bodyPr>
          <a:lstStyle/>
          <a:p>
            <a:r>
              <a:rPr lang="en-US" sz="1600" b="1" dirty="0"/>
              <a:t>Customers who's recency value is low</a:t>
            </a:r>
            <a:endParaRPr lang="en-IN" sz="1600" b="1" dirty="0"/>
          </a:p>
        </p:txBody>
      </p:sp>
      <p:pic>
        <p:nvPicPr>
          <p:cNvPr id="9" name="Picture 8"/>
          <p:cNvPicPr>
            <a:picLocks noChangeAspect="1"/>
          </p:cNvPicPr>
          <p:nvPr/>
        </p:nvPicPr>
        <p:blipFill>
          <a:blip r:embed="rId2"/>
          <a:stretch>
            <a:fillRect/>
          </a:stretch>
        </p:blipFill>
        <p:spPr>
          <a:xfrm>
            <a:off x="706581" y="1407790"/>
            <a:ext cx="9836686" cy="4089001"/>
          </a:xfrm>
          <a:prstGeom prst="rect">
            <a:avLst/>
          </a:prstGeom>
        </p:spPr>
      </p:pic>
    </p:spTree>
    <p:extLst>
      <p:ext uri="{BB962C8B-B14F-4D97-AF65-F5344CB8AC3E}">
        <p14:creationId xmlns:p14="http://schemas.microsoft.com/office/powerpoint/2010/main" val="1870109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10210800" cy="707886"/>
          </a:xfrm>
          <a:prstGeom prst="rect">
            <a:avLst/>
          </a:prstGeom>
          <a:noFill/>
        </p:spPr>
        <p:txBody>
          <a:bodyPr wrap="square" rtlCol="0">
            <a:spAutoFit/>
          </a:bodyPr>
          <a:lstStyle>
            <a:defPPr>
              <a:defRPr lang="en-US"/>
            </a:defPPr>
            <a:lvl1pPr>
              <a:defRPr sz="4000" b="1">
                <a:solidFill>
                  <a:srgbClr val="7030A0"/>
                </a:solidFill>
              </a:defRPr>
            </a:lvl1pPr>
          </a:lstStyle>
          <a:p>
            <a:r>
              <a:rPr lang="en-IN" dirty="0"/>
              <a:t>Who are lost customers?</a:t>
            </a:r>
            <a:r>
              <a:rPr lang="en-US" dirty="0"/>
              <a:t> </a:t>
            </a:r>
            <a:endParaRPr lang="en-IN" dirty="0"/>
          </a:p>
        </p:txBody>
      </p:sp>
      <p:sp>
        <p:nvSpPr>
          <p:cNvPr id="3" name="Rectangle 2"/>
          <p:cNvSpPr/>
          <p:nvPr/>
        </p:nvSpPr>
        <p:spPr>
          <a:xfrm>
            <a:off x="581891" y="5865241"/>
            <a:ext cx="9786225" cy="338554"/>
          </a:xfrm>
          <a:prstGeom prst="rect">
            <a:avLst/>
          </a:prstGeom>
        </p:spPr>
        <p:txBody>
          <a:bodyPr wrap="square">
            <a:spAutoFit/>
          </a:bodyPr>
          <a:lstStyle/>
          <a:p>
            <a:r>
              <a:rPr lang="en-US" sz="1600" b="1" dirty="0"/>
              <a:t>Customers who's recency, frequency as well as monetary values are low</a:t>
            </a:r>
            <a:endParaRPr lang="en-IN" sz="1600" b="1" dirty="0"/>
          </a:p>
        </p:txBody>
      </p:sp>
      <p:pic>
        <p:nvPicPr>
          <p:cNvPr id="2" name="Picture 1"/>
          <p:cNvPicPr>
            <a:picLocks noChangeAspect="1"/>
          </p:cNvPicPr>
          <p:nvPr/>
        </p:nvPicPr>
        <p:blipFill>
          <a:blip r:embed="rId2"/>
          <a:stretch>
            <a:fillRect/>
          </a:stretch>
        </p:blipFill>
        <p:spPr>
          <a:xfrm>
            <a:off x="581891" y="1282363"/>
            <a:ext cx="8853054" cy="4424410"/>
          </a:xfrm>
          <a:prstGeom prst="rect">
            <a:avLst/>
          </a:prstGeom>
        </p:spPr>
      </p:pic>
    </p:spTree>
    <p:extLst>
      <p:ext uri="{BB962C8B-B14F-4D97-AF65-F5344CB8AC3E}">
        <p14:creationId xmlns:p14="http://schemas.microsoft.com/office/powerpoint/2010/main" val="4107085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10210800" cy="707886"/>
          </a:xfrm>
          <a:prstGeom prst="rect">
            <a:avLst/>
          </a:prstGeom>
          <a:noFill/>
        </p:spPr>
        <p:txBody>
          <a:bodyPr wrap="square" rtlCol="0">
            <a:spAutoFit/>
          </a:bodyPr>
          <a:lstStyle>
            <a:defPPr>
              <a:defRPr lang="en-US"/>
            </a:defPPr>
            <a:lvl1pPr>
              <a:defRPr sz="4000" b="1">
                <a:solidFill>
                  <a:srgbClr val="7030A0"/>
                </a:solidFill>
              </a:defRPr>
            </a:lvl1pPr>
          </a:lstStyle>
          <a:p>
            <a:r>
              <a:rPr lang="en-US" dirty="0"/>
              <a:t>Who are your loyal customers?</a:t>
            </a:r>
            <a:endParaRPr lang="en-IN" dirty="0"/>
          </a:p>
        </p:txBody>
      </p:sp>
      <p:sp>
        <p:nvSpPr>
          <p:cNvPr id="2" name="Rectangle 1"/>
          <p:cNvSpPr/>
          <p:nvPr/>
        </p:nvSpPr>
        <p:spPr>
          <a:xfrm>
            <a:off x="779318" y="5834068"/>
            <a:ext cx="3340082" cy="338554"/>
          </a:xfrm>
          <a:prstGeom prst="rect">
            <a:avLst/>
          </a:prstGeom>
        </p:spPr>
        <p:txBody>
          <a:bodyPr wrap="none">
            <a:spAutoFit/>
          </a:bodyPr>
          <a:lstStyle/>
          <a:p>
            <a:r>
              <a:rPr lang="en-US" sz="1600" b="1" dirty="0"/>
              <a:t>Customers with high frequency value</a:t>
            </a:r>
            <a:endParaRPr lang="en-IN" sz="1600" b="1" dirty="0"/>
          </a:p>
        </p:txBody>
      </p:sp>
      <p:pic>
        <p:nvPicPr>
          <p:cNvPr id="7" name="Picture 6"/>
          <p:cNvPicPr>
            <a:picLocks noChangeAspect="1"/>
          </p:cNvPicPr>
          <p:nvPr/>
        </p:nvPicPr>
        <p:blipFill>
          <a:blip r:embed="rId2"/>
          <a:stretch>
            <a:fillRect/>
          </a:stretch>
        </p:blipFill>
        <p:spPr>
          <a:xfrm>
            <a:off x="779317" y="1358244"/>
            <a:ext cx="8499765" cy="3996419"/>
          </a:xfrm>
          <a:prstGeom prst="rect">
            <a:avLst/>
          </a:prstGeom>
        </p:spPr>
      </p:pic>
    </p:spTree>
    <p:extLst>
      <p:ext uri="{BB962C8B-B14F-4D97-AF65-F5344CB8AC3E}">
        <p14:creationId xmlns:p14="http://schemas.microsoft.com/office/powerpoint/2010/main" val="3045891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1724" y="3013140"/>
            <a:ext cx="10210800" cy="707886"/>
          </a:xfrm>
          <a:prstGeom prst="rect">
            <a:avLst/>
          </a:prstGeom>
          <a:noFill/>
        </p:spPr>
        <p:txBody>
          <a:bodyPr wrap="square" rtlCol="0">
            <a:spAutoFit/>
          </a:bodyPr>
          <a:lstStyle>
            <a:defPPr>
              <a:defRPr lang="en-US"/>
            </a:defPPr>
            <a:lvl1pPr>
              <a:defRPr sz="4000" b="1">
                <a:solidFill>
                  <a:srgbClr val="7030A0"/>
                </a:solidFill>
              </a:defRPr>
            </a:lvl1pPr>
          </a:lstStyle>
          <a:p>
            <a:r>
              <a:rPr lang="en-US" dirty="0"/>
              <a:t>Thank You</a:t>
            </a:r>
            <a:endParaRPr lang="en-IN" dirty="0"/>
          </a:p>
        </p:txBody>
      </p:sp>
    </p:spTree>
    <p:extLst>
      <p:ext uri="{BB962C8B-B14F-4D97-AF65-F5344CB8AC3E}">
        <p14:creationId xmlns:p14="http://schemas.microsoft.com/office/powerpoint/2010/main" val="384515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6871854" cy="707886"/>
          </a:xfrm>
          <a:prstGeom prst="rect">
            <a:avLst/>
          </a:prstGeom>
          <a:noFill/>
        </p:spPr>
        <p:txBody>
          <a:bodyPr wrap="square" rtlCol="0">
            <a:spAutoFit/>
          </a:bodyPr>
          <a:lstStyle/>
          <a:p>
            <a:r>
              <a:rPr lang="en-IN" sz="4000" b="1" dirty="0">
                <a:solidFill>
                  <a:srgbClr val="7030A0"/>
                </a:solidFill>
              </a:rPr>
              <a:t>Problem Statement</a:t>
            </a:r>
          </a:p>
        </p:txBody>
      </p:sp>
      <p:sp>
        <p:nvSpPr>
          <p:cNvPr id="5" name="TextBox 4"/>
          <p:cNvSpPr txBox="1"/>
          <p:nvPr/>
        </p:nvSpPr>
        <p:spPr>
          <a:xfrm>
            <a:off x="581891" y="1071801"/>
            <a:ext cx="11277600" cy="5786199"/>
          </a:xfrm>
          <a:prstGeom prst="rect">
            <a:avLst/>
          </a:prstGeom>
          <a:noFill/>
        </p:spPr>
        <p:txBody>
          <a:bodyPr wrap="square" rtlCol="0">
            <a:spAutoFit/>
          </a:bodyPr>
          <a:lstStyle/>
          <a:p>
            <a:pPr algn="just"/>
            <a:r>
              <a:rPr lang="en-US" sz="1600" dirty="0"/>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p>
          <a:p>
            <a:pPr algn="just"/>
            <a:endParaRPr lang="en-US" dirty="0"/>
          </a:p>
          <a:p>
            <a:pPr marL="285750" indent="-285750" algn="just">
              <a:buFont typeface="Arial" panose="020B0604020202020204" pitchFamily="34" charset="0"/>
              <a:buChar char="•"/>
            </a:pPr>
            <a:r>
              <a:rPr lang="en-US" sz="1600" b="1" dirty="0"/>
              <a:t>Agenda &amp; Executive Summary of the data</a:t>
            </a:r>
            <a:endParaRPr lang="en-US" sz="1600" dirty="0"/>
          </a:p>
          <a:p>
            <a:pPr marL="742950" lvl="1" indent="-285750" algn="just">
              <a:buFont typeface="Arial" panose="020B0604020202020204" pitchFamily="34" charset="0"/>
              <a:buChar char="•"/>
            </a:pPr>
            <a:r>
              <a:rPr lang="en-US" sz="1600" dirty="0"/>
              <a:t>Contents of the presentation</a:t>
            </a:r>
          </a:p>
          <a:p>
            <a:pPr marL="742950" lvl="1" indent="-285750" algn="just">
              <a:buFont typeface="Arial" panose="020B0604020202020204" pitchFamily="34" charset="0"/>
              <a:buChar char="•"/>
            </a:pPr>
            <a:r>
              <a:rPr lang="en-US" sz="1600" dirty="0"/>
              <a:t>Problem statement</a:t>
            </a:r>
          </a:p>
          <a:p>
            <a:pPr marL="742950" lvl="1" indent="-285750" algn="just">
              <a:buFont typeface="Arial" panose="020B0604020202020204" pitchFamily="34" charset="0"/>
              <a:buChar char="•"/>
            </a:pPr>
            <a:r>
              <a:rPr lang="en-US" sz="1600" dirty="0"/>
              <a:t>About Data (Info, Shape, Summary Stats, your assumptions about data)</a:t>
            </a:r>
          </a:p>
          <a:p>
            <a:pPr marL="285750" indent="-285750" algn="just">
              <a:buFont typeface="Arial" panose="020B0604020202020204" pitchFamily="34" charset="0"/>
              <a:buChar char="•"/>
            </a:pPr>
            <a:r>
              <a:rPr lang="en-US" sz="1600" b="1" dirty="0"/>
              <a:t>Exploratory Analysis and Inferences</a:t>
            </a:r>
            <a:endParaRPr lang="en-US" sz="1600" dirty="0"/>
          </a:p>
          <a:p>
            <a:pPr marL="742950" lvl="1" indent="-285750" algn="just">
              <a:buFont typeface="Arial" panose="020B0604020202020204" pitchFamily="34" charset="0"/>
              <a:buChar char="•"/>
            </a:pPr>
            <a:r>
              <a:rPr lang="en-US" sz="1600" dirty="0"/>
              <a:t>Univariate, Bivariate, and multivariate analysis using data visualization</a:t>
            </a:r>
          </a:p>
          <a:p>
            <a:pPr marL="1200150" lvl="2" indent="-285750" algn="just">
              <a:buFont typeface="Arial" panose="020B0604020202020204" pitchFamily="34" charset="0"/>
              <a:buChar char="•"/>
            </a:pPr>
            <a:r>
              <a:rPr lang="en-US" sz="1600" dirty="0"/>
              <a:t>Weekly, Monthly, Quarterly, Yearly Trends in Sales</a:t>
            </a:r>
          </a:p>
          <a:p>
            <a:pPr marL="1200150" lvl="2" indent="-285750" algn="just">
              <a:buFont typeface="Arial" panose="020B0604020202020204" pitchFamily="34" charset="0"/>
              <a:buChar char="•"/>
            </a:pPr>
            <a:r>
              <a:rPr lang="en-US" sz="1600" dirty="0"/>
              <a:t>Sales Across different Categories of different features in the given data</a:t>
            </a:r>
          </a:p>
          <a:p>
            <a:pPr marL="742950" lvl="1" indent="-285750" algn="just">
              <a:buFont typeface="Arial" panose="020B0604020202020204" pitchFamily="34" charset="0"/>
              <a:buChar char="•"/>
            </a:pPr>
            <a:r>
              <a:rPr lang="en-US" sz="1600" dirty="0"/>
              <a:t>Summarize the inferences from the above analysis</a:t>
            </a:r>
          </a:p>
          <a:p>
            <a:pPr marL="285750" indent="-285750" algn="just">
              <a:buFont typeface="Arial" panose="020B0604020202020204" pitchFamily="34" charset="0"/>
              <a:buChar char="•"/>
            </a:pPr>
            <a:r>
              <a:rPr lang="en-US" sz="1600" b="1" dirty="0"/>
              <a:t>Customer Segmentation using RFM analysis (make 4 segments)</a:t>
            </a:r>
            <a:endParaRPr lang="en-US" sz="1600" dirty="0"/>
          </a:p>
          <a:p>
            <a:pPr marL="742950" lvl="1" indent="-285750" algn="just">
              <a:buFont typeface="Arial" panose="020B0604020202020204" pitchFamily="34" charset="0"/>
              <a:buChar char="•"/>
            </a:pPr>
            <a:r>
              <a:rPr lang="en-US" sz="1600" dirty="0"/>
              <a:t>Which tool used?</a:t>
            </a:r>
          </a:p>
          <a:p>
            <a:pPr marL="742950" lvl="1" indent="-285750" algn="just">
              <a:buFont typeface="Arial" panose="020B0604020202020204" pitchFamily="34" charset="0"/>
              <a:buChar char="•"/>
            </a:pPr>
            <a:r>
              <a:rPr lang="en-US" sz="1600" dirty="0"/>
              <a:t>What all parameters used and assumptions made</a:t>
            </a:r>
          </a:p>
          <a:p>
            <a:pPr marL="742950" lvl="1" indent="-285750" algn="just">
              <a:buFont typeface="Arial" panose="020B0604020202020204" pitchFamily="34" charset="0"/>
              <a:buChar char="•"/>
            </a:pPr>
            <a:r>
              <a:rPr lang="en-US" sz="1600" dirty="0"/>
              <a:t>Output table head </a:t>
            </a:r>
          </a:p>
          <a:p>
            <a:pPr marL="742950" lvl="1" indent="-285750" algn="just">
              <a:buFont typeface="Arial" panose="020B0604020202020204" pitchFamily="34" charset="0"/>
              <a:buChar char="•"/>
            </a:pPr>
            <a:r>
              <a:rPr lang="en-US" sz="1600" dirty="0"/>
              <a:t>Workflow image to be put when KNIME used</a:t>
            </a:r>
          </a:p>
          <a:p>
            <a:pPr marL="285750" indent="-285750" algn="just">
              <a:buFont typeface="Arial" panose="020B0604020202020204" pitchFamily="34" charset="0"/>
              <a:buChar char="•"/>
            </a:pPr>
            <a:r>
              <a:rPr lang="en-US" sz="1600" b="1" dirty="0"/>
              <a:t>Inferences from RFM Analysis and identified segments</a:t>
            </a:r>
            <a:endParaRPr lang="en-US" sz="1600" dirty="0"/>
          </a:p>
          <a:p>
            <a:pPr marL="742950" lvl="1" indent="-285750" algn="just">
              <a:buFont typeface="Arial" panose="020B0604020202020204" pitchFamily="34" charset="0"/>
              <a:buChar char="•"/>
            </a:pPr>
            <a:r>
              <a:rPr lang="en-US" sz="1600" dirty="0"/>
              <a:t>Who are your best customers? (give at least 5)</a:t>
            </a:r>
          </a:p>
          <a:p>
            <a:pPr marL="742950" lvl="1" indent="-285750" algn="just">
              <a:buFont typeface="Arial" panose="020B0604020202020204" pitchFamily="34" charset="0"/>
              <a:buChar char="•"/>
            </a:pPr>
            <a:r>
              <a:rPr lang="en-US" sz="1600" dirty="0"/>
              <a:t>Which customers are on the verge of churning? (give at least 5)</a:t>
            </a:r>
          </a:p>
          <a:p>
            <a:pPr marL="742950" lvl="1" indent="-285750" algn="just">
              <a:buFont typeface="Arial" panose="020B0604020202020204" pitchFamily="34" charset="0"/>
              <a:buChar char="•"/>
            </a:pPr>
            <a:r>
              <a:rPr lang="en-US" sz="1600" dirty="0"/>
              <a:t>Who are your lost customers? (give at least 5)</a:t>
            </a:r>
          </a:p>
          <a:p>
            <a:pPr marL="742950" lvl="1" indent="-285750" algn="just">
              <a:buFont typeface="Arial" panose="020B0604020202020204" pitchFamily="34" charset="0"/>
              <a:buChar char="•"/>
            </a:pPr>
            <a:r>
              <a:rPr lang="en-US" sz="1600" dirty="0"/>
              <a:t>Who are your loyal customers? (give at least 5)</a:t>
            </a:r>
          </a:p>
        </p:txBody>
      </p:sp>
    </p:spTree>
    <p:extLst>
      <p:ext uri="{BB962C8B-B14F-4D97-AF65-F5344CB8AC3E}">
        <p14:creationId xmlns:p14="http://schemas.microsoft.com/office/powerpoint/2010/main" val="176945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6871854" cy="707886"/>
          </a:xfrm>
          <a:prstGeom prst="rect">
            <a:avLst/>
          </a:prstGeom>
          <a:noFill/>
        </p:spPr>
        <p:txBody>
          <a:bodyPr wrap="square" rtlCol="0">
            <a:spAutoFit/>
          </a:bodyPr>
          <a:lstStyle/>
          <a:p>
            <a:r>
              <a:rPr lang="en-IN" sz="4000" b="1" dirty="0">
                <a:solidFill>
                  <a:srgbClr val="7030A0"/>
                </a:solidFill>
              </a:rPr>
              <a:t>Executive Summary</a:t>
            </a:r>
          </a:p>
        </p:txBody>
      </p:sp>
      <p:sp>
        <p:nvSpPr>
          <p:cNvPr id="2" name="TextBox 1"/>
          <p:cNvSpPr txBox="1"/>
          <p:nvPr/>
        </p:nvSpPr>
        <p:spPr>
          <a:xfrm>
            <a:off x="795898" y="1371600"/>
            <a:ext cx="10381181" cy="1569660"/>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There are 2747 entries and 20 features in the dataset</a:t>
            </a:r>
          </a:p>
          <a:p>
            <a:pPr marL="285750" indent="-285750">
              <a:buFont typeface="Arial" panose="020B0604020202020204" pitchFamily="34" charset="0"/>
              <a:buChar char="•"/>
            </a:pPr>
            <a:r>
              <a:rPr lang="en-GB" sz="1600" dirty="0" smtClean="0"/>
              <a:t>There were no null values of duplicated entries</a:t>
            </a:r>
          </a:p>
          <a:p>
            <a:pPr marL="285750" indent="-285750">
              <a:buFont typeface="Arial" panose="020B0604020202020204" pitchFamily="34" charset="0"/>
              <a:buChar char="•"/>
            </a:pPr>
            <a:r>
              <a:rPr lang="en-GB" sz="1600" dirty="0" smtClean="0"/>
              <a:t>The minimum sales is 482.13 and the maximum sales is 14082.8. Mean sales are 3553.04</a:t>
            </a:r>
          </a:p>
          <a:p>
            <a:pPr marL="285750" indent="-285750">
              <a:buFont typeface="Arial" panose="020B0604020202020204" pitchFamily="34" charset="0"/>
              <a:buChar char="•"/>
            </a:pPr>
            <a:r>
              <a:rPr lang="en-GB" sz="1600" dirty="0" smtClean="0"/>
              <a:t>12 features are of object data type, 5 are of int64 data type, 2 are of float datatype and one feature is of datetime64 data type </a:t>
            </a:r>
          </a:p>
          <a:p>
            <a:pPr marL="285750" indent="-285750">
              <a:buFont typeface="Arial" panose="020B0604020202020204" pitchFamily="34" charset="0"/>
              <a:buChar char="•"/>
            </a:pPr>
            <a:r>
              <a:rPr lang="en-GB" sz="1600" dirty="0" smtClean="0"/>
              <a:t>Data is of three years : 2018,2019 &amp; 2020</a:t>
            </a:r>
          </a:p>
        </p:txBody>
      </p:sp>
      <p:sp>
        <p:nvSpPr>
          <p:cNvPr id="7" name="TextBox 6"/>
          <p:cNvSpPr txBox="1"/>
          <p:nvPr/>
        </p:nvSpPr>
        <p:spPr>
          <a:xfrm>
            <a:off x="795898" y="3124715"/>
            <a:ext cx="4824919" cy="338554"/>
          </a:xfrm>
          <a:prstGeom prst="rect">
            <a:avLst/>
          </a:prstGeom>
          <a:noFill/>
        </p:spPr>
        <p:txBody>
          <a:bodyPr wrap="square" rtlCol="0">
            <a:spAutoFit/>
          </a:bodyPr>
          <a:lstStyle/>
          <a:p>
            <a:r>
              <a:rPr lang="en-GB" sz="1600" dirty="0" smtClean="0"/>
              <a:t>Following are the feature descriptions</a:t>
            </a:r>
            <a:endParaRPr lang="en-GB" sz="1600" dirty="0"/>
          </a:p>
        </p:txBody>
      </p:sp>
      <p:graphicFrame>
        <p:nvGraphicFramePr>
          <p:cNvPr id="9" name="Table 8"/>
          <p:cNvGraphicFramePr>
            <a:graphicFrameLocks noGrp="1"/>
          </p:cNvGraphicFramePr>
          <p:nvPr>
            <p:extLst>
              <p:ext uri="{D42A27DB-BD31-4B8C-83A1-F6EECF244321}">
                <p14:modId xmlns:p14="http://schemas.microsoft.com/office/powerpoint/2010/main" val="647842552"/>
              </p:ext>
            </p:extLst>
          </p:nvPr>
        </p:nvGraphicFramePr>
        <p:xfrm>
          <a:off x="982494" y="3643378"/>
          <a:ext cx="8356060" cy="2621238"/>
        </p:xfrm>
        <a:graphic>
          <a:graphicData uri="http://schemas.openxmlformats.org/drawingml/2006/table">
            <a:tbl>
              <a:tblPr/>
              <a:tblGrid>
                <a:gridCol w="1799526">
                  <a:extLst>
                    <a:ext uri="{9D8B030D-6E8A-4147-A177-3AD203B41FA5}">
                      <a16:colId xmlns:a16="http://schemas.microsoft.com/office/drawing/2014/main" val="2875499046"/>
                    </a:ext>
                  </a:extLst>
                </a:gridCol>
                <a:gridCol w="2112487">
                  <a:extLst>
                    <a:ext uri="{9D8B030D-6E8A-4147-A177-3AD203B41FA5}">
                      <a16:colId xmlns:a16="http://schemas.microsoft.com/office/drawing/2014/main" val="3527345043"/>
                    </a:ext>
                  </a:extLst>
                </a:gridCol>
                <a:gridCol w="1799526">
                  <a:extLst>
                    <a:ext uri="{9D8B030D-6E8A-4147-A177-3AD203B41FA5}">
                      <a16:colId xmlns:a16="http://schemas.microsoft.com/office/drawing/2014/main" val="618390595"/>
                    </a:ext>
                  </a:extLst>
                </a:gridCol>
                <a:gridCol w="2644521">
                  <a:extLst>
                    <a:ext uri="{9D8B030D-6E8A-4147-A177-3AD203B41FA5}">
                      <a16:colId xmlns:a16="http://schemas.microsoft.com/office/drawing/2014/main" val="4116817228"/>
                    </a:ext>
                  </a:extLst>
                </a:gridCol>
              </a:tblGrid>
              <a:tr h="219167">
                <a:tc>
                  <a:txBody>
                    <a:bodyPr/>
                    <a:lstStyle/>
                    <a:p>
                      <a:pPr algn="l" fontAlgn="ctr"/>
                      <a:r>
                        <a:rPr lang="en-GB" sz="900" b="0" i="0" u="none" strike="noStrike">
                          <a:solidFill>
                            <a:srgbClr val="000000"/>
                          </a:solidFill>
                          <a:effectLst/>
                          <a:latin typeface="Segoe UI" panose="020B0502040204020203" pitchFamily="34" charset="0"/>
                        </a:rPr>
                        <a:t>ORDERNUMBER :</a:t>
                      </a:r>
                    </a:p>
                  </a:txBody>
                  <a:tcPr marL="7620" marR="7620" marT="30480" marB="30480" anchor="ctr">
                    <a:lnL w="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Order Number</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Segoe UI" panose="020B0502040204020203" pitchFamily="34" charset="0"/>
                        </a:rPr>
                        <a:t>CUSTOMERNAME :</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customer</a:t>
                      </a:r>
                    </a:p>
                  </a:txBody>
                  <a:tcPr marL="7620" marR="7620" marT="30480" marB="3048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61338484"/>
                  </a:ext>
                </a:extLst>
              </a:tr>
              <a:tr h="219167">
                <a:tc>
                  <a:txBody>
                    <a:bodyPr/>
                    <a:lstStyle/>
                    <a:p>
                      <a:pPr algn="l" fontAlgn="ctr"/>
                      <a:r>
                        <a:rPr lang="en-GB" sz="900" b="0" i="0" u="none" strike="noStrike" dirty="0">
                          <a:solidFill>
                            <a:srgbClr val="000000"/>
                          </a:solidFill>
                          <a:effectLst/>
                          <a:latin typeface="Segoe UI" panose="020B0502040204020203" pitchFamily="34" charset="0"/>
                        </a:rPr>
                        <a:t>QUANTITYORDERED :</a:t>
                      </a:r>
                    </a:p>
                  </a:txBody>
                  <a:tcPr marL="7620" marR="7620" marT="30480" marB="30480" anchor="ctr">
                    <a:lnL w="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Quantity ordered</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Segoe UI" panose="020B0502040204020203" pitchFamily="34" charset="0"/>
                        </a:rPr>
                        <a:t>PHONE :</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Phone of the customer</a:t>
                      </a:r>
                    </a:p>
                  </a:txBody>
                  <a:tcPr marL="7620" marR="7620" marT="30480" marB="3048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15111074"/>
                  </a:ext>
                </a:extLst>
              </a:tr>
              <a:tr h="219167">
                <a:tc>
                  <a:txBody>
                    <a:bodyPr/>
                    <a:lstStyle/>
                    <a:p>
                      <a:pPr algn="l" fontAlgn="ctr"/>
                      <a:r>
                        <a:rPr lang="en-GB" sz="900" b="0" i="0" u="none" strike="noStrike">
                          <a:solidFill>
                            <a:srgbClr val="000000"/>
                          </a:solidFill>
                          <a:effectLst/>
                          <a:latin typeface="Segoe UI" panose="020B0502040204020203" pitchFamily="34" charset="0"/>
                        </a:rPr>
                        <a:t>PRICEEACH :</a:t>
                      </a:r>
                    </a:p>
                  </a:txBody>
                  <a:tcPr marL="7620" marR="7620" marT="30480" marB="30480" anchor="ctr">
                    <a:lnL w="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Price of Each item</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Segoe UI" panose="020B0502040204020203" pitchFamily="34" charset="0"/>
                        </a:rPr>
                        <a:t>ADDRESSLINE1 :</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Address of customer</a:t>
                      </a:r>
                    </a:p>
                  </a:txBody>
                  <a:tcPr marL="7620" marR="7620" marT="30480" marB="3048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59767997"/>
                  </a:ext>
                </a:extLst>
              </a:tr>
              <a:tr h="219167">
                <a:tc>
                  <a:txBody>
                    <a:bodyPr/>
                    <a:lstStyle/>
                    <a:p>
                      <a:pPr algn="l" fontAlgn="ctr"/>
                      <a:r>
                        <a:rPr lang="en-GB" sz="900" b="0" i="0" u="none" strike="noStrike">
                          <a:solidFill>
                            <a:srgbClr val="000000"/>
                          </a:solidFill>
                          <a:effectLst/>
                          <a:latin typeface="Segoe UI" panose="020B0502040204020203" pitchFamily="34" charset="0"/>
                        </a:rPr>
                        <a:t>ORDERLINENUMBER :</a:t>
                      </a:r>
                    </a:p>
                  </a:txBody>
                  <a:tcPr marL="7620" marR="7620" marT="30480" marB="30480" anchor="ctr">
                    <a:lnL w="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order line</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Segoe UI" panose="020B0502040204020203" pitchFamily="34" charset="0"/>
                        </a:rPr>
                        <a:t>CITY :</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City of customer</a:t>
                      </a:r>
                    </a:p>
                  </a:txBody>
                  <a:tcPr marL="7620" marR="7620" marT="30480" marB="3048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86249029"/>
                  </a:ext>
                </a:extLst>
              </a:tr>
              <a:tr h="219167">
                <a:tc>
                  <a:txBody>
                    <a:bodyPr/>
                    <a:lstStyle/>
                    <a:p>
                      <a:pPr algn="l" fontAlgn="ctr"/>
                      <a:r>
                        <a:rPr lang="en-GB" sz="900" b="0" i="0" u="none" strike="noStrike">
                          <a:solidFill>
                            <a:srgbClr val="000000"/>
                          </a:solidFill>
                          <a:effectLst/>
                          <a:latin typeface="Segoe UI" panose="020B0502040204020203" pitchFamily="34" charset="0"/>
                        </a:rPr>
                        <a:t>SALES :</a:t>
                      </a:r>
                    </a:p>
                  </a:txBody>
                  <a:tcPr marL="7620" marR="7620" marT="30480" marB="30480" anchor="ctr">
                    <a:lnL w="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Sales amount</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Segoe UI" panose="020B0502040204020203" pitchFamily="34" charset="0"/>
                        </a:rPr>
                        <a:t>POSTALCODE :</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Postal Code of customer</a:t>
                      </a:r>
                    </a:p>
                  </a:txBody>
                  <a:tcPr marL="7620" marR="7620" marT="30480" marB="3048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87046807"/>
                  </a:ext>
                </a:extLst>
              </a:tr>
              <a:tr h="219167">
                <a:tc>
                  <a:txBody>
                    <a:bodyPr/>
                    <a:lstStyle/>
                    <a:p>
                      <a:pPr algn="l" fontAlgn="ctr"/>
                      <a:r>
                        <a:rPr lang="en-GB" sz="900" b="0" i="0" u="none" strike="noStrike">
                          <a:solidFill>
                            <a:srgbClr val="000000"/>
                          </a:solidFill>
                          <a:effectLst/>
                          <a:latin typeface="Segoe UI" panose="020B0502040204020203" pitchFamily="34" charset="0"/>
                        </a:rPr>
                        <a:t>ORDERDATE :</a:t>
                      </a:r>
                    </a:p>
                  </a:txBody>
                  <a:tcPr marL="7620" marR="7620" marT="30480" marB="30480" anchor="ctr">
                    <a:lnL w="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Order Date</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Segoe UI" panose="020B0502040204020203" pitchFamily="34" charset="0"/>
                        </a:rPr>
                        <a:t>COUNTRY :</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Country customer</a:t>
                      </a:r>
                    </a:p>
                  </a:txBody>
                  <a:tcPr marL="7620" marR="7620" marT="30480" marB="3048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0873066"/>
                  </a:ext>
                </a:extLst>
              </a:tr>
              <a:tr h="219167">
                <a:tc>
                  <a:txBody>
                    <a:bodyPr/>
                    <a:lstStyle/>
                    <a:p>
                      <a:pPr algn="l" fontAlgn="ctr"/>
                      <a:r>
                        <a:rPr lang="en-GB" sz="900" b="0" i="0" u="none" strike="noStrike">
                          <a:solidFill>
                            <a:srgbClr val="000000"/>
                          </a:solidFill>
                          <a:effectLst/>
                          <a:latin typeface="Segoe UI" panose="020B0502040204020203" pitchFamily="34" charset="0"/>
                        </a:rPr>
                        <a:t>DAYS_SINCE_LASTORDER :</a:t>
                      </a:r>
                    </a:p>
                  </a:txBody>
                  <a:tcPr marL="7620" marR="7620" marT="30480" marB="30480" anchor="ctr">
                    <a:lnL w="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Days_ Since_Lastorder</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Segoe UI" panose="020B0502040204020203" pitchFamily="34" charset="0"/>
                        </a:rPr>
                        <a:t>CONTACTLASTNAME :</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Contact person customer</a:t>
                      </a:r>
                    </a:p>
                  </a:txBody>
                  <a:tcPr marL="7620" marR="7620" marT="30480" marB="3048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2020542"/>
                  </a:ext>
                </a:extLst>
              </a:tr>
              <a:tr h="219167">
                <a:tc>
                  <a:txBody>
                    <a:bodyPr/>
                    <a:lstStyle/>
                    <a:p>
                      <a:pPr algn="l" fontAlgn="ctr"/>
                      <a:r>
                        <a:rPr lang="en-GB" sz="900" b="0" i="0" u="none" strike="noStrike">
                          <a:solidFill>
                            <a:srgbClr val="000000"/>
                          </a:solidFill>
                          <a:effectLst/>
                          <a:latin typeface="Segoe UI" panose="020B0502040204020203" pitchFamily="34" charset="0"/>
                        </a:rPr>
                        <a:t>STATUS :</a:t>
                      </a:r>
                    </a:p>
                  </a:txBody>
                  <a:tcPr marL="7620" marR="7620" marT="30480" marB="30480" anchor="ctr">
                    <a:lnL w="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Status of order like Shipped or not</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Segoe UI" panose="020B0502040204020203" pitchFamily="34" charset="0"/>
                        </a:rPr>
                        <a:t>CONTACTFIRSTNAME :</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Contact person customer</a:t>
                      </a:r>
                    </a:p>
                  </a:txBody>
                  <a:tcPr marL="7620" marR="7620" marT="30480" marB="3048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82656653"/>
                  </a:ext>
                </a:extLst>
              </a:tr>
              <a:tr h="350668">
                <a:tc>
                  <a:txBody>
                    <a:bodyPr/>
                    <a:lstStyle/>
                    <a:p>
                      <a:pPr algn="l" fontAlgn="ctr"/>
                      <a:r>
                        <a:rPr lang="en-GB" sz="900" b="0" i="0" u="none" strike="noStrike">
                          <a:solidFill>
                            <a:srgbClr val="000000"/>
                          </a:solidFill>
                          <a:effectLst/>
                          <a:latin typeface="Segoe UI" panose="020B0502040204020203" pitchFamily="34" charset="0"/>
                        </a:rPr>
                        <a:t>PRODUCTLINE :</a:t>
                      </a:r>
                    </a:p>
                  </a:txBody>
                  <a:tcPr marL="7620" marR="7620" marT="30480" marB="30480" anchor="ctr">
                    <a:lnL w="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Product line – CATEGORY</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Segoe UI" panose="020B0502040204020203" pitchFamily="34" charset="0"/>
                        </a:rPr>
                        <a:t>DEALSIZE :</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Size of the deal based on Quantity and Item Price</a:t>
                      </a:r>
                    </a:p>
                  </a:txBody>
                  <a:tcPr marL="7620" marR="7620" marT="30480" marB="3048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72578159"/>
                  </a:ext>
                </a:extLst>
              </a:tr>
              <a:tr h="298067">
                <a:tc>
                  <a:txBody>
                    <a:bodyPr/>
                    <a:lstStyle/>
                    <a:p>
                      <a:pPr algn="l" fontAlgn="ctr"/>
                      <a:r>
                        <a:rPr lang="en-GB" sz="900" b="0" i="0" u="none" strike="noStrike">
                          <a:solidFill>
                            <a:srgbClr val="000000"/>
                          </a:solidFill>
                          <a:effectLst/>
                          <a:latin typeface="Segoe UI" panose="020B0502040204020203" pitchFamily="34" charset="0"/>
                        </a:rPr>
                        <a:t>MSRP :</a:t>
                      </a:r>
                    </a:p>
                  </a:txBody>
                  <a:tcPr marL="7620" marR="7620" marT="30480" marB="30480" anchor="ctr">
                    <a:lnL w="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Manufacturer's Suggested Retail Price</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Segoe UI" panose="020B0502040204020203" pitchFamily="34" charset="0"/>
                        </a:rPr>
                        <a:t> </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 </a:t>
                      </a:r>
                    </a:p>
                  </a:txBody>
                  <a:tcPr marL="7620" marR="7620" marT="30480" marB="3048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8271367"/>
                  </a:ext>
                </a:extLst>
              </a:tr>
              <a:tr h="219167">
                <a:tc>
                  <a:txBody>
                    <a:bodyPr/>
                    <a:lstStyle/>
                    <a:p>
                      <a:pPr algn="l" fontAlgn="ctr"/>
                      <a:r>
                        <a:rPr lang="en-GB" sz="900" b="0" i="0" u="none" strike="noStrike">
                          <a:solidFill>
                            <a:srgbClr val="000000"/>
                          </a:solidFill>
                          <a:effectLst/>
                          <a:latin typeface="Segoe UI" panose="020B0502040204020203" pitchFamily="34" charset="0"/>
                        </a:rPr>
                        <a:t>PRODUCTCODE :</a:t>
                      </a:r>
                    </a:p>
                  </a:txBody>
                  <a:tcPr marL="7620" marR="7620" marT="30480" marB="30480" anchor="ctr">
                    <a:lnL w="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fontAlgn="ctr"/>
                      <a:r>
                        <a:rPr lang="en-GB" sz="900" b="0" i="0" u="none" strike="noStrike">
                          <a:solidFill>
                            <a:srgbClr val="000000"/>
                          </a:solidFill>
                          <a:effectLst/>
                          <a:latin typeface="Segoe UI" panose="020B0502040204020203" pitchFamily="34" charset="0"/>
                        </a:rPr>
                        <a:t>Code of Product</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900" b="0" i="0" u="none" strike="noStrike">
                          <a:solidFill>
                            <a:srgbClr val="000000"/>
                          </a:solidFill>
                          <a:effectLst/>
                          <a:latin typeface="Segoe UI" panose="020B0502040204020203" pitchFamily="34" charset="0"/>
                        </a:rPr>
                        <a:t> </a:t>
                      </a:r>
                    </a:p>
                  </a:txBody>
                  <a:tcPr marL="7620" marR="7620" marT="30480" marB="304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fontAlgn="b"/>
                      <a:r>
                        <a:rPr lang="en-GB" sz="12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4409466"/>
                  </a:ext>
                </a:extLst>
              </a:tr>
            </a:tbl>
          </a:graphicData>
        </a:graphic>
      </p:graphicFrame>
    </p:spTree>
    <p:extLst>
      <p:ext uri="{BB962C8B-B14F-4D97-AF65-F5344CB8AC3E}">
        <p14:creationId xmlns:p14="http://schemas.microsoft.com/office/powerpoint/2010/main" val="3098450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9950" y="2586378"/>
            <a:ext cx="6499846" cy="707886"/>
          </a:xfrm>
          <a:prstGeom prst="rect">
            <a:avLst/>
          </a:prstGeom>
          <a:noFill/>
        </p:spPr>
        <p:txBody>
          <a:bodyPr wrap="square" rtlCol="0">
            <a:spAutoFit/>
          </a:bodyPr>
          <a:lstStyle/>
          <a:p>
            <a:r>
              <a:rPr lang="en-IN" sz="4000" b="1" dirty="0" smtClean="0">
                <a:solidFill>
                  <a:srgbClr val="7030A0"/>
                </a:solidFill>
              </a:rPr>
              <a:t>Exploratory Data Analysis</a:t>
            </a:r>
            <a:endParaRPr lang="en-IN" sz="4000" b="1" dirty="0">
              <a:solidFill>
                <a:srgbClr val="7030A0"/>
              </a:solidFill>
            </a:endParaRPr>
          </a:p>
        </p:txBody>
      </p:sp>
    </p:spTree>
    <p:extLst>
      <p:ext uri="{BB962C8B-B14F-4D97-AF65-F5344CB8AC3E}">
        <p14:creationId xmlns:p14="http://schemas.microsoft.com/office/powerpoint/2010/main" val="72937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6871854" cy="707886"/>
          </a:xfrm>
          <a:prstGeom prst="rect">
            <a:avLst/>
          </a:prstGeom>
          <a:noFill/>
        </p:spPr>
        <p:txBody>
          <a:bodyPr wrap="square" rtlCol="0">
            <a:spAutoFit/>
          </a:bodyPr>
          <a:lstStyle/>
          <a:p>
            <a:r>
              <a:rPr lang="en-IN" sz="4000" b="1" dirty="0" smtClean="0">
                <a:solidFill>
                  <a:srgbClr val="7030A0"/>
                </a:solidFill>
              </a:rPr>
              <a:t>Outlier Check</a:t>
            </a:r>
            <a:endParaRPr lang="en-IN" sz="4000" b="1" dirty="0">
              <a:solidFill>
                <a:srgbClr val="7030A0"/>
              </a:solidFill>
            </a:endParaRPr>
          </a:p>
        </p:txBody>
      </p:sp>
      <p:pic>
        <p:nvPicPr>
          <p:cNvPr id="8" name="Picture 7"/>
          <p:cNvPicPr>
            <a:picLocks noChangeAspect="1"/>
          </p:cNvPicPr>
          <p:nvPr/>
        </p:nvPicPr>
        <p:blipFill>
          <a:blip r:embed="rId2"/>
          <a:stretch>
            <a:fillRect/>
          </a:stretch>
        </p:blipFill>
        <p:spPr>
          <a:xfrm>
            <a:off x="680565" y="990703"/>
            <a:ext cx="9630753" cy="5744056"/>
          </a:xfrm>
          <a:prstGeom prst="rect">
            <a:avLst/>
          </a:prstGeom>
        </p:spPr>
      </p:pic>
      <p:sp>
        <p:nvSpPr>
          <p:cNvPr id="6" name="TextBox 5"/>
          <p:cNvSpPr txBox="1"/>
          <p:nvPr/>
        </p:nvSpPr>
        <p:spPr>
          <a:xfrm>
            <a:off x="4154005" y="3968886"/>
            <a:ext cx="5700408" cy="1569660"/>
          </a:xfrm>
          <a:prstGeom prst="rect">
            <a:avLst/>
          </a:prstGeom>
          <a:noFill/>
        </p:spPr>
        <p:txBody>
          <a:bodyPr wrap="square" rtlCol="0">
            <a:spAutoFit/>
          </a:bodyPr>
          <a:lstStyle/>
          <a:p>
            <a:r>
              <a:rPr lang="en-GB" sz="1600" b="1" dirty="0" smtClean="0"/>
              <a:t>Observations</a:t>
            </a:r>
          </a:p>
          <a:p>
            <a:pPr marL="285750" indent="-285750">
              <a:buFont typeface="Arial" panose="020B0604020202020204" pitchFamily="34" charset="0"/>
              <a:buChar char="•"/>
            </a:pPr>
            <a:r>
              <a:rPr lang="en-GB" sz="1600" dirty="0" smtClean="0"/>
              <a:t>There are some outliers present in features MSRP, Price each and Quantity ordered. </a:t>
            </a:r>
          </a:p>
          <a:p>
            <a:pPr marL="285750" indent="-285750">
              <a:buFont typeface="Arial" panose="020B0604020202020204" pitchFamily="34" charset="0"/>
              <a:buChar char="•"/>
            </a:pPr>
            <a:r>
              <a:rPr lang="en-GB" sz="1600" dirty="0" smtClean="0"/>
              <a:t>Sales has lot of outliers</a:t>
            </a:r>
          </a:p>
          <a:p>
            <a:pPr marL="285750" indent="-285750">
              <a:buFont typeface="Arial" panose="020B0604020202020204" pitchFamily="34" charset="0"/>
              <a:buChar char="•"/>
            </a:pPr>
            <a:r>
              <a:rPr lang="en-GB" sz="1600" dirty="0"/>
              <a:t>Lets consider these as genuine values</a:t>
            </a:r>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3501642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6871854" cy="707886"/>
          </a:xfrm>
          <a:prstGeom prst="rect">
            <a:avLst/>
          </a:prstGeom>
          <a:noFill/>
        </p:spPr>
        <p:txBody>
          <a:bodyPr wrap="square" rtlCol="0">
            <a:spAutoFit/>
          </a:bodyPr>
          <a:lstStyle/>
          <a:p>
            <a:r>
              <a:rPr lang="en-IN" sz="4000" b="1" dirty="0" smtClean="0">
                <a:solidFill>
                  <a:srgbClr val="7030A0"/>
                </a:solidFill>
              </a:rPr>
              <a:t>Data Distribution</a:t>
            </a:r>
            <a:endParaRPr lang="en-IN" sz="4000" b="1" dirty="0">
              <a:solidFill>
                <a:srgbClr val="7030A0"/>
              </a:solidFill>
            </a:endParaRPr>
          </a:p>
        </p:txBody>
      </p:sp>
      <p:pic>
        <p:nvPicPr>
          <p:cNvPr id="2" name="Picture 1"/>
          <p:cNvPicPr>
            <a:picLocks noChangeAspect="1"/>
          </p:cNvPicPr>
          <p:nvPr/>
        </p:nvPicPr>
        <p:blipFill>
          <a:blip r:embed="rId2"/>
          <a:stretch>
            <a:fillRect/>
          </a:stretch>
        </p:blipFill>
        <p:spPr>
          <a:xfrm>
            <a:off x="964687" y="1387657"/>
            <a:ext cx="5069645" cy="3174616"/>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6276313" y="1387657"/>
            <a:ext cx="5114776" cy="3174616"/>
          </a:xfrm>
          <a:prstGeom prst="rect">
            <a:avLst/>
          </a:prstGeom>
          <a:ln>
            <a:solidFill>
              <a:schemeClr val="tx1"/>
            </a:solidFill>
          </a:ln>
        </p:spPr>
      </p:pic>
      <p:sp>
        <p:nvSpPr>
          <p:cNvPr id="8" name="TextBox 7"/>
          <p:cNvSpPr txBox="1"/>
          <p:nvPr/>
        </p:nvSpPr>
        <p:spPr>
          <a:xfrm>
            <a:off x="964686" y="4854117"/>
            <a:ext cx="8626785" cy="1138773"/>
          </a:xfrm>
          <a:prstGeom prst="rect">
            <a:avLst/>
          </a:prstGeom>
          <a:noFill/>
        </p:spPr>
        <p:txBody>
          <a:bodyPr wrap="square" rtlCol="0">
            <a:spAutoFit/>
          </a:bodyPr>
          <a:lstStyle/>
          <a:p>
            <a:r>
              <a:rPr lang="en-GB" sz="1600" b="1" dirty="0" smtClean="0"/>
              <a:t>Observations</a:t>
            </a:r>
          </a:p>
          <a:p>
            <a:pPr marL="285750" indent="-285750">
              <a:buFont typeface="Arial" panose="020B0604020202020204" pitchFamily="34" charset="0"/>
              <a:buChar char="•"/>
            </a:pPr>
            <a:r>
              <a:rPr lang="en-GB" sz="1600" dirty="0" smtClean="0"/>
              <a:t>Majority customer order quantity are in between 21 to 42</a:t>
            </a:r>
          </a:p>
          <a:p>
            <a:pPr marL="285750" indent="-285750">
              <a:buFont typeface="Arial" panose="020B0604020202020204" pitchFamily="34" charset="0"/>
              <a:buChar char="•"/>
            </a:pPr>
            <a:r>
              <a:rPr lang="en-GB" sz="1600" dirty="0" smtClean="0"/>
              <a:t>Price is right tailed and it ranges from 25 to 252</a:t>
            </a:r>
            <a:endParaRPr lang="en-GB" sz="1600"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961624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891" y="387927"/>
            <a:ext cx="6871854" cy="707886"/>
          </a:xfrm>
          <a:prstGeom prst="rect">
            <a:avLst/>
          </a:prstGeom>
          <a:noFill/>
        </p:spPr>
        <p:txBody>
          <a:bodyPr wrap="square" rtlCol="0">
            <a:spAutoFit/>
          </a:bodyPr>
          <a:lstStyle/>
          <a:p>
            <a:r>
              <a:rPr lang="en-IN" sz="4000" b="1" dirty="0" smtClean="0">
                <a:solidFill>
                  <a:srgbClr val="7030A0"/>
                </a:solidFill>
              </a:rPr>
              <a:t>Country Wise Sales</a:t>
            </a:r>
            <a:endParaRPr lang="en-IN" sz="4000" b="1" dirty="0">
              <a:solidFill>
                <a:srgbClr val="7030A0"/>
              </a:solidFill>
            </a:endParaRPr>
          </a:p>
        </p:txBody>
      </p:sp>
      <p:pic>
        <p:nvPicPr>
          <p:cNvPr id="2" name="Picture 1"/>
          <p:cNvPicPr>
            <a:picLocks noChangeAspect="1"/>
          </p:cNvPicPr>
          <p:nvPr/>
        </p:nvPicPr>
        <p:blipFill>
          <a:blip r:embed="rId2"/>
          <a:stretch>
            <a:fillRect/>
          </a:stretch>
        </p:blipFill>
        <p:spPr>
          <a:xfrm>
            <a:off x="581891" y="1095813"/>
            <a:ext cx="10988992" cy="5768840"/>
          </a:xfrm>
          <a:prstGeom prst="rect">
            <a:avLst/>
          </a:prstGeom>
        </p:spPr>
      </p:pic>
      <p:sp>
        <p:nvSpPr>
          <p:cNvPr id="8" name="TextBox 7"/>
          <p:cNvSpPr txBox="1"/>
          <p:nvPr/>
        </p:nvSpPr>
        <p:spPr>
          <a:xfrm>
            <a:off x="4185338" y="3444335"/>
            <a:ext cx="6349717" cy="1107996"/>
          </a:xfrm>
          <a:prstGeom prst="rect">
            <a:avLst/>
          </a:prstGeom>
          <a:noFill/>
        </p:spPr>
        <p:txBody>
          <a:bodyPr wrap="square" rtlCol="0">
            <a:spAutoFit/>
          </a:bodyPr>
          <a:lstStyle/>
          <a:p>
            <a:r>
              <a:rPr lang="en-GB" sz="1600" b="1" dirty="0" smtClean="0"/>
              <a:t>Observations</a:t>
            </a:r>
          </a:p>
          <a:p>
            <a:pPr marL="285750" indent="-285750">
              <a:buFont typeface="Arial" panose="020B0604020202020204" pitchFamily="34" charset="0"/>
              <a:buChar char="•"/>
            </a:pPr>
            <a:r>
              <a:rPr lang="en-GB" sz="1600" dirty="0" smtClean="0"/>
              <a:t>The USA has the highest sales followed by Spain , France, Australia , UK , Italy , and Finland</a:t>
            </a:r>
            <a:endParaRPr lang="en-GB" sz="1600"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244963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893</TotalTime>
  <Words>1492</Words>
  <Application>Microsoft Office PowerPoint</Application>
  <PresentationFormat>Widescreen</PresentationFormat>
  <Paragraphs>310</Paragraphs>
  <Slides>35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Calibri Light</vt:lpstr>
      <vt:lpstr>Segoe UI</vt:lpstr>
      <vt:lpstr>Trebuchet MS</vt:lpstr>
      <vt:lpstr>Wingdings</vt:lpstr>
      <vt:lpstr>Wingdings 3</vt:lpstr>
      <vt:lpstr>Facet</vt:lpstr>
      <vt:lpstr>Office Theme</vt:lpstr>
      <vt:lpstr>MRA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dc:title>
  <dc:creator>RENJITH</dc:creator>
  <cp:lastModifiedBy>Renjith KP</cp:lastModifiedBy>
  <cp:revision>27</cp:revision>
  <dcterms:created xsi:type="dcterms:W3CDTF">2023-05-17T05:50:43Z</dcterms:created>
  <dcterms:modified xsi:type="dcterms:W3CDTF">2023-05-20T05:50:48Z</dcterms:modified>
</cp:coreProperties>
</file>