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399" r:id="rId4"/>
    <p:sldId id="263" r:id="rId5"/>
    <p:sldId id="330" r:id="rId6"/>
    <p:sldId id="331" r:id="rId7"/>
    <p:sldId id="334" r:id="rId8"/>
    <p:sldId id="333" r:id="rId9"/>
    <p:sldId id="332" r:id="rId10"/>
    <p:sldId id="336" r:id="rId11"/>
    <p:sldId id="337" r:id="rId12"/>
    <p:sldId id="338" r:id="rId13"/>
    <p:sldId id="339" r:id="rId14"/>
    <p:sldId id="340" r:id="rId15"/>
    <p:sldId id="397" r:id="rId16"/>
    <p:sldId id="341" r:id="rId17"/>
    <p:sldId id="346" r:id="rId18"/>
    <p:sldId id="342" r:id="rId19"/>
    <p:sldId id="402" r:id="rId20"/>
    <p:sldId id="351" r:id="rId21"/>
    <p:sldId id="352" r:id="rId22"/>
    <p:sldId id="357" r:id="rId23"/>
    <p:sldId id="358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408" r:id="rId33"/>
    <p:sldId id="379" r:id="rId34"/>
    <p:sldId id="380" r:id="rId35"/>
    <p:sldId id="407" r:id="rId36"/>
    <p:sldId id="406" r:id="rId37"/>
    <p:sldId id="382" r:id="rId38"/>
    <p:sldId id="383" r:id="rId39"/>
    <p:sldId id="384" r:id="rId40"/>
    <p:sldId id="378" r:id="rId41"/>
    <p:sldId id="385" r:id="rId42"/>
    <p:sldId id="403" r:id="rId43"/>
    <p:sldId id="371" r:id="rId44"/>
    <p:sldId id="372" r:id="rId45"/>
    <p:sldId id="373" r:id="rId46"/>
    <p:sldId id="374" r:id="rId47"/>
    <p:sldId id="404" r:id="rId48"/>
    <p:sldId id="376" r:id="rId49"/>
    <p:sldId id="375" r:id="rId50"/>
    <p:sldId id="386" r:id="rId51"/>
    <p:sldId id="359" r:id="rId52"/>
    <p:sldId id="412" r:id="rId53"/>
    <p:sldId id="413" r:id="rId54"/>
    <p:sldId id="414" r:id="rId55"/>
    <p:sldId id="421" r:id="rId56"/>
    <p:sldId id="415" r:id="rId57"/>
    <p:sldId id="418" r:id="rId58"/>
    <p:sldId id="419" r:id="rId59"/>
    <p:sldId id="420" r:id="rId60"/>
    <p:sldId id="398" r:id="rId61"/>
    <p:sldId id="405" r:id="rId62"/>
    <p:sldId id="410" r:id="rId63"/>
    <p:sldId id="424" r:id="rId64"/>
    <p:sldId id="411" r:id="rId65"/>
    <p:sldId id="409" r:id="rId66"/>
    <p:sldId id="422" r:id="rId67"/>
    <p:sldId id="423" r:id="rId68"/>
    <p:sldId id="286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6" autoAdjust="0"/>
    <p:restoredTop sz="94660"/>
  </p:normalViewPr>
  <p:slideViewPr>
    <p:cSldViewPr>
      <p:cViewPr varScale="1">
        <p:scale>
          <a:sx n="51" d="100"/>
          <a:sy n="51" d="100"/>
        </p:scale>
        <p:origin x="-102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4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5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9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A04C-3646-4F75-876E-D845A7F237F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EE90-67A4-4757-A0E1-6EC5E254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tty.org/" TargetMode="External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smu.edu/reynolds/unixtut/osx.html" TargetMode="External"/><Relationship Id="rId2" Type="http://schemas.openxmlformats.org/officeDocument/2006/relationships/hyperlink" Target="http://www.rackspace.com/knowledge_center/article/connecting-to-linux-from-mac-os-x-by-using-termina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ws.amazon.com/gp/aws/developer/registration/index.html" TargetMode="External"/><Relationship Id="rId2" Type="http://schemas.openxmlformats.org/officeDocument/2006/relationships/hyperlink" Target="http://aws.amazon.com/documentation/ec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ws.amazon.com/ec2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MDS535</a:t>
            </a:r>
            <a:br>
              <a:rPr lang="en-US" altLang="en-US" dirty="0" smtClean="0"/>
            </a:br>
            <a:r>
              <a:rPr lang="en-US" altLang="en-US" dirty="0" smtClean="0"/>
              <a:t>Programming Language Environments</a:t>
            </a:r>
            <a:r>
              <a:rPr lang="en-US" altLang="en-US" sz="6000" dirty="0" smtClean="0">
                <a:solidFill>
                  <a:srgbClr val="FF0000"/>
                </a:solidFill>
              </a:rPr>
              <a:t/>
            </a:r>
            <a:br>
              <a:rPr lang="en-US" altLang="en-US" sz="6000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A. Ostrowski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2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AWS account </a:t>
            </a:r>
            <a:r>
              <a:rPr lang="en-US" sz="3200" b="1" i="1" dirty="0" smtClean="0"/>
              <a:t>creation cont.</a:t>
            </a:r>
            <a:endParaRPr lang="en-US" sz="32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5819775" cy="48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0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AWS account </a:t>
            </a:r>
            <a:r>
              <a:rPr lang="en-US" sz="3200" b="1" i="1" dirty="0" smtClean="0"/>
              <a:t>creation cont.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7720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8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AWS account creation </a:t>
            </a:r>
            <a:r>
              <a:rPr lang="en-US" sz="3200" b="1" i="1" dirty="0" smtClean="0"/>
              <a:t>cont.</a:t>
            </a:r>
            <a:endParaRPr 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404938"/>
            <a:ext cx="81248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3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AWS account </a:t>
            </a:r>
            <a:r>
              <a:rPr lang="en-US" sz="3200" b="1" i="1" dirty="0" smtClean="0"/>
              <a:t>creation cont.</a:t>
            </a:r>
            <a:endParaRPr lang="en-US" sz="3200" b="1" i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633452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3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AWS account </a:t>
            </a:r>
            <a:r>
              <a:rPr lang="en-US" sz="3200" b="1" i="1" dirty="0" smtClean="0"/>
              <a:t>creation cont.</a:t>
            </a:r>
            <a:endParaRPr lang="en-US" sz="3200" b="1" i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825900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1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EC2 instantiation (overview)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1.) Create a “key” value necessary to ‘log in’ to your instance</a:t>
            </a:r>
          </a:p>
          <a:p>
            <a:pPr lvl="1"/>
            <a:r>
              <a:rPr lang="en-US" dirty="0" smtClean="0"/>
              <a:t>Create a .</a:t>
            </a:r>
            <a:r>
              <a:rPr lang="en-US" dirty="0" err="1" smtClean="0"/>
              <a:t>pem</a:t>
            </a:r>
            <a:r>
              <a:rPr lang="en-US" dirty="0" smtClean="0"/>
              <a:t> key - &gt; download to your machine</a:t>
            </a:r>
          </a:p>
          <a:p>
            <a:pPr lvl="1"/>
            <a:r>
              <a:rPr lang="en-US" dirty="0" smtClean="0"/>
              <a:t>Generate a .</a:t>
            </a:r>
            <a:r>
              <a:rPr lang="en-US" dirty="0" err="1" smtClean="0"/>
              <a:t>ppk</a:t>
            </a:r>
            <a:r>
              <a:rPr lang="en-US" dirty="0" smtClean="0"/>
              <a:t> key from your .</a:t>
            </a:r>
            <a:r>
              <a:rPr lang="en-US" dirty="0" err="1" smtClean="0"/>
              <a:t>pem</a:t>
            </a:r>
            <a:endParaRPr lang="en-US" dirty="0" smtClean="0"/>
          </a:p>
          <a:p>
            <a:pPr lvl="1"/>
            <a:r>
              <a:rPr lang="en-US" dirty="0" smtClean="0"/>
              <a:t>Use your .</a:t>
            </a:r>
            <a:r>
              <a:rPr lang="en-US" dirty="0" err="1" smtClean="0"/>
              <a:t>ppk</a:t>
            </a:r>
            <a:r>
              <a:rPr lang="en-US" dirty="0" smtClean="0"/>
              <a:t> </a:t>
            </a:r>
            <a:r>
              <a:rPr lang="en-US" dirty="0" err="1" smtClean="0"/>
              <a:t>everytime</a:t>
            </a:r>
            <a:r>
              <a:rPr lang="en-US" dirty="0" smtClean="0"/>
              <a:t> you want to connect</a:t>
            </a:r>
          </a:p>
          <a:p>
            <a:pPr marL="0" indent="0">
              <a:buNone/>
            </a:pPr>
            <a:r>
              <a:rPr lang="en-US" dirty="0" smtClean="0"/>
              <a:t>Step 2.)  Instantiate 32-bit </a:t>
            </a:r>
            <a:r>
              <a:rPr lang="en-US" dirty="0" err="1" smtClean="0"/>
              <a:t>ubuntu</a:t>
            </a:r>
            <a:r>
              <a:rPr lang="en-US" dirty="0" smtClean="0"/>
              <a:t> instance</a:t>
            </a:r>
          </a:p>
          <a:p>
            <a:pPr marL="0" indent="0">
              <a:buNone/>
            </a:pPr>
            <a:r>
              <a:rPr lang="en-US" dirty="0" smtClean="0"/>
              <a:t>Step 3.)Done.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2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Instantiating the EC2 instance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651000"/>
            <a:ext cx="793115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3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if you are logging back in just go to the </a:t>
            </a:r>
            <a:r>
              <a:rPr lang="en-US" dirty="0" err="1" smtClean="0"/>
              <a:t>managemetn</a:t>
            </a:r>
            <a:r>
              <a:rPr lang="en-US" dirty="0" smtClean="0"/>
              <a:t>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271588"/>
            <a:ext cx="83343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1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Instantiating EC2 instance</a:t>
            </a:r>
            <a:endParaRPr lang="en-US" sz="3200" b="1" i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72" y="1905000"/>
            <a:ext cx="80454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9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key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key from the AWS console</a:t>
            </a:r>
          </a:p>
          <a:p>
            <a:r>
              <a:rPr lang="en-US" dirty="0" smtClean="0"/>
              <a:t>Download a *.</a:t>
            </a:r>
            <a:r>
              <a:rPr lang="en-US" dirty="0" err="1" smtClean="0"/>
              <a:t>pem</a:t>
            </a:r>
            <a:r>
              <a:rPr lang="en-US" dirty="0" smtClean="0"/>
              <a:t> file to your machine (do not lose ever!)</a:t>
            </a:r>
          </a:p>
          <a:p>
            <a:r>
              <a:rPr lang="en-US" dirty="0" smtClean="0"/>
              <a:t>Convert your *.</a:t>
            </a:r>
            <a:r>
              <a:rPr lang="en-US" dirty="0" err="1" smtClean="0"/>
              <a:t>pem</a:t>
            </a:r>
            <a:r>
              <a:rPr lang="en-US" dirty="0" smtClean="0"/>
              <a:t> to a *.</a:t>
            </a:r>
            <a:r>
              <a:rPr lang="en-US" dirty="0" err="1" smtClean="0"/>
              <a:t>ppk</a:t>
            </a:r>
            <a:r>
              <a:rPr lang="en-US" dirty="0" smtClean="0"/>
              <a:t> (via a program called puttygen.exe </a:t>
            </a:r>
          </a:p>
          <a:p>
            <a:r>
              <a:rPr lang="en-US" dirty="0" smtClean="0"/>
              <a:t>Upload your *.</a:t>
            </a:r>
            <a:r>
              <a:rPr lang="en-US" dirty="0" err="1" smtClean="0"/>
              <a:t>ppk</a:t>
            </a:r>
            <a:r>
              <a:rPr lang="en-US" dirty="0" smtClean="0"/>
              <a:t> with your client anytime your log on</a:t>
            </a:r>
          </a:p>
          <a:p>
            <a:r>
              <a:rPr lang="en-US" dirty="0" smtClean="0"/>
              <a:t>(also – later….) you will use *.</a:t>
            </a:r>
            <a:r>
              <a:rPr lang="en-US" dirty="0" err="1" smtClean="0"/>
              <a:t>ppk</a:t>
            </a:r>
            <a:r>
              <a:rPr lang="en-US" dirty="0" smtClean="0"/>
              <a:t> to install </a:t>
            </a:r>
            <a:r>
              <a:rPr lang="en-US" dirty="0" err="1" smtClean="0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/ Big Data</a:t>
            </a:r>
          </a:p>
          <a:p>
            <a:r>
              <a:rPr lang="en-US" dirty="0" smtClean="0"/>
              <a:t>Amazon web services (install)</a:t>
            </a:r>
          </a:p>
          <a:p>
            <a:r>
              <a:rPr lang="en-US" dirty="0" smtClean="0"/>
              <a:t>Unix basics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Hello World</a:t>
            </a:r>
          </a:p>
          <a:p>
            <a:r>
              <a:rPr lang="en-US" dirty="0" smtClean="0"/>
              <a:t>Data sets</a:t>
            </a:r>
          </a:p>
        </p:txBody>
      </p:sp>
    </p:spTree>
    <p:extLst>
      <p:ext uri="{BB962C8B-B14F-4D97-AF65-F5344CB8AC3E}">
        <p14:creationId xmlns:p14="http://schemas.microsoft.com/office/powerpoint/2010/main" val="7620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Instantiating EC2 </a:t>
            </a:r>
            <a:r>
              <a:rPr lang="en-US" sz="3200" b="1" i="1" dirty="0" smtClean="0"/>
              <a:t>instance (creating a key value)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295400"/>
            <a:ext cx="81915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34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key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22" y="1752600"/>
            <a:ext cx="79375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0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28675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4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3439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2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i="1" dirty="0" smtClean="0"/>
              <a:t>Secure key is necessary to connect your client  - putty and </a:t>
            </a:r>
            <a:r>
              <a:rPr lang="en-US" sz="2400" b="1" i="1" dirty="0" err="1" smtClean="0"/>
              <a:t>puttygen</a:t>
            </a:r>
            <a:r>
              <a:rPr lang="en-US" sz="2400" b="1" i="1" dirty="0" smtClean="0"/>
              <a:t> are two programs to convert your key and use for every connection</a:t>
            </a:r>
            <a:endParaRPr lang="en-US" sz="2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download a copy of puttygen.exe and putty.exe</a:t>
            </a:r>
          </a:p>
          <a:p>
            <a:r>
              <a:rPr lang="en-US" u="sng" dirty="0">
                <a:hlinkClick r:id="rId2"/>
              </a:rPr>
              <a:t>http://www.chiark.greenend.org.uk/~sgtatham/putty/download.html</a:t>
            </a:r>
            <a:endParaRPr lang="en-US" dirty="0"/>
          </a:p>
          <a:p>
            <a:r>
              <a:rPr lang="en-US" dirty="0"/>
              <a:t>putty is also available at …</a:t>
            </a:r>
          </a:p>
          <a:p>
            <a:r>
              <a:rPr lang="en-US" u="sng" dirty="0">
                <a:hlinkClick r:id="rId3"/>
              </a:rPr>
              <a:t>http://www.putty.org/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4991533" cy="4374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2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>Load in the .</a:t>
            </a:r>
            <a:r>
              <a:rPr lang="en-US" sz="2700" dirty="0" err="1"/>
              <a:t>pem</a:t>
            </a:r>
            <a:r>
              <a:rPr lang="en-US" sz="2700" dirty="0"/>
              <a:t> file and then go to save private key – do not hit “generate” </a:t>
            </a:r>
            <a:br>
              <a:rPr lang="en-US" sz="2700" dirty="0"/>
            </a:br>
            <a:r>
              <a:rPr lang="en-US" sz="2700" dirty="0"/>
              <a:t>Save as a “private key” .</a:t>
            </a:r>
            <a:r>
              <a:rPr lang="en-US" sz="2700" dirty="0" err="1"/>
              <a:t>ppk</a:t>
            </a:r>
            <a:r>
              <a:rPr lang="en-US" sz="2700" dirty="0"/>
              <a:t> file and you are complete.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924" y="1600200"/>
            <a:ext cx="664815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2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Import key option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3976688" cy="352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9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will be prompted for your .</a:t>
            </a:r>
            <a:r>
              <a:rPr lang="en-US" sz="3200" dirty="0" err="1" smtClean="0"/>
              <a:t>pem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924" y="1600200"/>
            <a:ext cx="664815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5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Save your .</a:t>
            </a:r>
            <a:r>
              <a:rPr lang="en-US" sz="2800" dirty="0" err="1" smtClean="0"/>
              <a:t>pem</a:t>
            </a:r>
            <a:r>
              <a:rPr lang="en-US" sz="2800" dirty="0" smtClean="0"/>
              <a:t> as a .</a:t>
            </a:r>
            <a:r>
              <a:rPr lang="en-US" sz="2800" dirty="0" err="1" smtClean="0"/>
              <a:t>ppk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786313" cy="426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0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major 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1.) account creation</a:t>
            </a:r>
          </a:p>
          <a:p>
            <a:r>
              <a:rPr lang="en-US" dirty="0" smtClean="0"/>
              <a:t>2.) instance generation and access</a:t>
            </a:r>
          </a:p>
          <a:p>
            <a:r>
              <a:rPr lang="en-US" dirty="0" smtClean="0"/>
              <a:t>3.) download / installation of all software and data to be used.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not need a password to save.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62103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97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 the same name as your .</a:t>
            </a:r>
            <a:r>
              <a:rPr lang="en-US" dirty="0" err="1" smtClean="0"/>
              <a:t>pem</a:t>
            </a:r>
            <a:r>
              <a:rPr lang="en-US" dirty="0" smtClean="0"/>
              <a:t> and allow it to be saved with a .</a:t>
            </a:r>
            <a:r>
              <a:rPr lang="en-US" dirty="0" err="1" smtClean="0"/>
              <a:t>ppk</a:t>
            </a:r>
            <a:r>
              <a:rPr lang="en-US" dirty="0" smtClean="0"/>
              <a:t> extension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639178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1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Launch an instance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Select the EC2 option (when logging on typically you will end up on the AWS main screen below)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0636"/>
            <a:ext cx="7467756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518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start instance!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Management </a:t>
            </a:r>
            <a:r>
              <a:rPr lang="en-US" dirty="0" smtClean="0"/>
              <a:t>console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84" y="1905000"/>
            <a:ext cx="8178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8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6" y="762000"/>
            <a:ext cx="8362950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7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Troubleshooting – </a:t>
            </a:r>
            <a:r>
              <a:rPr lang="en-US" sz="2700" b="1" i="1" dirty="0" smtClean="0"/>
              <a:t>how to reach the point of launching the instance if you lose the navigation</a:t>
            </a:r>
            <a:endParaRPr lang="en-US" sz="27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Select “instances” on the left hand side of the monitor</a:t>
            </a:r>
          </a:p>
          <a:p>
            <a:r>
              <a:rPr lang="en-US" sz="2400" b="1" dirty="0" smtClean="0"/>
              <a:t>This will bring you to the (earlier) screen that has the “launch instance” button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664845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17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Scroll to </a:t>
            </a:r>
            <a:r>
              <a:rPr lang="en-US" sz="3200" b="1" i="1" dirty="0" err="1"/>
              <a:t>ubuntu</a:t>
            </a:r>
            <a:r>
              <a:rPr lang="en-US" sz="3200" b="1" i="1" dirty="0"/>
              <a:t> server 14.04</a:t>
            </a:r>
            <a:endParaRPr lang="en-US" sz="3200" dirty="0"/>
          </a:p>
        </p:txBody>
      </p:sp>
      <p:sp>
        <p:nvSpPr>
          <p:cNvPr id="4" name="AutoShape 2" descr="Displaying 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isplaying 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55454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278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16" y="533400"/>
            <a:ext cx="8350250" cy="553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4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343900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46" y="533400"/>
            <a:ext cx="827405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5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sign up for amazon – you will need a credit card</a:t>
            </a:r>
          </a:p>
          <a:p>
            <a:r>
              <a:rPr lang="en-US" dirty="0" smtClean="0"/>
              <a:t>If you follow the instructions appropriately –you will not be charged for anything in this tutorial</a:t>
            </a:r>
          </a:p>
          <a:p>
            <a:r>
              <a:rPr lang="en-US" dirty="0" smtClean="0"/>
              <a:t>If you do not follow the instructions appropriately – you WILL be charged an amount!</a:t>
            </a:r>
          </a:p>
          <a:p>
            <a:r>
              <a:rPr lang="en-US" dirty="0" smtClean="0"/>
              <a:t>Be careful – monitor you account and it will not cost you anything.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41" y="457200"/>
            <a:ext cx="8255000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9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609600"/>
            <a:ext cx="83121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4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running is showing on your console – you can now connect to your machine via an independent client (I suggest putty for a console and </a:t>
            </a:r>
            <a:r>
              <a:rPr lang="en-US" dirty="0" err="1" smtClean="0"/>
              <a:t>winscp</a:t>
            </a:r>
            <a:r>
              <a:rPr lang="en-US" dirty="0" smtClean="0"/>
              <a:t> to upload files) </a:t>
            </a:r>
          </a:p>
          <a:p>
            <a:r>
              <a:rPr lang="en-US" dirty="0" smtClean="0"/>
              <a:t>Another alternative is </a:t>
            </a:r>
            <a:r>
              <a:rPr lang="en-US" dirty="0" err="1" smtClean="0"/>
              <a:t>filezilla</a:t>
            </a:r>
            <a:r>
              <a:rPr lang="en-US" dirty="0" smtClean="0"/>
              <a:t> for uploading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in to an established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1.) bring up the putty.exe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3276600"/>
            <a:ext cx="74104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8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2a.) verify which .</a:t>
            </a:r>
            <a:r>
              <a:rPr lang="en-US" dirty="0" err="1" smtClean="0"/>
              <a:t>ppk</a:t>
            </a:r>
            <a:r>
              <a:rPr lang="en-US" dirty="0" smtClean="0"/>
              <a:t> to load in . </a:t>
            </a:r>
          </a:p>
          <a:p>
            <a:r>
              <a:rPr lang="en-US" dirty="0" smtClean="0"/>
              <a:t>2b.)  load in the generated </a:t>
            </a:r>
            <a:r>
              <a:rPr lang="en-US" dirty="0" err="1" smtClean="0"/>
              <a:t>ppk</a:t>
            </a:r>
            <a:r>
              <a:rPr lang="en-US" dirty="0" smtClean="0"/>
              <a:t> file (you need to save this 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276600"/>
            <a:ext cx="6057900" cy="127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76800"/>
            <a:ext cx="5295900" cy="116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924800" y="4876800"/>
            <a:ext cx="0" cy="116795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70555" y="3913033"/>
            <a:ext cx="1508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Scroll down</a:t>
            </a:r>
          </a:p>
          <a:p>
            <a:r>
              <a:rPr lang="en-US" dirty="0" smtClean="0"/>
              <a:t>To verify your </a:t>
            </a:r>
          </a:p>
          <a:p>
            <a:r>
              <a:rPr lang="en-US" dirty="0" err="1" smtClean="0"/>
              <a:t>keyname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</a:t>
            </a:r>
            <a:r>
              <a:rPr lang="en-US" dirty="0" err="1" smtClean="0"/>
              <a:t>keyname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" y="1524000"/>
            <a:ext cx="9134475" cy="426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0"/>
            <a:ext cx="8305800" cy="76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400" y="4495800"/>
            <a:ext cx="2286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52400" y="4800600"/>
            <a:ext cx="49530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91400" y="4800600"/>
            <a:ext cx="16002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24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the IP address and input into the putty interface.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76800"/>
            <a:ext cx="80899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3712025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572000" y="2438400"/>
            <a:ext cx="1502225" cy="30480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slide will show you how to set up putty to connect to your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2091"/>
            <a:ext cx="377637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92867"/>
            <a:ext cx="3870057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2" y="3506092"/>
            <a:ext cx="3786188" cy="335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1" y="3488530"/>
            <a:ext cx="3851007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2667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Click SSH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2133600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Click </a:t>
            </a:r>
            <a:r>
              <a:rPr lang="en-US" sz="2800" dirty="0" err="1" smtClean="0">
                <a:solidFill>
                  <a:srgbClr val="FF0000"/>
                </a:solidFill>
              </a:rPr>
              <a:t>Auth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5867400"/>
            <a:ext cx="162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 pops 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9499" y="6052066"/>
            <a:ext cx="286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in *.</a:t>
            </a:r>
            <a:r>
              <a:rPr lang="en-US" dirty="0" err="1" smtClean="0">
                <a:solidFill>
                  <a:srgbClr val="FF0000"/>
                </a:solidFill>
              </a:rPr>
              <a:t>ppk</a:t>
            </a:r>
            <a:r>
              <a:rPr lang="en-US" dirty="0" smtClean="0">
                <a:solidFill>
                  <a:srgbClr val="FF0000"/>
                </a:solidFill>
              </a:rPr>
              <a:t> via the browse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set up a file transfer….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goal: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61150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99813"/>
            <a:ext cx="5492750" cy="18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Bent Arrow 3"/>
          <p:cNvSpPr/>
          <p:nvPr/>
        </p:nvSpPr>
        <p:spPr>
          <a:xfrm rot="5400000">
            <a:off x="6279007" y="2934843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Winscp</a:t>
            </a:r>
            <a:r>
              <a:rPr lang="en-US" dirty="0" smtClean="0"/>
              <a:t> is configured similarly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96946"/>
            <a:ext cx="5276850" cy="467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the connect with </a:t>
            </a:r>
            <a:r>
              <a:rPr lang="en-US" dirty="0" err="1" smtClean="0"/>
              <a:t>winscp</a:t>
            </a:r>
            <a:r>
              <a:rPr lang="en-US" dirty="0" smtClean="0"/>
              <a:t> you will see the following window: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752600"/>
            <a:ext cx="79992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2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on with putty (</a:t>
            </a:r>
            <a:r>
              <a:rPr lang="en-US" dirty="0" err="1" smtClean="0"/>
              <a:t>unix</a:t>
            </a:r>
            <a:r>
              <a:rPr lang="en-US" dirty="0" smtClean="0"/>
              <a:t> client)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am suggesting to load the bash shell script (bashshell24.sh) and environment script (env.sh) to the “home” directory and start the entire process from that point.</a:t>
            </a:r>
          </a:p>
          <a:p>
            <a:r>
              <a:rPr lang="en-US" dirty="0" smtClean="0"/>
              <a:t>NOTE: your “home” is directory /home/</a:t>
            </a:r>
            <a:r>
              <a:rPr lang="en-US" dirty="0" err="1" smtClean="0"/>
              <a:t>ubuntu</a:t>
            </a:r>
            <a:endParaRPr lang="en-US" dirty="0" smtClean="0"/>
          </a:p>
          <a:p>
            <a:r>
              <a:rPr lang="en-US" dirty="0" smtClean="0"/>
              <a:t>This will load all necessary software for the course and set it up appropriately</a:t>
            </a:r>
          </a:p>
          <a:p>
            <a:r>
              <a:rPr lang="en-US" dirty="0" smtClean="0"/>
              <a:t>Remember every time you log back in , you need to run the env.sh file (this is by using the “source” command as shown in the following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023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preliminary information before proceeding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432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Crash course in Unix shell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Unix shell</a:t>
            </a:r>
          </a:p>
          <a:p>
            <a:endParaRPr lang="en-US" dirty="0"/>
          </a:p>
          <a:p>
            <a:r>
              <a:rPr lang="en-US" dirty="0" err="1" smtClean="0"/>
              <a:t>ls</a:t>
            </a: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/>
              <a:t>	Equivalent to a “</a:t>
            </a:r>
            <a:r>
              <a:rPr lang="en-US" dirty="0" err="1" smtClean="0"/>
              <a:t>dir</a:t>
            </a:r>
            <a:r>
              <a:rPr lang="en-US" dirty="0" smtClean="0"/>
              <a:t>” in windows programming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Equivalent to “delete” in windows programming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Equivalent to “copy in windows programming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Same as windows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mdir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Removes a directory as in windows</a:t>
            </a:r>
          </a:p>
          <a:p>
            <a:r>
              <a:rPr lang="en-US" dirty="0"/>
              <a:t>c</a:t>
            </a:r>
            <a:r>
              <a:rPr lang="en-US" dirty="0" smtClean="0"/>
              <a:t>at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Equivalent to “type” in windows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349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will next:</a:t>
            </a:r>
          </a:p>
          <a:p>
            <a:pPr lvl="1"/>
            <a:r>
              <a:rPr lang="en-US" dirty="0" smtClean="0"/>
              <a:t>Install the dos2unix utility (to format your files for the </a:t>
            </a:r>
            <a:r>
              <a:rPr lang="en-US" dirty="0" err="1" smtClean="0"/>
              <a:t>unix</a:t>
            </a:r>
            <a:r>
              <a:rPr lang="en-US" dirty="0" smtClean="0"/>
              <a:t> environment)</a:t>
            </a:r>
          </a:p>
          <a:p>
            <a:pPr lvl="1"/>
            <a:r>
              <a:rPr lang="en-US" dirty="0" smtClean="0"/>
              <a:t>Upload your startup script and environment file</a:t>
            </a:r>
          </a:p>
          <a:p>
            <a:pPr lvl="1"/>
            <a:r>
              <a:rPr lang="en-US" dirty="0" smtClean="0"/>
              <a:t>Run dos2unix to both files</a:t>
            </a:r>
          </a:p>
          <a:p>
            <a:pPr lvl="1"/>
            <a:r>
              <a:rPr lang="en-US" dirty="0" smtClean="0"/>
              <a:t>Set permissions on both files</a:t>
            </a:r>
          </a:p>
          <a:p>
            <a:pPr lvl="1"/>
            <a:r>
              <a:rPr lang="en-US" dirty="0" smtClean="0"/>
              <a:t>Load your startup script and environment file (this will download and install your software and set your paths accordingly)</a:t>
            </a:r>
          </a:p>
          <a:p>
            <a:pPr lvl="1"/>
            <a:r>
              <a:rPr lang="en-US" dirty="0" smtClean="0"/>
              <a:t>Start to work in the Big Data environment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192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Environment set up and software example file download overview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//copy </a:t>
            </a:r>
            <a:r>
              <a:rPr lang="en-US" sz="2800" dirty="0">
                <a:solidFill>
                  <a:srgbClr val="00B0F0"/>
                </a:solidFill>
              </a:rPr>
              <a:t>in </a:t>
            </a:r>
            <a:r>
              <a:rPr lang="en-US" sz="2800" dirty="0" smtClean="0">
                <a:solidFill>
                  <a:srgbClr val="00B0F0"/>
                </a:solidFill>
              </a:rPr>
              <a:t>bashscript24.sh and env.sh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//Install dos2unix</a:t>
            </a:r>
          </a:p>
          <a:p>
            <a:endParaRPr lang="en-US" sz="2800" dirty="0" smtClean="0"/>
          </a:p>
          <a:p>
            <a:r>
              <a:rPr lang="en-US" sz="2800" dirty="0" err="1"/>
              <a:t>s</a:t>
            </a:r>
            <a:r>
              <a:rPr lang="en-US" sz="2800" dirty="0" err="1" smtClean="0"/>
              <a:t>udo</a:t>
            </a:r>
            <a:r>
              <a:rPr lang="en-US" sz="2800" dirty="0" smtClean="0"/>
              <a:t> apt-get install dos2unix</a:t>
            </a:r>
            <a:endParaRPr lang="en-US" sz="2800" dirty="0"/>
          </a:p>
          <a:p>
            <a:r>
              <a:rPr lang="en-US" sz="2800" dirty="0" err="1" smtClean="0"/>
              <a:t>chmod</a:t>
            </a:r>
            <a:r>
              <a:rPr lang="en-US" sz="2800" dirty="0" smtClean="0"/>
              <a:t> </a:t>
            </a:r>
            <a:r>
              <a:rPr lang="en-US" sz="2800" dirty="0"/>
              <a:t>777 </a:t>
            </a:r>
            <a:r>
              <a:rPr lang="en-US" sz="2800" dirty="0" smtClean="0"/>
              <a:t>bashscript24.sh  (take the latest copy provided)</a:t>
            </a:r>
            <a:endParaRPr lang="en-US" sz="2800" dirty="0"/>
          </a:p>
          <a:p>
            <a:r>
              <a:rPr lang="en-US" sz="2800" dirty="0"/>
              <a:t>Start up </a:t>
            </a:r>
            <a:r>
              <a:rPr lang="en-US" sz="2800" dirty="0" smtClean="0"/>
              <a:t>…(enter ‘y’ for any prompts through your script) =&gt; do this by entering ./bashscript24.sh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ource env.sh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901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Other issues…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After completion you can ‘test’ the environment by typing java then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at the command line</a:t>
            </a:r>
          </a:p>
          <a:p>
            <a:r>
              <a:rPr lang="en-US" sz="2800" dirty="0" smtClean="0"/>
              <a:t>Remember if you stop / restart an EC2 instance you have to run the “source env.sh” to set your environment variables again.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8915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05" y="1066800"/>
            <a:ext cx="79724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6645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Remember:</a:t>
            </a:r>
            <a:br>
              <a:rPr lang="en-US" dirty="0" smtClean="0"/>
            </a:br>
            <a:r>
              <a:rPr lang="en-US" dirty="0" smtClean="0"/>
              <a:t>dos2unix, </a:t>
            </a:r>
            <a:r>
              <a:rPr lang="en-US" dirty="0" err="1" smtClean="0"/>
              <a:t>chmod</a:t>
            </a:r>
            <a:r>
              <a:rPr lang="en-US" dirty="0" smtClean="0"/>
              <a:t>, directory paths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686800" cy="1474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2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initiate the amazon account</a:t>
            </a:r>
          </a:p>
          <a:p>
            <a:r>
              <a:rPr lang="en-US" dirty="0" smtClean="0"/>
              <a:t>Instantiate your “free” tier EC2</a:t>
            </a:r>
          </a:p>
          <a:p>
            <a:r>
              <a:rPr lang="en-US" dirty="0" smtClean="0"/>
              <a:t>Begin download with provided script</a:t>
            </a:r>
          </a:p>
          <a:p>
            <a:r>
              <a:rPr lang="en-US" dirty="0" smtClean="0"/>
              <a:t>As this occurs I will give more background on the technologies to be covered.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Environment set up and software example file download overview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opy </a:t>
            </a:r>
            <a:r>
              <a:rPr lang="en-US" dirty="0"/>
              <a:t>in </a:t>
            </a:r>
            <a:r>
              <a:rPr lang="en-US" dirty="0" smtClean="0"/>
              <a:t>bashscript24.sh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os2unix bashscript24.sh</a:t>
            </a:r>
            <a:endParaRPr lang="en-US" dirty="0"/>
          </a:p>
          <a:p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/>
              <a:t>777 </a:t>
            </a:r>
            <a:r>
              <a:rPr lang="en-US" dirty="0" smtClean="0"/>
              <a:t>bashscript24.sh</a:t>
            </a:r>
          </a:p>
          <a:p>
            <a:r>
              <a:rPr lang="en-US" dirty="0"/>
              <a:t>c</a:t>
            </a:r>
            <a:r>
              <a:rPr lang="en-US" dirty="0" smtClean="0"/>
              <a:t>opy in env.sh</a:t>
            </a:r>
          </a:p>
          <a:p>
            <a:r>
              <a:rPr lang="en-US" dirty="0"/>
              <a:t>d</a:t>
            </a:r>
            <a:r>
              <a:rPr lang="en-US" dirty="0" smtClean="0"/>
              <a:t>os2unix env.sh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 777 env.sh</a:t>
            </a:r>
            <a:endParaRPr lang="en-US" dirty="0"/>
          </a:p>
          <a:p>
            <a:r>
              <a:rPr lang="en-US" dirty="0"/>
              <a:t>Start up </a:t>
            </a:r>
            <a:r>
              <a:rPr lang="en-US" dirty="0" smtClean="0"/>
              <a:t>…(enter ‘y’ for any prompts through your script) =&gt; do this by entering </a:t>
            </a:r>
            <a:r>
              <a:rPr lang="en-US" dirty="0" smtClean="0"/>
              <a:t>./</a:t>
            </a:r>
            <a:r>
              <a:rPr lang="en-US" dirty="0" smtClean="0"/>
              <a:t>bashscript24</a:t>
            </a:r>
            <a:r>
              <a:rPr lang="en-US" dirty="0" smtClean="0"/>
              <a:t>.sh</a:t>
            </a:r>
            <a:endParaRPr lang="en-US" dirty="0" smtClean="0"/>
          </a:p>
          <a:p>
            <a:r>
              <a:rPr lang="en-US" dirty="0" smtClean="0"/>
              <a:t>Then run the environment variables =&gt;</a:t>
            </a:r>
          </a:p>
          <a:p>
            <a:r>
              <a:rPr lang="en-US" dirty="0"/>
              <a:t>s</a:t>
            </a:r>
            <a:r>
              <a:rPr lang="en-US" dirty="0" smtClean="0"/>
              <a:t>ource </a:t>
            </a:r>
            <a:r>
              <a:rPr lang="en-US" dirty="0" smtClean="0"/>
              <a:t>env.sh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completion you can ‘test’ by typing java then </a:t>
            </a:r>
            <a:r>
              <a:rPr lang="en-US" dirty="0" err="1" smtClean="0"/>
              <a:t>hadoop</a:t>
            </a:r>
            <a:r>
              <a:rPr lang="en-US" dirty="0" smtClean="0"/>
              <a:t> at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Troubleshooting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1" i="1" dirty="0" smtClean="0"/>
              <a:t>(why doesn’t it work?)</a:t>
            </a:r>
            <a:endParaRPr lang="en-US" sz="31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Set the file to </a:t>
            </a:r>
            <a:r>
              <a:rPr lang="en-US" dirty="0" err="1" smtClean="0"/>
              <a:t>unix</a:t>
            </a:r>
            <a:r>
              <a:rPr lang="en-US" dirty="0" smtClean="0"/>
              <a:t> format (using dos2unix)</a:t>
            </a:r>
          </a:p>
          <a:p>
            <a:endParaRPr lang="en-US" dirty="0" smtClean="0"/>
          </a:p>
          <a:p>
            <a:r>
              <a:rPr lang="en-US" dirty="0" smtClean="0"/>
              <a:t>Set permissions on file (using </a:t>
            </a:r>
            <a:r>
              <a:rPr lang="en-US" dirty="0" err="1" smtClean="0"/>
              <a:t>chmod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Set environment (stop/start EC2 ….and ‘source’ the env.sh )</a:t>
            </a:r>
          </a:p>
          <a:p>
            <a:endParaRPr lang="en-US" dirty="0" smtClean="0"/>
          </a:p>
          <a:p>
            <a:r>
              <a:rPr lang="en-US" dirty="0" smtClean="0"/>
              <a:t>If you have virtual memory errors: (stop/start EC2 and source the env.sh)</a:t>
            </a:r>
          </a:p>
          <a:p>
            <a:r>
              <a:rPr lang="en-US" dirty="0" smtClean="0"/>
              <a:t>NOTE: in case of shark having java errors – see me , here you must lower memory requirements in the </a:t>
            </a:r>
            <a:r>
              <a:rPr lang="en-US" dirty="0" err="1" smtClean="0"/>
              <a:t>config</a:t>
            </a:r>
            <a:r>
              <a:rPr lang="en-US" dirty="0" smtClean="0"/>
              <a:t> file (this may happen intermittently)</a:t>
            </a:r>
          </a:p>
          <a:p>
            <a:endParaRPr lang="en-US" dirty="0" smtClean="0"/>
          </a:p>
          <a:p>
            <a:r>
              <a:rPr lang="en-US" dirty="0" smtClean="0"/>
              <a:t>I have not provided you will an environment on ‘logon’ so every time you shut down you must rerun the environment</a:t>
            </a:r>
          </a:p>
          <a:p>
            <a:endParaRPr lang="en-US" dirty="0" smtClean="0"/>
          </a:p>
          <a:p>
            <a:r>
              <a:rPr lang="en-US" dirty="0" smtClean="0"/>
              <a:t>A cause of error is improper exit from any of the shells – use &lt;ctrl&gt; d or type “exit”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8701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troubleshooting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I log in as ? </a:t>
            </a:r>
            <a:r>
              <a:rPr lang="en-US" dirty="0"/>
              <a:t> </a:t>
            </a:r>
            <a:r>
              <a:rPr lang="en-US" dirty="0" smtClean="0"/>
              <a:t>  “</a:t>
            </a:r>
            <a:r>
              <a:rPr lang="en-US" dirty="0" err="1" smtClean="0"/>
              <a:t>ubuntu</a:t>
            </a:r>
            <a:r>
              <a:rPr lang="en-US" dirty="0" smtClean="0"/>
              <a:t>” is the username and </a:t>
            </a:r>
            <a:r>
              <a:rPr lang="en-US" smtClean="0"/>
              <a:t>NO password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532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Trouble shooting for macs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does not need putty or </a:t>
            </a:r>
            <a:r>
              <a:rPr lang="en-US" dirty="0" err="1" smtClean="0"/>
              <a:t>winscp</a:t>
            </a:r>
            <a:r>
              <a:rPr lang="en-US" dirty="0" smtClean="0"/>
              <a:t> – it has internal utilities that will allow the use of connecting to another </a:t>
            </a:r>
            <a:r>
              <a:rPr lang="en-US" dirty="0" err="1" smtClean="0"/>
              <a:t>unix</a:t>
            </a:r>
            <a:r>
              <a:rPr lang="en-US" dirty="0" smtClean="0"/>
              <a:t> machine. </a:t>
            </a:r>
          </a:p>
          <a:p>
            <a:r>
              <a:rPr lang="en-US" dirty="0" smtClean="0"/>
              <a:t>Mac is a variant of </a:t>
            </a:r>
            <a:r>
              <a:rPr lang="en-US" dirty="0" err="1" smtClean="0"/>
              <a:t>unix</a:t>
            </a:r>
            <a:r>
              <a:rPr lang="en-US" dirty="0" smtClean="0"/>
              <a:t>  - as such connection should not be troublesome</a:t>
            </a:r>
          </a:p>
          <a:p>
            <a:r>
              <a:rPr lang="en-US" dirty="0" smtClean="0"/>
              <a:t>A GUI utility that allows for file transfer is </a:t>
            </a:r>
            <a:r>
              <a:rPr lang="en-US" dirty="0" err="1" smtClean="0"/>
              <a:t>filezilla</a:t>
            </a:r>
            <a:r>
              <a:rPr lang="en-US" dirty="0" smtClean="0"/>
              <a:t> for mac.</a:t>
            </a:r>
          </a:p>
          <a:p>
            <a:r>
              <a:rPr lang="en-US" dirty="0" smtClean="0"/>
              <a:t>See next slide for more ref.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958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If you have a mac, you are running a variant of </a:t>
            </a:r>
            <a:r>
              <a:rPr lang="en-US" sz="3200" b="1" dirty="0" err="1" smtClean="0"/>
              <a:t>unix</a:t>
            </a:r>
            <a:r>
              <a:rPr lang="en-US" sz="3200" b="1" dirty="0" smtClean="0"/>
              <a:t> – connecting should not be a problem (see references below)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8270"/>
            <a:ext cx="82296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www.rackspace.com/knowledge_center/article/connecting-to-linux-from-mac-os-x-by-using-terminal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faculty.smu.edu/reynolds/unixtut/osx.html</a:t>
            </a:r>
            <a:endParaRPr lang="en-US" dirty="0" smtClean="0"/>
          </a:p>
          <a:p>
            <a:r>
              <a:rPr lang="en-US" dirty="0"/>
              <a:t>https://www.udel.edu/it/help/connecting/ssh/terminal.html</a:t>
            </a:r>
          </a:p>
        </p:txBody>
      </p:sp>
    </p:spTree>
    <p:extLst>
      <p:ext uri="{BB962C8B-B14F-4D97-AF65-F5344CB8AC3E}">
        <p14:creationId xmlns:p14="http://schemas.microsoft.com/office/powerpoint/2010/main" val="37684996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vi editor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NOTE: most of the editing is performed for you</a:t>
            </a:r>
          </a:p>
          <a:p>
            <a:r>
              <a:rPr lang="en-US" dirty="0" smtClean="0"/>
              <a:t>I am relying on ‘vi’ editor to perform some of the tasks (slight modifications) </a:t>
            </a:r>
          </a:p>
          <a:p>
            <a:r>
              <a:rPr lang="en-US" dirty="0" smtClean="0"/>
              <a:t>If you are not familiar , there are some easy references as below </a:t>
            </a:r>
          </a:p>
          <a:p>
            <a:r>
              <a:rPr lang="en-US" dirty="0" smtClean="0"/>
              <a:t>I am including a short summary on the next page </a:t>
            </a:r>
          </a:p>
          <a:p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://www.lagmonster.org/docs/vi.html</a:t>
            </a:r>
          </a:p>
        </p:txBody>
      </p:sp>
    </p:spTree>
    <p:extLst>
      <p:ext uri="{BB962C8B-B14F-4D97-AF65-F5344CB8AC3E}">
        <p14:creationId xmlns:p14="http://schemas.microsoft.com/office/powerpoint/2010/main" val="18532415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v</a:t>
            </a:r>
            <a:r>
              <a:rPr lang="en-US" sz="4000" b="1" i="1" dirty="0" smtClean="0"/>
              <a:t>i editor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 &lt;filename&gt;</a:t>
            </a:r>
          </a:p>
          <a:p>
            <a:r>
              <a:rPr lang="en-US" dirty="0" smtClean="0"/>
              <a:t>Two modes: (insert, edit)</a:t>
            </a:r>
          </a:p>
          <a:p>
            <a:r>
              <a:rPr lang="en-US" dirty="0" smtClean="0"/>
              <a:t>&lt;escape&gt; “i” will take you to “insert”</a:t>
            </a:r>
          </a:p>
          <a:p>
            <a:r>
              <a:rPr lang="en-US" dirty="0" smtClean="0"/>
              <a:t>&lt;escape&gt; will take you to edit</a:t>
            </a:r>
          </a:p>
          <a:p>
            <a:r>
              <a:rPr lang="en-US" dirty="0" smtClean="0"/>
              <a:t>DD will delete a line</a:t>
            </a:r>
          </a:p>
          <a:p>
            <a:r>
              <a:rPr lang="en-US" dirty="0" smtClean="0"/>
              <a:t>x will delete a character</a:t>
            </a:r>
          </a:p>
          <a:p>
            <a:r>
              <a:rPr lang="en-US" dirty="0" smtClean="0"/>
              <a:t>Arrow keys will move you around</a:t>
            </a:r>
          </a:p>
          <a:p>
            <a:r>
              <a:rPr lang="en-US" dirty="0" smtClean="0"/>
              <a:t>ZZ will save your file – take you out of insert mode</a:t>
            </a:r>
          </a:p>
        </p:txBody>
      </p:sp>
    </p:spTree>
    <p:extLst>
      <p:ext uri="{BB962C8B-B14F-4D97-AF65-F5344CB8AC3E}">
        <p14:creationId xmlns:p14="http://schemas.microsoft.com/office/powerpoint/2010/main" val="29991793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General</a:t>
            </a:r>
          </a:p>
          <a:p>
            <a:pPr lvl="1"/>
            <a:r>
              <a:rPr lang="en-US" dirty="0" err="1"/>
              <a:t>Turkington</a:t>
            </a:r>
            <a:r>
              <a:rPr lang="en-US" dirty="0"/>
              <a:t>, Garry. </a:t>
            </a:r>
            <a:r>
              <a:rPr lang="en-US" i="1" dirty="0" err="1"/>
              <a:t>Hadoop</a:t>
            </a:r>
            <a:r>
              <a:rPr lang="en-US" i="1" dirty="0"/>
              <a:t> Beginner's Guide</a:t>
            </a:r>
            <a:r>
              <a:rPr lang="en-US" dirty="0"/>
              <a:t>. </a:t>
            </a:r>
            <a:r>
              <a:rPr lang="en-US" dirty="0" err="1"/>
              <a:t>Packt</a:t>
            </a:r>
            <a:r>
              <a:rPr lang="en-US" dirty="0"/>
              <a:t> Publishing Ltd, 2013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White, Tom. </a:t>
            </a:r>
            <a:r>
              <a:rPr lang="en-US" i="1" dirty="0" err="1"/>
              <a:t>Hadoop</a:t>
            </a:r>
            <a:r>
              <a:rPr lang="en-US" i="1" dirty="0"/>
              <a:t>: The Definitive Guide: The Definitive Guide</a:t>
            </a:r>
            <a:r>
              <a:rPr lang="en-US" dirty="0"/>
              <a:t>. O'Reilly Media, 2009.</a:t>
            </a:r>
            <a:endParaRPr lang="en-US" dirty="0" smtClean="0"/>
          </a:p>
          <a:p>
            <a:r>
              <a:rPr lang="en-US" dirty="0" smtClean="0"/>
              <a:t>Programming PIG</a:t>
            </a:r>
          </a:p>
          <a:p>
            <a:pPr lvl="1"/>
            <a:r>
              <a:rPr lang="en-US" dirty="0"/>
              <a:t>Gates, Alan. </a:t>
            </a:r>
            <a:r>
              <a:rPr lang="en-US" i="1" dirty="0"/>
              <a:t>Programming Pig</a:t>
            </a:r>
            <a:r>
              <a:rPr lang="en-US" dirty="0"/>
              <a:t>. " O'Reilly Media, Inc.", 2011.</a:t>
            </a:r>
            <a:endParaRPr lang="en-US" dirty="0" smtClean="0"/>
          </a:p>
          <a:p>
            <a:r>
              <a:rPr lang="en-US" dirty="0" smtClean="0"/>
              <a:t>Programming HIVE</a:t>
            </a:r>
          </a:p>
          <a:p>
            <a:pPr lvl="1"/>
            <a:r>
              <a:rPr lang="en-US" dirty="0" err="1" smtClean="0"/>
              <a:t>Capriolo</a:t>
            </a:r>
            <a:r>
              <a:rPr lang="en-US" dirty="0"/>
              <a:t>, Edward, Dean </a:t>
            </a:r>
            <a:r>
              <a:rPr lang="en-US" dirty="0" err="1"/>
              <a:t>Wampler</a:t>
            </a:r>
            <a:r>
              <a:rPr lang="en-US" dirty="0"/>
              <a:t>, and Jason </a:t>
            </a:r>
            <a:r>
              <a:rPr lang="en-US" dirty="0" err="1"/>
              <a:t>Rutherglen</a:t>
            </a:r>
            <a:r>
              <a:rPr lang="en-US" dirty="0"/>
              <a:t>. </a:t>
            </a:r>
            <a:r>
              <a:rPr lang="en-US" i="1" dirty="0"/>
              <a:t>Programming hive</a:t>
            </a:r>
            <a:r>
              <a:rPr lang="en-US" dirty="0"/>
              <a:t>. O'Reilly Media, Inc., 2012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latin typeface="+mn-lt"/>
              </a:rPr>
              <a:t>Initial Amazon Signup (overview)</a:t>
            </a:r>
            <a:r>
              <a:rPr lang="en-US" sz="3600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dirty="0" smtClean="0"/>
              <a:t>Initial </a:t>
            </a:r>
            <a:r>
              <a:rPr lang="en-US" sz="2700" dirty="0"/>
              <a:t>signup , key generation and logon.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 smtClean="0">
                <a:latin typeface="+mn-lt"/>
              </a:rPr>
              <a:t/>
            </a:r>
            <a:br>
              <a:rPr lang="en-US" sz="3600" b="1" dirty="0" smtClean="0">
                <a:latin typeface="+mn-lt"/>
              </a:rPr>
            </a:b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 smtClean="0"/>
              <a:t>Step 1) Familiarize </a:t>
            </a:r>
            <a:r>
              <a:rPr lang="en-US" sz="8000" dirty="0"/>
              <a:t>yourself with amazon ec2</a:t>
            </a:r>
          </a:p>
          <a:p>
            <a:pPr marL="0" indent="0">
              <a:buNone/>
            </a:pPr>
            <a:r>
              <a:rPr lang="en-US" sz="8000" u="sng" dirty="0" smtClean="0">
                <a:hlinkClick r:id="rId2"/>
              </a:rPr>
              <a:t>http</a:t>
            </a:r>
            <a:r>
              <a:rPr lang="en-US" sz="8000" u="sng" dirty="0">
                <a:hlinkClick r:id="rId2"/>
              </a:rPr>
              <a:t>://aws.amazon.com/documentation/ec2</a:t>
            </a:r>
            <a:r>
              <a:rPr lang="en-US" sz="8000" u="sng" dirty="0" smtClean="0">
                <a:hlinkClick r:id="rId2"/>
              </a:rPr>
              <a:t>/</a:t>
            </a:r>
            <a:endParaRPr lang="en-US" sz="8000" dirty="0"/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r>
              <a:rPr lang="en-US" sz="8000" dirty="0" smtClean="0"/>
              <a:t>step 2)Sign </a:t>
            </a:r>
            <a:r>
              <a:rPr lang="en-US" sz="8000" dirty="0"/>
              <a:t>up for account (look for ‘signup’ at the top of the ec2 link above or go </a:t>
            </a:r>
            <a:r>
              <a:rPr lang="en-US" sz="8000" dirty="0" smtClean="0"/>
              <a:t>directly to</a:t>
            </a:r>
            <a:r>
              <a:rPr lang="en-US" sz="8000" dirty="0"/>
              <a:t>…)</a:t>
            </a:r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u="sng" dirty="0" smtClean="0">
                <a:hlinkClick r:id="rId3"/>
              </a:rPr>
              <a:t>https</a:t>
            </a:r>
            <a:r>
              <a:rPr lang="en-US" sz="8000" u="sng" dirty="0">
                <a:hlinkClick r:id="rId3"/>
              </a:rPr>
              <a:t>://portal.aws.amazon.com/gp/aws/developer/registration/index.html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 </a:t>
            </a:r>
          </a:p>
          <a:p>
            <a:pPr marL="0" indent="0">
              <a:buNone/>
            </a:pPr>
            <a:r>
              <a:rPr lang="en-US" sz="8000" dirty="0" smtClean="0"/>
              <a:t>Step 3</a:t>
            </a:r>
            <a:r>
              <a:rPr lang="en-US" sz="8000" dirty="0"/>
              <a:t>.) </a:t>
            </a:r>
            <a:r>
              <a:rPr lang="en-US" sz="8000" dirty="0" smtClean="0"/>
              <a:t>Fill </a:t>
            </a:r>
            <a:r>
              <a:rPr lang="en-US" sz="8000" dirty="0"/>
              <a:t>out login credentials, address, credit card, </a:t>
            </a:r>
          </a:p>
          <a:p>
            <a:pPr marL="0" indent="0">
              <a:buNone/>
            </a:pPr>
            <a:r>
              <a:rPr lang="en-US" sz="8000" dirty="0" smtClean="0"/>
              <a:t>(It </a:t>
            </a:r>
            <a:r>
              <a:rPr lang="en-US" sz="8000" dirty="0"/>
              <a:t>will call you and you will enter a number to </a:t>
            </a:r>
            <a:r>
              <a:rPr lang="en-US" sz="8000" dirty="0" smtClean="0"/>
              <a:t>verify)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Step 4) once you are signed up go to the EC2 page</a:t>
            </a:r>
            <a:br>
              <a:rPr lang="en-US" sz="8000" dirty="0"/>
            </a:br>
            <a:r>
              <a:rPr lang="en-US" sz="8000" dirty="0"/>
              <a:t> </a:t>
            </a:r>
            <a:r>
              <a:rPr lang="en-US" sz="8000" u="sng" dirty="0" smtClean="0">
                <a:hlinkClick r:id="rId4"/>
              </a:rPr>
              <a:t>http</a:t>
            </a:r>
            <a:r>
              <a:rPr lang="en-US" sz="8000" u="sng" dirty="0">
                <a:hlinkClick r:id="rId4"/>
              </a:rPr>
              <a:t>://aws.amazon.com/ec2/</a:t>
            </a:r>
            <a:endParaRPr lang="en-US" sz="8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AWS account creation</a:t>
            </a:r>
            <a:endParaRPr lang="en-US" sz="3200" b="1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" y="1295400"/>
            <a:ext cx="9135256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3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8220955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AWS account </a:t>
            </a:r>
            <a:r>
              <a:rPr lang="en-US" sz="3200" b="1" i="1" dirty="0" smtClean="0"/>
              <a:t>creation – login credentials screen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42911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1425</Words>
  <Application>Microsoft Office PowerPoint</Application>
  <PresentationFormat>On-screen Show (4:3)</PresentationFormat>
  <Paragraphs>200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MDS535 Programming Language Environments </vt:lpstr>
      <vt:lpstr>Overview</vt:lpstr>
      <vt:lpstr>Three major first steps</vt:lpstr>
      <vt:lpstr>disclaimer</vt:lpstr>
      <vt:lpstr>Your goal: </vt:lpstr>
      <vt:lpstr>Getting started </vt:lpstr>
      <vt:lpstr>Initial Amazon Signup (overview)  Initial signup , key generation and logon.  </vt:lpstr>
      <vt:lpstr>AWS account creation</vt:lpstr>
      <vt:lpstr>AWS account creation – login credentials screen</vt:lpstr>
      <vt:lpstr>AWS account creation cont.</vt:lpstr>
      <vt:lpstr>AWS account creation cont.</vt:lpstr>
      <vt:lpstr>AWS account creation cont.</vt:lpstr>
      <vt:lpstr>AWS account creation cont.</vt:lpstr>
      <vt:lpstr>AWS account creation cont.</vt:lpstr>
      <vt:lpstr>AWS EC2 instantiation (overview)</vt:lpstr>
      <vt:lpstr>Instantiating the EC2 instance</vt:lpstr>
      <vt:lpstr>Or if you are logging back in just go to the managemetn console</vt:lpstr>
      <vt:lpstr>Instantiating EC2 instance</vt:lpstr>
      <vt:lpstr>Secure key overview</vt:lpstr>
      <vt:lpstr>Instantiating EC2 instance (creating a key value)</vt:lpstr>
      <vt:lpstr>Generate key value</vt:lpstr>
      <vt:lpstr>PowerPoint Presentation</vt:lpstr>
      <vt:lpstr>PowerPoint Presentation</vt:lpstr>
      <vt:lpstr>Secure key is necessary to connect your client  - putty and puttygen are two programs to convert your key and use for every connection</vt:lpstr>
      <vt:lpstr>PowerPoint Presentation</vt:lpstr>
      <vt:lpstr>  Load in the .pem file and then go to save private key – do not hit “generate”  Save as a “private key” .ppk file and you are complete.  </vt:lpstr>
      <vt:lpstr>1. Import key option</vt:lpstr>
      <vt:lpstr>You will be prompted for your .pem file</vt:lpstr>
      <vt:lpstr>Save your .pem as a .ppk</vt:lpstr>
      <vt:lpstr>You do not need a password to save.</vt:lpstr>
      <vt:lpstr>Enter the same name as your .pem and allow it to be saved with a .ppk extension</vt:lpstr>
      <vt:lpstr>Launch an instance</vt:lpstr>
      <vt:lpstr>Now start instance! Management console</vt:lpstr>
      <vt:lpstr>PowerPoint Presentation</vt:lpstr>
      <vt:lpstr>Troubleshooting – how to reach the point of launching the instance if you lose the navigation</vt:lpstr>
      <vt:lpstr>Scroll to ubuntu server 14.04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Logging in to an established account</vt:lpstr>
      <vt:lpstr>PowerPoint Presentation</vt:lpstr>
      <vt:lpstr>Verify the keyname</vt:lpstr>
      <vt:lpstr>Identify the IP address and input into the putty interface.</vt:lpstr>
      <vt:lpstr>PowerPoint Presentation</vt:lpstr>
      <vt:lpstr>PowerPoint Presentation</vt:lpstr>
      <vt:lpstr>Now set up a file transfer….</vt:lpstr>
      <vt:lpstr>Winscp is configured similarly</vt:lpstr>
      <vt:lpstr>After the connect with winscp you will see the following window:</vt:lpstr>
      <vt:lpstr>Logging on with putty (unix client)</vt:lpstr>
      <vt:lpstr>PowerPoint Presentation</vt:lpstr>
      <vt:lpstr>Crash course in Unix shell programming</vt:lpstr>
      <vt:lpstr>overview</vt:lpstr>
      <vt:lpstr>Environment set up and software example file download overview</vt:lpstr>
      <vt:lpstr>Other issues…</vt:lpstr>
      <vt:lpstr>PowerPoint Presentation</vt:lpstr>
      <vt:lpstr>Remember: dos2unix, chmod, directory paths</vt:lpstr>
      <vt:lpstr>Environment set up and software example file download overview</vt:lpstr>
      <vt:lpstr>PowerPoint Presentation</vt:lpstr>
      <vt:lpstr>Troubleshooting (why doesn’t it work?)</vt:lpstr>
      <vt:lpstr>troubleshooting</vt:lpstr>
      <vt:lpstr>Trouble shooting for macs</vt:lpstr>
      <vt:lpstr>If you have a mac, you are running a variant of unix – connecting should not be a problem (see references below)</vt:lpstr>
      <vt:lpstr>vi editor</vt:lpstr>
      <vt:lpstr>vi editor</vt:lpstr>
      <vt:lpstr>Books covered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and Workshop on Semantic  Computing with Big Data (SCBD 2014)</dc:title>
  <dc:creator>Ostrowski, David (D.A.)</dc:creator>
  <cp:lastModifiedBy>Ostrowski, David (D.A.)</cp:lastModifiedBy>
  <cp:revision>79</cp:revision>
  <dcterms:created xsi:type="dcterms:W3CDTF">2014-04-01T17:28:58Z</dcterms:created>
  <dcterms:modified xsi:type="dcterms:W3CDTF">2015-08-31T22:36:55Z</dcterms:modified>
</cp:coreProperties>
</file>