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0" r:id="rId2"/>
    <p:sldId id="331" r:id="rId3"/>
    <p:sldId id="311" r:id="rId4"/>
    <p:sldId id="326" r:id="rId5"/>
    <p:sldId id="327" r:id="rId6"/>
    <p:sldId id="329" r:id="rId7"/>
    <p:sldId id="332" r:id="rId8"/>
    <p:sldId id="385" r:id="rId9"/>
    <p:sldId id="334" r:id="rId10"/>
    <p:sldId id="335" r:id="rId11"/>
    <p:sldId id="336" r:id="rId12"/>
    <p:sldId id="337" r:id="rId13"/>
    <p:sldId id="328" r:id="rId14"/>
    <p:sldId id="339" r:id="rId15"/>
    <p:sldId id="386" r:id="rId16"/>
    <p:sldId id="340" r:id="rId17"/>
    <p:sldId id="341" r:id="rId18"/>
    <p:sldId id="34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p:cViewPr varScale="1">
        <p:scale>
          <a:sx n="61" d="100"/>
          <a:sy n="61" d="100"/>
        </p:scale>
        <p:origin x="-1181"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64F8F9-38EB-4A15-BB99-A4D2770EB38D}" type="datetimeFigureOut">
              <a:rPr lang="en-US" smtClean="0"/>
              <a:t>7/19/2015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6175482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64F8F9-38EB-4A15-BB99-A4D2770EB38D}" type="datetimeFigureOut">
              <a:rPr lang="en-US" smtClean="0"/>
              <a:t>7/19/2015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205846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64F8F9-38EB-4A15-BB99-A4D2770EB38D}" type="datetimeFigureOut">
              <a:rPr lang="en-US" smtClean="0"/>
              <a:t>7/19/2015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251410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64F8F9-38EB-4A15-BB99-A4D2770EB38D}" type="datetimeFigureOut">
              <a:rPr lang="en-US" smtClean="0"/>
              <a:t>7/19/2015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25215851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64F8F9-38EB-4A15-BB99-A4D2770EB38D}" type="datetimeFigureOut">
              <a:rPr lang="en-US" smtClean="0"/>
              <a:t>7/19/2015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324858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64F8F9-38EB-4A15-BB99-A4D2770EB38D}" type="datetimeFigureOut">
              <a:rPr lang="en-US" smtClean="0"/>
              <a:t>7/19/2015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2247993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64F8F9-38EB-4A15-BB99-A4D2770EB38D}" type="datetimeFigureOut">
              <a:rPr lang="en-US" smtClean="0"/>
              <a:t>7/19/2015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85876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64F8F9-38EB-4A15-BB99-A4D2770EB38D}" type="datetimeFigureOut">
              <a:rPr lang="en-US" smtClean="0"/>
              <a:t>7/19/2015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161438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4F8F9-38EB-4A15-BB99-A4D2770EB38D}" type="datetimeFigureOut">
              <a:rPr lang="en-US" smtClean="0"/>
              <a:t>7/19/2015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566818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64F8F9-38EB-4A15-BB99-A4D2770EB38D}" type="datetimeFigureOut">
              <a:rPr lang="en-US" smtClean="0"/>
              <a:t>7/19/2015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99357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64F8F9-38EB-4A15-BB99-A4D2770EB38D}" type="datetimeFigureOut">
              <a:rPr lang="en-US" smtClean="0"/>
              <a:t>7/19/2015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D35CE-4A3E-4AF6-81A4-94DC270FA0AB}" type="slidenum">
              <a:rPr lang="en-US" smtClean="0"/>
              <a:t>‹#›</a:t>
            </a:fld>
            <a:endParaRPr lang="en-US"/>
          </a:p>
        </p:txBody>
      </p:sp>
    </p:spTree>
    <p:extLst>
      <p:ext uri="{BB962C8B-B14F-4D97-AF65-F5344CB8AC3E}">
        <p14:creationId xmlns:p14="http://schemas.microsoft.com/office/powerpoint/2010/main" val="295758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4F8F9-38EB-4A15-BB99-A4D2770EB38D}" type="datetimeFigureOut">
              <a:rPr lang="en-US" smtClean="0"/>
              <a:t>7/19/2015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D35CE-4A3E-4AF6-81A4-94DC270FA0AB}" type="slidenum">
              <a:rPr lang="en-US" smtClean="0"/>
              <a:t>‹#›</a:t>
            </a:fld>
            <a:endParaRPr lang="en-US"/>
          </a:p>
        </p:txBody>
      </p:sp>
    </p:spTree>
    <p:extLst>
      <p:ext uri="{BB962C8B-B14F-4D97-AF65-F5344CB8AC3E}">
        <p14:creationId xmlns:p14="http://schemas.microsoft.com/office/powerpoint/2010/main" val="596918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Hdfs</a:t>
            </a:r>
            <a:r>
              <a:rPr lang="en-US" dirty="0" smtClean="0"/>
              <a:t/>
            </a:r>
            <a:br>
              <a:rPr lang="en-US" dirty="0" smtClean="0"/>
            </a:br>
            <a:r>
              <a:rPr lang="en-US" sz="3100" dirty="0" smtClean="0"/>
              <a:t>(in six steps)</a:t>
            </a:r>
            <a:endParaRPr lang="en-US" sz="3100" dirty="0"/>
          </a:p>
        </p:txBody>
      </p:sp>
      <p:sp>
        <p:nvSpPr>
          <p:cNvPr id="3" name="Content Placeholder 2"/>
          <p:cNvSpPr>
            <a:spLocks noGrp="1"/>
          </p:cNvSpPr>
          <p:nvPr>
            <p:ph idx="1"/>
          </p:nvPr>
        </p:nvSpPr>
        <p:spPr/>
        <p:txBody>
          <a:bodyPr>
            <a:normAutofit lnSpcReduction="10000"/>
          </a:bodyPr>
          <a:lstStyle/>
          <a:p>
            <a:r>
              <a:rPr lang="en-US" dirty="0" smtClean="0"/>
              <a:t>Step 1: configure </a:t>
            </a:r>
            <a:r>
              <a:rPr lang="en-US" dirty="0" err="1" smtClean="0"/>
              <a:t>ssh</a:t>
            </a:r>
            <a:r>
              <a:rPr lang="en-US" dirty="0" smtClean="0"/>
              <a:t> </a:t>
            </a:r>
            <a:r>
              <a:rPr lang="en-US" dirty="0" err="1" smtClean="0"/>
              <a:t>keypair</a:t>
            </a:r>
            <a:endParaRPr lang="en-US" dirty="0" smtClean="0"/>
          </a:p>
          <a:p>
            <a:r>
              <a:rPr lang="en-US" dirty="0" smtClean="0"/>
              <a:t>Step 2: open firewall ports</a:t>
            </a:r>
          </a:p>
          <a:p>
            <a:r>
              <a:rPr lang="en-US" dirty="0" smtClean="0"/>
              <a:t>Step 3: set JAVA_HOME in your hadoop-env.sh</a:t>
            </a:r>
          </a:p>
          <a:p>
            <a:r>
              <a:rPr lang="en-US" dirty="0" smtClean="0"/>
              <a:t>Step 4: configure </a:t>
            </a:r>
            <a:r>
              <a:rPr lang="en-US" dirty="0" err="1" smtClean="0"/>
              <a:t>hdfs</a:t>
            </a:r>
            <a:r>
              <a:rPr lang="en-US" dirty="0" smtClean="0"/>
              <a:t> xml files: core-site.xml,hdfs-site.xml, mapred-site.xml</a:t>
            </a:r>
          </a:p>
          <a:p>
            <a:r>
              <a:rPr lang="en-US" dirty="0" smtClean="0"/>
              <a:t>Step 5: format </a:t>
            </a:r>
            <a:r>
              <a:rPr lang="en-US" dirty="0" err="1" smtClean="0"/>
              <a:t>namenode</a:t>
            </a:r>
            <a:endParaRPr lang="en-US" dirty="0" smtClean="0"/>
          </a:p>
          <a:p>
            <a:r>
              <a:rPr lang="en-US" dirty="0" smtClean="0"/>
              <a:t>Step 6: start </a:t>
            </a:r>
            <a:r>
              <a:rPr lang="en-US" dirty="0" err="1" smtClean="0"/>
              <a:t>dfs</a:t>
            </a:r>
            <a:endParaRPr lang="en-US" dirty="0" smtClean="0"/>
          </a:p>
          <a:p>
            <a:r>
              <a:rPr lang="en-US" dirty="0" smtClean="0"/>
              <a:t>Ready to use </a:t>
            </a:r>
            <a:r>
              <a:rPr lang="en-US" dirty="0" err="1" smtClean="0"/>
              <a:t>hdfs</a:t>
            </a:r>
            <a:r>
              <a:rPr lang="en-US" dirty="0" smtClean="0"/>
              <a:t> file system..</a:t>
            </a:r>
            <a:endParaRPr lang="en-US" dirty="0"/>
          </a:p>
        </p:txBody>
      </p:sp>
    </p:spTree>
    <p:extLst>
      <p:ext uri="{BB962C8B-B14F-4D97-AF65-F5344CB8AC3E}">
        <p14:creationId xmlns:p14="http://schemas.microsoft.com/office/powerpoint/2010/main" val="1703080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i="1" dirty="0" smtClean="0"/>
              <a:t>configure </a:t>
            </a:r>
            <a:r>
              <a:rPr lang="en-US" b="1" i="1" dirty="0" err="1"/>
              <a:t>hdfs</a:t>
            </a:r>
            <a:r>
              <a:rPr lang="en-US" b="1" i="1" dirty="0"/>
              <a:t> xml files</a:t>
            </a:r>
            <a:r>
              <a:rPr lang="en-US" b="1" i="1" dirty="0" smtClean="0"/>
              <a:t>:</a:t>
            </a:r>
            <a:br>
              <a:rPr lang="en-US" b="1" i="1" dirty="0" smtClean="0"/>
            </a:br>
            <a:r>
              <a:rPr lang="en-US" dirty="0" smtClean="0"/>
              <a:t> </a:t>
            </a:r>
            <a:r>
              <a:rPr lang="en-US" sz="3100" dirty="0"/>
              <a:t>core-site.xml,hdfs-site.xml, mapred-site.xml</a:t>
            </a:r>
            <a:r>
              <a:rPr lang="en-US" dirty="0"/>
              <a:t/>
            </a:r>
            <a:br>
              <a:rPr lang="en-US" dirty="0"/>
            </a:br>
            <a:endParaRPr lang="en-US" dirty="0"/>
          </a:p>
        </p:txBody>
      </p:sp>
      <p:sp>
        <p:nvSpPr>
          <p:cNvPr id="3" name="Content Placeholder 2"/>
          <p:cNvSpPr>
            <a:spLocks noGrp="1"/>
          </p:cNvSpPr>
          <p:nvPr>
            <p:ph idx="1"/>
          </p:nvPr>
        </p:nvSpPr>
        <p:spPr>
          <a:xfrm>
            <a:off x="457200" y="2057400"/>
            <a:ext cx="8229600" cy="4068763"/>
          </a:xfrm>
        </p:spPr>
        <p:txBody>
          <a:bodyPr>
            <a:normAutofit/>
          </a:bodyPr>
          <a:lstStyle/>
          <a:p>
            <a:r>
              <a:rPr lang="en-US" sz="2000" dirty="0" smtClean="0"/>
              <a:t>Still on the </a:t>
            </a:r>
            <a:r>
              <a:rPr lang="en-US" sz="2000" b="1" dirty="0" smtClean="0"/>
              <a:t>master</a:t>
            </a:r>
            <a:r>
              <a:rPr lang="en-US" sz="2000" dirty="0" smtClean="0"/>
              <a:t> server, we also need to set the </a:t>
            </a:r>
            <a:r>
              <a:rPr lang="en-US" sz="2000" dirty="0" err="1" smtClean="0"/>
              <a:t>dfs.replication</a:t>
            </a:r>
            <a:r>
              <a:rPr lang="en-US" sz="2000" dirty="0" smtClean="0"/>
              <a:t> parameter, which says how many nodes data should be replicated to for failover and redundancy purposes:</a:t>
            </a:r>
          </a:p>
          <a:p>
            <a:endParaRPr lang="en-US" sz="2000" dirty="0" smtClean="0"/>
          </a:p>
          <a:p>
            <a:pPr>
              <a:buNone/>
            </a:pPr>
            <a:r>
              <a:rPr lang="en-US" sz="2000" dirty="0" smtClean="0"/>
              <a:t>	</a:t>
            </a:r>
            <a:r>
              <a:rPr lang="en-US" sz="2000" u="sng" dirty="0" smtClean="0"/>
              <a:t>/home/</a:t>
            </a:r>
            <a:r>
              <a:rPr lang="en-US" sz="2000" u="sng" dirty="0" err="1" smtClean="0"/>
              <a:t>ubuntu</a:t>
            </a:r>
            <a:r>
              <a:rPr lang="en-US" sz="2000" u="sng" dirty="0" smtClean="0"/>
              <a:t>/hadoop-1.0.3/conf/hdfs-site.xml</a:t>
            </a:r>
          </a:p>
          <a:p>
            <a:pPr lvl="1">
              <a:buNone/>
            </a:pPr>
            <a:r>
              <a:rPr lang="en-US" sz="1100" dirty="0" smtClean="0">
                <a:latin typeface="Courier New" pitchFamily="49" charset="0"/>
                <a:cs typeface="Courier New" pitchFamily="49" charset="0"/>
              </a:rPr>
              <a:t>&lt;configuration&gt;</a:t>
            </a:r>
          </a:p>
          <a:p>
            <a:pPr lvl="1">
              <a:buNone/>
            </a:pPr>
            <a:r>
              <a:rPr lang="en-US" sz="1100" dirty="0" smtClean="0">
                <a:latin typeface="Courier New" pitchFamily="49" charset="0"/>
                <a:cs typeface="Courier New" pitchFamily="49" charset="0"/>
              </a:rPr>
              <a:t>  &lt;property&gt;</a:t>
            </a:r>
          </a:p>
          <a:p>
            <a:pPr lvl="1">
              <a:buNone/>
            </a:pPr>
            <a:r>
              <a:rPr lang="en-US" sz="1100" dirty="0" smtClean="0">
                <a:latin typeface="Courier New" pitchFamily="49" charset="0"/>
                <a:cs typeface="Courier New" pitchFamily="49" charset="0"/>
              </a:rPr>
              <a:t>		   &lt;name&gt;</a:t>
            </a:r>
            <a:r>
              <a:rPr lang="en-US" sz="1100" dirty="0" err="1" smtClean="0">
                <a:latin typeface="Courier New" pitchFamily="49" charset="0"/>
                <a:cs typeface="Courier New" pitchFamily="49" charset="0"/>
              </a:rPr>
              <a:t>dfs.replication</a:t>
            </a:r>
            <a:r>
              <a:rPr lang="en-US" sz="1100" dirty="0" smtClean="0">
                <a:latin typeface="Courier New" pitchFamily="49" charset="0"/>
                <a:cs typeface="Courier New" pitchFamily="49" charset="0"/>
              </a:rPr>
              <a:t>&lt;/name&gt; </a:t>
            </a:r>
          </a:p>
          <a:p>
            <a:pPr lvl="1">
              <a:buNone/>
            </a:pPr>
            <a:r>
              <a:rPr lang="en-US" sz="1100" dirty="0" smtClean="0">
                <a:latin typeface="Courier New" pitchFamily="49" charset="0"/>
                <a:cs typeface="Courier New" pitchFamily="49" charset="0"/>
              </a:rPr>
              <a:t>	      &lt;value&gt;1&lt;/value&gt;</a:t>
            </a:r>
          </a:p>
          <a:p>
            <a:pPr lvl="1">
              <a:buNone/>
            </a:pPr>
            <a:r>
              <a:rPr lang="en-US" sz="1100" dirty="0" smtClean="0">
                <a:latin typeface="Courier New" pitchFamily="49" charset="0"/>
                <a:cs typeface="Courier New" pitchFamily="49" charset="0"/>
              </a:rPr>
              <a:t>     &lt;/property&gt;</a:t>
            </a:r>
          </a:p>
          <a:p>
            <a:pPr lvl="1">
              <a:buNone/>
            </a:pPr>
            <a:r>
              <a:rPr lang="en-US" sz="1100" dirty="0" smtClean="0">
                <a:latin typeface="Courier New" pitchFamily="49" charset="0"/>
                <a:cs typeface="Courier New" pitchFamily="49" charset="0"/>
              </a:rPr>
              <a:t>&lt;/configuration&gt;</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144816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configure </a:t>
            </a:r>
            <a:r>
              <a:rPr lang="en-US" b="1" i="1" dirty="0" err="1"/>
              <a:t>hdfs</a:t>
            </a:r>
            <a:r>
              <a:rPr lang="en-US" b="1" i="1" dirty="0"/>
              <a:t> xml files: </a:t>
            </a:r>
            <a:r>
              <a:rPr lang="en-US" dirty="0" smtClean="0"/>
              <a:t/>
            </a:r>
            <a:br>
              <a:rPr lang="en-US" dirty="0" smtClean="0"/>
            </a:br>
            <a:r>
              <a:rPr lang="en-US" sz="2700" dirty="0" smtClean="0"/>
              <a:t>core-site.xml,hdfs-site.xml</a:t>
            </a:r>
            <a:r>
              <a:rPr lang="en-US" sz="2700" dirty="0"/>
              <a:t>, mapred-site.xml</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As well as the underlying HDFS file system, we have to set one mandatory parameter that will be used by the </a:t>
            </a:r>
            <a:r>
              <a:rPr lang="en-US" sz="2000" dirty="0" err="1" smtClean="0"/>
              <a:t>Hadoop</a:t>
            </a:r>
            <a:r>
              <a:rPr lang="en-US" sz="2000" dirty="0" smtClean="0"/>
              <a:t> </a:t>
            </a:r>
            <a:r>
              <a:rPr lang="en-US" sz="2000" dirty="0" err="1" smtClean="0"/>
              <a:t>MapReduce</a:t>
            </a:r>
            <a:r>
              <a:rPr lang="en-US" sz="2000" dirty="0" smtClean="0"/>
              <a:t> framework;</a:t>
            </a:r>
          </a:p>
          <a:p>
            <a:endParaRPr lang="en-US" sz="2000" dirty="0" smtClean="0"/>
          </a:p>
          <a:p>
            <a:r>
              <a:rPr lang="en-US" sz="2000" dirty="0" smtClean="0"/>
              <a:t>Still on the </a:t>
            </a:r>
            <a:r>
              <a:rPr lang="en-US" sz="2000" b="1" dirty="0" smtClean="0"/>
              <a:t>master</a:t>
            </a:r>
            <a:r>
              <a:rPr lang="en-US" sz="2000" dirty="0" smtClean="0"/>
              <a:t> server, we need to set the job tracker location, which </a:t>
            </a:r>
            <a:r>
              <a:rPr lang="en-US" sz="2000" dirty="0" err="1" smtClean="0"/>
              <a:t>Hadoop</a:t>
            </a:r>
            <a:r>
              <a:rPr lang="en-US" sz="2000" dirty="0" smtClean="0"/>
              <a:t> will use.  As discussed earlier, we will put the job tracker on master in this instance, </a:t>
            </a:r>
            <a:r>
              <a:rPr lang="en-US" sz="2000" dirty="0" smtClean="0">
                <a:solidFill>
                  <a:schemeClr val="accent3"/>
                </a:solidFill>
              </a:rPr>
              <a:t>again being careful to substitute in your own master server host name</a:t>
            </a:r>
            <a:r>
              <a:rPr lang="en-US" sz="2000" dirty="0" smtClean="0"/>
              <a:t>:</a:t>
            </a:r>
          </a:p>
          <a:p>
            <a:endParaRPr lang="en-US" sz="2000" dirty="0" smtClean="0"/>
          </a:p>
          <a:p>
            <a:pPr>
              <a:buNone/>
            </a:pPr>
            <a:r>
              <a:rPr lang="en-US" sz="2000" dirty="0" smtClean="0"/>
              <a:t>	</a:t>
            </a:r>
            <a:r>
              <a:rPr lang="en-US" sz="2000" u="sng" dirty="0" smtClean="0"/>
              <a:t>/home/</a:t>
            </a:r>
            <a:r>
              <a:rPr lang="en-US" sz="2000" u="sng" dirty="0" err="1" smtClean="0"/>
              <a:t>ubuntu</a:t>
            </a:r>
            <a:r>
              <a:rPr lang="en-US" sz="2000" u="sng" dirty="0" smtClean="0"/>
              <a:t>/hadoop-1.0.3/conf/mapred-site.xml</a:t>
            </a:r>
          </a:p>
          <a:p>
            <a:pPr lvl="1">
              <a:buNone/>
            </a:pPr>
            <a:r>
              <a:rPr lang="en-US" sz="1100" dirty="0" smtClean="0">
                <a:latin typeface="Courier New" pitchFamily="49" charset="0"/>
                <a:cs typeface="Courier New" pitchFamily="49" charset="0"/>
              </a:rPr>
              <a:t>&lt;configuration&gt;</a:t>
            </a:r>
          </a:p>
          <a:p>
            <a:pPr lvl="1">
              <a:buNone/>
            </a:pPr>
            <a:r>
              <a:rPr lang="en-US" sz="1100" dirty="0" smtClean="0">
                <a:latin typeface="Courier New" pitchFamily="49" charset="0"/>
                <a:cs typeface="Courier New" pitchFamily="49" charset="0"/>
              </a:rPr>
              <a:t>  &lt;property&gt;</a:t>
            </a:r>
          </a:p>
          <a:p>
            <a:pPr lvl="1">
              <a:buNone/>
            </a:pPr>
            <a:r>
              <a:rPr lang="en-US" sz="1100" dirty="0" smtClean="0">
                <a:latin typeface="Courier New" pitchFamily="49" charset="0"/>
                <a:cs typeface="Courier New" pitchFamily="49" charset="0"/>
              </a:rPr>
              <a:t>		  &lt;name&gt;</a:t>
            </a:r>
            <a:r>
              <a:rPr lang="en-US" sz="1100" dirty="0" err="1" smtClean="0">
                <a:latin typeface="Courier New" pitchFamily="49" charset="0"/>
                <a:cs typeface="Courier New" pitchFamily="49" charset="0"/>
              </a:rPr>
              <a:t>mapred.job.tracker</a:t>
            </a:r>
            <a:r>
              <a:rPr lang="en-US" sz="1100" dirty="0" smtClean="0">
                <a:latin typeface="Courier New" pitchFamily="49" charset="0"/>
                <a:cs typeface="Courier New" pitchFamily="49" charset="0"/>
              </a:rPr>
              <a:t>&lt;/name&gt;</a:t>
            </a:r>
          </a:p>
          <a:p>
            <a:pPr lvl="1">
              <a:buNone/>
            </a:pPr>
            <a:r>
              <a:rPr lang="en-US" sz="1100" dirty="0" smtClean="0">
                <a:latin typeface="Courier New" pitchFamily="49" charset="0"/>
                <a:cs typeface="Courier New" pitchFamily="49" charset="0"/>
              </a:rPr>
              <a:t>  		  &lt;value&gt;ec2-107-22-78-136.compute-1.amazonaws.com:54311&lt;/value&gt;</a:t>
            </a:r>
          </a:p>
          <a:p>
            <a:pPr lvl="1">
              <a:buNone/>
            </a:pPr>
            <a:r>
              <a:rPr lang="en-US" sz="1100" dirty="0" smtClean="0">
                <a:latin typeface="Courier New" pitchFamily="49" charset="0"/>
                <a:cs typeface="Courier New" pitchFamily="49" charset="0"/>
              </a:rPr>
              <a:t>     &lt;/property&gt;</a:t>
            </a:r>
          </a:p>
          <a:p>
            <a:pPr lvl="1">
              <a:buNone/>
            </a:pPr>
            <a:r>
              <a:rPr lang="en-US" sz="1100" dirty="0" smtClean="0">
                <a:latin typeface="Courier New" pitchFamily="49" charset="0"/>
                <a:cs typeface="Courier New" pitchFamily="49" charset="0"/>
              </a:rPr>
              <a:t>&lt;/configuration&gt;</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3909551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configure </a:t>
            </a:r>
            <a:r>
              <a:rPr lang="en-US" b="1" i="1" dirty="0" err="1"/>
              <a:t>hdfs</a:t>
            </a:r>
            <a:r>
              <a:rPr lang="en-US" b="1" i="1" dirty="0"/>
              <a:t> xml files</a:t>
            </a:r>
            <a:r>
              <a:rPr lang="en-US" b="1" i="1" dirty="0" smtClean="0"/>
              <a:t>:</a:t>
            </a:r>
            <a:r>
              <a:rPr lang="en-US" dirty="0" smtClean="0"/>
              <a:t/>
            </a:r>
            <a:br>
              <a:rPr lang="en-US" dirty="0" smtClean="0"/>
            </a:br>
            <a:r>
              <a:rPr lang="en-US" sz="2700" dirty="0" smtClean="0"/>
              <a:t> </a:t>
            </a:r>
            <a:r>
              <a:rPr lang="en-US" sz="2700" b="1" dirty="0"/>
              <a:t>core-site.xml,hdfs-site.xml, mapred-site.xml</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As well as the underlying HDFS file system, we have to set one mandatory parameter that will be used by the </a:t>
            </a:r>
            <a:r>
              <a:rPr lang="en-US" sz="2000" dirty="0" err="1" smtClean="0"/>
              <a:t>Hadoop</a:t>
            </a:r>
            <a:r>
              <a:rPr lang="en-US" sz="2000" dirty="0" smtClean="0"/>
              <a:t> </a:t>
            </a:r>
            <a:r>
              <a:rPr lang="en-US" sz="2000" dirty="0" err="1" smtClean="0"/>
              <a:t>MapReduce</a:t>
            </a:r>
            <a:r>
              <a:rPr lang="en-US" sz="2000" dirty="0" smtClean="0"/>
              <a:t> framework;</a:t>
            </a:r>
          </a:p>
          <a:p>
            <a:endParaRPr lang="en-US" sz="2000" dirty="0" smtClean="0"/>
          </a:p>
          <a:p>
            <a:r>
              <a:rPr lang="en-US" sz="2000" dirty="0" smtClean="0"/>
              <a:t>Still on the </a:t>
            </a:r>
            <a:r>
              <a:rPr lang="en-US" sz="2000" b="1" dirty="0" smtClean="0"/>
              <a:t>master</a:t>
            </a:r>
            <a:r>
              <a:rPr lang="en-US" sz="2000" dirty="0" smtClean="0"/>
              <a:t> server, we need to set the job tracker location, which </a:t>
            </a:r>
            <a:r>
              <a:rPr lang="en-US" sz="2000" dirty="0" err="1" smtClean="0"/>
              <a:t>Hadoop</a:t>
            </a:r>
            <a:r>
              <a:rPr lang="en-US" sz="2000" dirty="0" smtClean="0"/>
              <a:t> will use.  As discussed earlier, we will put the job tracker on master in this instance, </a:t>
            </a:r>
            <a:r>
              <a:rPr lang="en-US" sz="2000" dirty="0" smtClean="0">
                <a:solidFill>
                  <a:schemeClr val="accent3"/>
                </a:solidFill>
              </a:rPr>
              <a:t>again being careful to substitute in your own master server host name</a:t>
            </a:r>
            <a:r>
              <a:rPr lang="en-US" sz="2000" dirty="0" smtClean="0"/>
              <a:t>:</a:t>
            </a:r>
          </a:p>
          <a:p>
            <a:endParaRPr lang="en-US" sz="2000" dirty="0" smtClean="0"/>
          </a:p>
          <a:p>
            <a:pPr>
              <a:buNone/>
            </a:pPr>
            <a:r>
              <a:rPr lang="en-US" sz="2000" dirty="0" smtClean="0"/>
              <a:t>	</a:t>
            </a:r>
            <a:r>
              <a:rPr lang="en-US" sz="2000" u="sng" dirty="0" smtClean="0"/>
              <a:t>/home/</a:t>
            </a:r>
            <a:r>
              <a:rPr lang="en-US" sz="2000" u="sng" dirty="0" err="1" smtClean="0"/>
              <a:t>ubuntu</a:t>
            </a:r>
            <a:r>
              <a:rPr lang="en-US" sz="2000" u="sng" dirty="0" smtClean="0"/>
              <a:t>/hadoop-1.0.3/conf/mapred-site.xml</a:t>
            </a:r>
          </a:p>
          <a:p>
            <a:pPr lvl="1">
              <a:buNone/>
            </a:pPr>
            <a:r>
              <a:rPr lang="en-US" sz="1100" dirty="0" smtClean="0">
                <a:latin typeface="Courier New" pitchFamily="49" charset="0"/>
                <a:cs typeface="Courier New" pitchFamily="49" charset="0"/>
              </a:rPr>
              <a:t>&lt;configuration&gt;</a:t>
            </a:r>
          </a:p>
          <a:p>
            <a:pPr lvl="1">
              <a:buNone/>
            </a:pPr>
            <a:r>
              <a:rPr lang="en-US" sz="1100" dirty="0" smtClean="0">
                <a:latin typeface="Courier New" pitchFamily="49" charset="0"/>
                <a:cs typeface="Courier New" pitchFamily="49" charset="0"/>
              </a:rPr>
              <a:t>  &lt;property&gt;</a:t>
            </a:r>
          </a:p>
          <a:p>
            <a:pPr lvl="1">
              <a:buNone/>
            </a:pPr>
            <a:r>
              <a:rPr lang="en-US" sz="1100" dirty="0" smtClean="0">
                <a:latin typeface="Courier New" pitchFamily="49" charset="0"/>
                <a:cs typeface="Courier New" pitchFamily="49" charset="0"/>
              </a:rPr>
              <a:t>		  &lt;name&gt;</a:t>
            </a:r>
            <a:r>
              <a:rPr lang="en-US" sz="1100" dirty="0" err="1" smtClean="0">
                <a:latin typeface="Courier New" pitchFamily="49" charset="0"/>
                <a:cs typeface="Courier New" pitchFamily="49" charset="0"/>
              </a:rPr>
              <a:t>mapred.job.tracker</a:t>
            </a:r>
            <a:r>
              <a:rPr lang="en-US" sz="1100" dirty="0" smtClean="0">
                <a:latin typeface="Courier New" pitchFamily="49" charset="0"/>
                <a:cs typeface="Courier New" pitchFamily="49" charset="0"/>
              </a:rPr>
              <a:t>&lt;/name&gt;</a:t>
            </a:r>
          </a:p>
          <a:p>
            <a:pPr lvl="1">
              <a:buNone/>
            </a:pPr>
            <a:r>
              <a:rPr lang="en-US" sz="1100" dirty="0" smtClean="0">
                <a:latin typeface="Courier New" pitchFamily="49" charset="0"/>
                <a:cs typeface="Courier New" pitchFamily="49" charset="0"/>
              </a:rPr>
              <a:t>  		  &lt;value&gt;ec2-107-22-78-136.compute-1.amazonaws.com:54311&lt;/value&gt;</a:t>
            </a:r>
          </a:p>
          <a:p>
            <a:pPr lvl="1">
              <a:buNone/>
            </a:pPr>
            <a:r>
              <a:rPr lang="en-US" sz="1100" dirty="0" smtClean="0">
                <a:latin typeface="Courier New" pitchFamily="49" charset="0"/>
                <a:cs typeface="Courier New" pitchFamily="49" charset="0"/>
              </a:rPr>
              <a:t>     &lt;/property&gt;</a:t>
            </a:r>
          </a:p>
          <a:p>
            <a:pPr lvl="1">
              <a:buNone/>
            </a:pPr>
            <a:r>
              <a:rPr lang="en-US" sz="1100" dirty="0" smtClean="0">
                <a:latin typeface="Courier New" pitchFamily="49" charset="0"/>
                <a:cs typeface="Courier New" pitchFamily="49" charset="0"/>
              </a:rPr>
              <a:t>&lt;/configuration&gt;</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3909551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format </a:t>
            </a:r>
            <a:r>
              <a:rPr lang="en-US" b="1" i="1" dirty="0" err="1"/>
              <a:t>namenode</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err="1" smtClean="0"/>
              <a:t>hadoop</a:t>
            </a:r>
            <a:r>
              <a:rPr lang="en-US" dirty="0" smtClean="0"/>
              <a:t> </a:t>
            </a:r>
            <a:r>
              <a:rPr lang="en-US" dirty="0" err="1" smtClean="0"/>
              <a:t>namenode</a:t>
            </a:r>
            <a:r>
              <a:rPr lang="en-US" dirty="0" smtClean="0"/>
              <a:t> –format</a:t>
            </a:r>
          </a:p>
          <a:p>
            <a:pPr marL="0" indent="0">
              <a:buNone/>
            </a:pPr>
            <a:r>
              <a:rPr lang="en-US" dirty="0" smtClean="0"/>
              <a:t>$start-dfs.sh</a:t>
            </a:r>
          </a:p>
          <a:p>
            <a:pPr marL="0" indent="0">
              <a:buNone/>
            </a:pPr>
            <a:r>
              <a:rPr lang="en-US" dirty="0" smtClean="0"/>
              <a:t>$</a:t>
            </a:r>
            <a:r>
              <a:rPr lang="en-US" dirty="0" err="1" smtClean="0"/>
              <a:t>jps</a:t>
            </a:r>
            <a:endParaRPr lang="en-US" dirty="0" smtClean="0"/>
          </a:p>
          <a:p>
            <a:pPr marL="0" indent="0">
              <a:buNone/>
            </a:pPr>
            <a:endParaRPr lang="en-US" dirty="0"/>
          </a:p>
          <a:p>
            <a:pPr marL="0" indent="0">
              <a:buNone/>
            </a:pPr>
            <a:endParaRPr lang="en-US" dirty="0" smtClean="0"/>
          </a:p>
          <a:p>
            <a:pPr marL="0" indent="0">
              <a:buNone/>
            </a:pPr>
            <a:r>
              <a:rPr lang="en-US" dirty="0" smtClean="0"/>
              <a:t>Ready for commands – successful completion of the first two commands follow:</a:t>
            </a:r>
            <a:endParaRPr lang="en-US" dirty="0"/>
          </a:p>
        </p:txBody>
      </p:sp>
    </p:spTree>
    <p:extLst>
      <p:ext uri="{BB962C8B-B14F-4D97-AF65-F5344CB8AC3E}">
        <p14:creationId xmlns:p14="http://schemas.microsoft.com/office/powerpoint/2010/main" val="1420844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format </a:t>
            </a:r>
            <a:r>
              <a:rPr lang="en-US" b="1" i="1" dirty="0" err="1"/>
              <a:t>namenode</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ubuntu@ip-172-31-36-170:~$ start-dfs.sh</a:t>
            </a:r>
          </a:p>
          <a:p>
            <a:r>
              <a:rPr lang="en-US" dirty="0"/>
              <a:t>starting </a:t>
            </a:r>
            <a:r>
              <a:rPr lang="en-US" dirty="0" err="1"/>
              <a:t>namenode</a:t>
            </a:r>
            <a:r>
              <a:rPr lang="en-US" dirty="0"/>
              <a:t>, logging to /home/</a:t>
            </a:r>
            <a:r>
              <a:rPr lang="en-US" dirty="0" err="1"/>
              <a:t>ubuntu</a:t>
            </a:r>
            <a:r>
              <a:rPr lang="en-US" dirty="0"/>
              <a:t>/hadoop-1.2.1/</a:t>
            </a:r>
            <a:r>
              <a:rPr lang="en-US" dirty="0" err="1"/>
              <a:t>libexec</a:t>
            </a:r>
            <a:r>
              <a:rPr lang="en-US" dirty="0"/>
              <a:t>/../logs/hadoop-ubuntu-namenode-ip-172-31-36-170.out</a:t>
            </a:r>
          </a:p>
          <a:p>
            <a:r>
              <a:rPr lang="en-US" dirty="0" err="1"/>
              <a:t>localhost</a:t>
            </a:r>
            <a:r>
              <a:rPr lang="en-US" dirty="0"/>
              <a:t>: starting </a:t>
            </a:r>
            <a:r>
              <a:rPr lang="en-US" dirty="0" err="1"/>
              <a:t>datanode</a:t>
            </a:r>
            <a:r>
              <a:rPr lang="en-US" dirty="0"/>
              <a:t>, logging to /home/</a:t>
            </a:r>
            <a:r>
              <a:rPr lang="en-US" dirty="0" err="1"/>
              <a:t>ubuntu</a:t>
            </a:r>
            <a:r>
              <a:rPr lang="en-US" dirty="0"/>
              <a:t>/hadoop-1.2.1/</a:t>
            </a:r>
            <a:r>
              <a:rPr lang="en-US" dirty="0" err="1"/>
              <a:t>libexec</a:t>
            </a:r>
            <a:r>
              <a:rPr lang="en-US" dirty="0"/>
              <a:t>/../logs/hadoop-ubuntu-datanode-ip-172-31-36-170.out</a:t>
            </a:r>
          </a:p>
          <a:p>
            <a:r>
              <a:rPr lang="en-US" dirty="0" err="1"/>
              <a:t>localhost</a:t>
            </a:r>
            <a:r>
              <a:rPr lang="en-US" dirty="0"/>
              <a:t>: starting </a:t>
            </a:r>
            <a:r>
              <a:rPr lang="en-US" dirty="0" err="1"/>
              <a:t>secondarynamenode</a:t>
            </a:r>
            <a:r>
              <a:rPr lang="en-US" dirty="0"/>
              <a:t>, logging to /home/</a:t>
            </a:r>
            <a:r>
              <a:rPr lang="en-US" dirty="0" err="1"/>
              <a:t>ubuntu</a:t>
            </a:r>
            <a:r>
              <a:rPr lang="en-US" dirty="0"/>
              <a:t>/hadoop-1.2.1/</a:t>
            </a:r>
            <a:r>
              <a:rPr lang="en-US" dirty="0" err="1"/>
              <a:t>libexec</a:t>
            </a:r>
            <a:r>
              <a:rPr lang="en-US" dirty="0"/>
              <a:t>/../logs/hadoop-ubuntu-secondarynamenode-ip-172-31-36-170.out</a:t>
            </a:r>
          </a:p>
          <a:p>
            <a:r>
              <a:rPr lang="en-US" dirty="0"/>
              <a:t>ubuntu@ip-172-31-36-170:~$ </a:t>
            </a:r>
            <a:r>
              <a:rPr lang="en-US" dirty="0" err="1"/>
              <a:t>jps</a:t>
            </a:r>
            <a:endParaRPr lang="en-US" dirty="0"/>
          </a:p>
          <a:p>
            <a:r>
              <a:rPr lang="en-US" dirty="0"/>
              <a:t>1699 </a:t>
            </a:r>
            <a:r>
              <a:rPr lang="en-US" dirty="0" err="1"/>
              <a:t>Jps</a:t>
            </a:r>
            <a:endParaRPr lang="en-US" dirty="0"/>
          </a:p>
          <a:p>
            <a:r>
              <a:rPr lang="en-US" dirty="0"/>
              <a:t>1635 </a:t>
            </a:r>
            <a:r>
              <a:rPr lang="en-US" dirty="0" err="1"/>
              <a:t>SecondaryNameNode</a:t>
            </a:r>
            <a:endParaRPr lang="en-US" dirty="0"/>
          </a:p>
          <a:p>
            <a:r>
              <a:rPr lang="en-US" dirty="0"/>
              <a:t>1470 </a:t>
            </a:r>
            <a:r>
              <a:rPr lang="en-US" dirty="0" err="1"/>
              <a:t>DataNode</a:t>
            </a:r>
            <a:endParaRPr lang="en-US" dirty="0"/>
          </a:p>
          <a:p>
            <a:r>
              <a:rPr lang="en-US" dirty="0"/>
              <a:t>1318 </a:t>
            </a:r>
            <a:r>
              <a:rPr lang="en-US" dirty="0" err="1"/>
              <a:t>NameNode</a:t>
            </a:r>
            <a:endParaRPr lang="en-US" dirty="0"/>
          </a:p>
          <a:p>
            <a:endParaRPr lang="en-US" dirty="0"/>
          </a:p>
        </p:txBody>
      </p:sp>
    </p:spTree>
    <p:extLst>
      <p:ext uri="{BB962C8B-B14F-4D97-AF65-F5344CB8AC3E}">
        <p14:creationId xmlns:p14="http://schemas.microsoft.com/office/powerpoint/2010/main" val="527296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output</a:t>
            </a:r>
            <a:endParaRPr lang="en-US" b="1" i="1" dirty="0"/>
          </a:p>
        </p:txBody>
      </p:sp>
      <p:sp>
        <p:nvSpPr>
          <p:cNvPr id="3" name="Content Placeholder 2"/>
          <p:cNvSpPr>
            <a:spLocks noGrp="1"/>
          </p:cNvSpPr>
          <p:nvPr>
            <p:ph idx="1"/>
          </p:nvPr>
        </p:nvSpPr>
        <p:spPr/>
        <p:txBody>
          <a:bodyPr>
            <a:normAutofit fontScale="25000" lnSpcReduction="20000"/>
          </a:bodyPr>
          <a:lstStyle/>
          <a:p>
            <a:r>
              <a:rPr lang="en-US" dirty="0"/>
              <a:t> </a:t>
            </a:r>
            <a:r>
              <a:rPr lang="en-US" dirty="0" err="1"/>
              <a:t>hadoop</a:t>
            </a:r>
            <a:r>
              <a:rPr lang="en-US" dirty="0"/>
              <a:t> </a:t>
            </a:r>
            <a:r>
              <a:rPr lang="en-US" dirty="0" err="1"/>
              <a:t>namenode</a:t>
            </a:r>
            <a:r>
              <a:rPr lang="en-US" dirty="0"/>
              <a:t> -format</a:t>
            </a:r>
          </a:p>
          <a:p>
            <a:r>
              <a:rPr lang="en-US" dirty="0"/>
              <a:t>14/06/04 15:10:19 INFO </a:t>
            </a:r>
            <a:r>
              <a:rPr lang="en-US" dirty="0" err="1"/>
              <a:t>namenode.NameNode</a:t>
            </a:r>
            <a:r>
              <a:rPr lang="en-US" dirty="0"/>
              <a:t>: STARTUP_MSG:</a:t>
            </a:r>
          </a:p>
          <a:p>
            <a:r>
              <a:rPr lang="en-US" dirty="0"/>
              <a:t>/************************************************************</a:t>
            </a:r>
          </a:p>
          <a:p>
            <a:r>
              <a:rPr lang="en-US" dirty="0"/>
              <a:t>STARTUP_MSG: Starting </a:t>
            </a:r>
            <a:r>
              <a:rPr lang="en-US" dirty="0" err="1"/>
              <a:t>NameNode</a:t>
            </a:r>
            <a:endParaRPr lang="en-US" dirty="0"/>
          </a:p>
          <a:p>
            <a:r>
              <a:rPr lang="en-US" dirty="0"/>
              <a:t>STARTUP_MSG:   host = ip-172-31-36-170/172.31.36.170</a:t>
            </a:r>
          </a:p>
          <a:p>
            <a:r>
              <a:rPr lang="en-US" dirty="0"/>
              <a:t>STARTUP_MSG:   </a:t>
            </a:r>
            <a:r>
              <a:rPr lang="en-US" dirty="0" err="1"/>
              <a:t>args</a:t>
            </a:r>
            <a:r>
              <a:rPr lang="en-US" dirty="0"/>
              <a:t> = [-format]</a:t>
            </a:r>
          </a:p>
          <a:p>
            <a:r>
              <a:rPr lang="en-US" dirty="0"/>
              <a:t>STARTUP_MSG:   version = 1.2.1</a:t>
            </a:r>
          </a:p>
          <a:p>
            <a:r>
              <a:rPr lang="en-US" dirty="0"/>
              <a:t>STARTUP_MSG:   build = https://svn.apache.org/repos/asf/hadoop/common/branches/branch-1.2 -r 1503152; compiled by '</a:t>
            </a:r>
            <a:r>
              <a:rPr lang="en-US" dirty="0" err="1"/>
              <a:t>mattf</a:t>
            </a:r>
            <a:r>
              <a:rPr lang="en-US" dirty="0"/>
              <a:t>' on Mon Jul 22 15:23:09 PDT 2013</a:t>
            </a:r>
          </a:p>
          <a:p>
            <a:r>
              <a:rPr lang="en-US" dirty="0"/>
              <a:t>STARTUP_MSG:   java = 1.7.0_55</a:t>
            </a:r>
          </a:p>
          <a:p>
            <a:r>
              <a:rPr lang="en-US" dirty="0"/>
              <a:t>************************************************************/</a:t>
            </a:r>
          </a:p>
          <a:p>
            <a:r>
              <a:rPr lang="en-US" dirty="0"/>
              <a:t>Re-format </a:t>
            </a:r>
            <a:r>
              <a:rPr lang="en-US" dirty="0" err="1"/>
              <a:t>filesystem</a:t>
            </a:r>
            <a:r>
              <a:rPr lang="en-US" dirty="0"/>
              <a:t> in /home/</a:t>
            </a:r>
            <a:r>
              <a:rPr lang="en-US" dirty="0" err="1"/>
              <a:t>ubuntu</a:t>
            </a:r>
            <a:r>
              <a:rPr lang="en-US" dirty="0"/>
              <a:t>/hadoopHdfs2/</a:t>
            </a:r>
            <a:r>
              <a:rPr lang="en-US" dirty="0" err="1"/>
              <a:t>dfs</a:t>
            </a:r>
            <a:r>
              <a:rPr lang="en-US" dirty="0"/>
              <a:t>/name ? (Y or N) Y</a:t>
            </a:r>
          </a:p>
          <a:p>
            <a:r>
              <a:rPr lang="en-US" dirty="0"/>
              <a:t>14/06/04 15:10:22 INFO </a:t>
            </a:r>
            <a:r>
              <a:rPr lang="en-US" dirty="0" err="1"/>
              <a:t>util.GSet</a:t>
            </a:r>
            <a:r>
              <a:rPr lang="en-US" dirty="0"/>
              <a:t>: Computing capacity for map </a:t>
            </a:r>
            <a:r>
              <a:rPr lang="en-US" dirty="0" err="1"/>
              <a:t>BlocksMap</a:t>
            </a:r>
            <a:endParaRPr lang="en-US" dirty="0"/>
          </a:p>
          <a:p>
            <a:r>
              <a:rPr lang="en-US" dirty="0"/>
              <a:t>14/06/04 15:10:22 INFO </a:t>
            </a:r>
            <a:r>
              <a:rPr lang="en-US" dirty="0" err="1"/>
              <a:t>util.GSet</a:t>
            </a:r>
            <a:r>
              <a:rPr lang="en-US" dirty="0"/>
              <a:t>: VM type       = 32-bit</a:t>
            </a:r>
          </a:p>
          <a:p>
            <a:r>
              <a:rPr lang="en-US" dirty="0"/>
              <a:t>14/06/04 15:10:22 INFO </a:t>
            </a:r>
            <a:r>
              <a:rPr lang="en-US" dirty="0" err="1"/>
              <a:t>util.GSet</a:t>
            </a:r>
            <a:r>
              <a:rPr lang="en-US" dirty="0"/>
              <a:t>: 2.0% max memory = 1013645312</a:t>
            </a:r>
          </a:p>
          <a:p>
            <a:r>
              <a:rPr lang="en-US" dirty="0"/>
              <a:t>14/06/04 15:10:22 INFO </a:t>
            </a:r>
            <a:r>
              <a:rPr lang="en-US" dirty="0" err="1"/>
              <a:t>util.GSet</a:t>
            </a:r>
            <a:r>
              <a:rPr lang="en-US" dirty="0"/>
              <a:t>: capacity      = 2^22 = 4194304 entries</a:t>
            </a:r>
          </a:p>
          <a:p>
            <a:r>
              <a:rPr lang="en-US" dirty="0"/>
              <a:t>14/06/04 15:10:22 INFO </a:t>
            </a:r>
            <a:r>
              <a:rPr lang="en-US" dirty="0" err="1"/>
              <a:t>util.GSet</a:t>
            </a:r>
            <a:r>
              <a:rPr lang="en-US" dirty="0"/>
              <a:t>: recommended=4194304, actual=4194304</a:t>
            </a:r>
          </a:p>
          <a:p>
            <a:r>
              <a:rPr lang="en-US" dirty="0"/>
              <a:t>14/06/04 15:10:23 INFO </a:t>
            </a:r>
            <a:r>
              <a:rPr lang="en-US" dirty="0" err="1"/>
              <a:t>namenode.FSNamesystem</a:t>
            </a:r>
            <a:r>
              <a:rPr lang="en-US" dirty="0"/>
              <a:t>: </a:t>
            </a:r>
            <a:r>
              <a:rPr lang="en-US" dirty="0" err="1"/>
              <a:t>fsOwner</a:t>
            </a:r>
            <a:r>
              <a:rPr lang="en-US" dirty="0"/>
              <a:t>=</a:t>
            </a:r>
            <a:r>
              <a:rPr lang="en-US" dirty="0" err="1"/>
              <a:t>ubuntu</a:t>
            </a:r>
            <a:endParaRPr lang="en-US" dirty="0"/>
          </a:p>
          <a:p>
            <a:r>
              <a:rPr lang="en-US" dirty="0"/>
              <a:t>14/06/04 15:10:23 INFO </a:t>
            </a:r>
            <a:r>
              <a:rPr lang="en-US" dirty="0" err="1"/>
              <a:t>namenode.FSNamesystem</a:t>
            </a:r>
            <a:r>
              <a:rPr lang="en-US" dirty="0"/>
              <a:t>: </a:t>
            </a:r>
            <a:r>
              <a:rPr lang="en-US" dirty="0" err="1"/>
              <a:t>supergroup</a:t>
            </a:r>
            <a:r>
              <a:rPr lang="en-US" dirty="0"/>
              <a:t>=</a:t>
            </a:r>
            <a:r>
              <a:rPr lang="en-US" dirty="0" err="1"/>
              <a:t>supergroup</a:t>
            </a:r>
            <a:endParaRPr lang="en-US" dirty="0"/>
          </a:p>
          <a:p>
            <a:r>
              <a:rPr lang="en-US" dirty="0"/>
              <a:t>14/06/04 15:10:23 INFO </a:t>
            </a:r>
            <a:r>
              <a:rPr lang="en-US" dirty="0" err="1"/>
              <a:t>namenode.FSNamesystem</a:t>
            </a:r>
            <a:r>
              <a:rPr lang="en-US" dirty="0"/>
              <a:t>: </a:t>
            </a:r>
            <a:r>
              <a:rPr lang="en-US" dirty="0" err="1"/>
              <a:t>isPermissionEnabled</a:t>
            </a:r>
            <a:r>
              <a:rPr lang="en-US" dirty="0"/>
              <a:t>=true</a:t>
            </a:r>
          </a:p>
          <a:p>
            <a:r>
              <a:rPr lang="en-US" dirty="0"/>
              <a:t>14/06/04 15:10:23 INFO </a:t>
            </a:r>
            <a:r>
              <a:rPr lang="en-US" dirty="0" err="1"/>
              <a:t>namenode.FSNamesystem</a:t>
            </a:r>
            <a:r>
              <a:rPr lang="en-US" dirty="0"/>
              <a:t>: </a:t>
            </a:r>
            <a:r>
              <a:rPr lang="en-US" dirty="0" err="1"/>
              <a:t>dfs.block.invalidate.limit</a:t>
            </a:r>
            <a:r>
              <a:rPr lang="en-US" dirty="0"/>
              <a:t>=100</a:t>
            </a:r>
          </a:p>
          <a:p>
            <a:r>
              <a:rPr lang="en-US" dirty="0"/>
              <a:t>14/06/04 15:10:23 INFO </a:t>
            </a:r>
            <a:r>
              <a:rPr lang="en-US" dirty="0" err="1"/>
              <a:t>namenode.FSNamesystem</a:t>
            </a:r>
            <a:r>
              <a:rPr lang="en-US" dirty="0"/>
              <a:t>: </a:t>
            </a:r>
            <a:r>
              <a:rPr lang="en-US" dirty="0" err="1"/>
              <a:t>isAccessTokenEnabled</a:t>
            </a:r>
            <a:r>
              <a:rPr lang="en-US" dirty="0"/>
              <a:t>=false </a:t>
            </a:r>
            <a:r>
              <a:rPr lang="en-US" dirty="0" err="1"/>
              <a:t>accessKeyUpdateInterval</a:t>
            </a:r>
            <a:r>
              <a:rPr lang="en-US" dirty="0"/>
              <a:t>=0 min(s), </a:t>
            </a:r>
            <a:r>
              <a:rPr lang="en-US" dirty="0" err="1"/>
              <a:t>accessTokenLifetime</a:t>
            </a:r>
            <a:r>
              <a:rPr lang="en-US" dirty="0"/>
              <a:t>=0 min(s)</a:t>
            </a:r>
          </a:p>
          <a:p>
            <a:r>
              <a:rPr lang="en-US" dirty="0"/>
              <a:t>14/06/04 15:10:23 INFO </a:t>
            </a:r>
            <a:r>
              <a:rPr lang="en-US" dirty="0" err="1"/>
              <a:t>namenode.FSEditLog</a:t>
            </a:r>
            <a:r>
              <a:rPr lang="en-US" dirty="0"/>
              <a:t>: </a:t>
            </a:r>
            <a:r>
              <a:rPr lang="en-US" dirty="0" err="1"/>
              <a:t>dfs.namenode.edits.toleration.length</a:t>
            </a:r>
            <a:r>
              <a:rPr lang="en-US" dirty="0"/>
              <a:t> = 0</a:t>
            </a:r>
          </a:p>
          <a:p>
            <a:r>
              <a:rPr lang="en-US" dirty="0"/>
              <a:t>14/06/04 15:10:23 INFO </a:t>
            </a:r>
            <a:r>
              <a:rPr lang="en-US" dirty="0" err="1"/>
              <a:t>namenode.NameNode</a:t>
            </a:r>
            <a:r>
              <a:rPr lang="en-US" dirty="0"/>
              <a:t>: Caching file names </a:t>
            </a:r>
            <a:r>
              <a:rPr lang="en-US" dirty="0" err="1"/>
              <a:t>occuring</a:t>
            </a:r>
            <a:r>
              <a:rPr lang="en-US" dirty="0"/>
              <a:t> more than 10 times</a:t>
            </a:r>
          </a:p>
          <a:p>
            <a:r>
              <a:rPr lang="en-US" dirty="0"/>
              <a:t>14/06/04 15:10:23 INFO </a:t>
            </a:r>
            <a:r>
              <a:rPr lang="en-US" dirty="0" err="1"/>
              <a:t>common.Storage</a:t>
            </a:r>
            <a:r>
              <a:rPr lang="en-US" dirty="0"/>
              <a:t>: Image file /home/</a:t>
            </a:r>
            <a:r>
              <a:rPr lang="en-US" dirty="0" err="1"/>
              <a:t>ubuntu</a:t>
            </a:r>
            <a:r>
              <a:rPr lang="en-US" dirty="0"/>
              <a:t>/hadoopHdfs2/</a:t>
            </a:r>
            <a:r>
              <a:rPr lang="en-US" dirty="0" err="1"/>
              <a:t>dfs</a:t>
            </a:r>
            <a:r>
              <a:rPr lang="en-US" dirty="0"/>
              <a:t>/name/current/</a:t>
            </a:r>
            <a:r>
              <a:rPr lang="en-US" dirty="0" err="1"/>
              <a:t>fsimage</a:t>
            </a:r>
            <a:r>
              <a:rPr lang="en-US" dirty="0"/>
              <a:t> of size 112 bytes saved in 0 seconds.</a:t>
            </a:r>
          </a:p>
          <a:p>
            <a:r>
              <a:rPr lang="en-US" dirty="0"/>
              <a:t>14/06/04 15:10:23 INFO </a:t>
            </a:r>
            <a:r>
              <a:rPr lang="en-US" dirty="0" err="1"/>
              <a:t>namenode.FSEditLog</a:t>
            </a:r>
            <a:r>
              <a:rPr lang="en-US" dirty="0"/>
              <a:t>: closing edit log: position=4, </a:t>
            </a:r>
            <a:r>
              <a:rPr lang="en-US" dirty="0" err="1"/>
              <a:t>editlog</a:t>
            </a:r>
            <a:r>
              <a:rPr lang="en-US" dirty="0"/>
              <a:t>=/home/</a:t>
            </a:r>
            <a:r>
              <a:rPr lang="en-US" dirty="0" err="1"/>
              <a:t>ubuntu</a:t>
            </a:r>
            <a:r>
              <a:rPr lang="en-US" dirty="0"/>
              <a:t>/hadoopHdfs2/</a:t>
            </a:r>
            <a:r>
              <a:rPr lang="en-US" dirty="0" err="1"/>
              <a:t>dfs</a:t>
            </a:r>
            <a:r>
              <a:rPr lang="en-US" dirty="0"/>
              <a:t>/name/current/edits</a:t>
            </a:r>
          </a:p>
          <a:p>
            <a:r>
              <a:rPr lang="en-US" dirty="0"/>
              <a:t>14/06/04 15:10:23 INFO </a:t>
            </a:r>
            <a:r>
              <a:rPr lang="en-US" dirty="0" err="1"/>
              <a:t>namenode.FSEditLog</a:t>
            </a:r>
            <a:r>
              <a:rPr lang="en-US" dirty="0"/>
              <a:t>: close success: truncate to 4, </a:t>
            </a:r>
            <a:r>
              <a:rPr lang="en-US" dirty="0" err="1"/>
              <a:t>editlog</a:t>
            </a:r>
            <a:r>
              <a:rPr lang="en-US" dirty="0"/>
              <a:t>=/home/</a:t>
            </a:r>
            <a:r>
              <a:rPr lang="en-US" dirty="0" err="1"/>
              <a:t>ubuntu</a:t>
            </a:r>
            <a:r>
              <a:rPr lang="en-US" dirty="0"/>
              <a:t>/hadoopHdfs2/</a:t>
            </a:r>
            <a:r>
              <a:rPr lang="en-US" dirty="0" err="1"/>
              <a:t>dfs</a:t>
            </a:r>
            <a:r>
              <a:rPr lang="en-US" dirty="0"/>
              <a:t>/name/current/edits</a:t>
            </a:r>
          </a:p>
          <a:p>
            <a:r>
              <a:rPr lang="en-US" dirty="0"/>
              <a:t>14/06/04 15:10:23 INFO </a:t>
            </a:r>
            <a:r>
              <a:rPr lang="en-US" dirty="0" err="1"/>
              <a:t>common.Storage</a:t>
            </a:r>
            <a:r>
              <a:rPr lang="en-US" dirty="0"/>
              <a:t>: Storage directory /home/</a:t>
            </a:r>
            <a:r>
              <a:rPr lang="en-US" dirty="0" err="1"/>
              <a:t>ubuntu</a:t>
            </a:r>
            <a:r>
              <a:rPr lang="en-US" dirty="0"/>
              <a:t>/hadoopHdfs2/</a:t>
            </a:r>
            <a:r>
              <a:rPr lang="en-US" dirty="0" err="1"/>
              <a:t>dfs</a:t>
            </a:r>
            <a:r>
              <a:rPr lang="en-US" dirty="0"/>
              <a:t>/name has been successfully formatted.</a:t>
            </a:r>
          </a:p>
          <a:p>
            <a:r>
              <a:rPr lang="en-US" dirty="0"/>
              <a:t>14/06/04 15:10:23 INFO </a:t>
            </a:r>
            <a:r>
              <a:rPr lang="en-US" dirty="0" err="1"/>
              <a:t>namenode.NameNode</a:t>
            </a:r>
            <a:r>
              <a:rPr lang="en-US" dirty="0"/>
              <a:t>: SHUTDOWN_MSG:</a:t>
            </a:r>
          </a:p>
          <a:p>
            <a:r>
              <a:rPr lang="en-US" dirty="0"/>
              <a:t>/************************************************************</a:t>
            </a:r>
          </a:p>
          <a:p>
            <a:r>
              <a:rPr lang="en-US" dirty="0"/>
              <a:t>SHUTDOWN_MSG: Shutting down </a:t>
            </a:r>
            <a:r>
              <a:rPr lang="en-US" dirty="0" err="1"/>
              <a:t>NameNode</a:t>
            </a:r>
            <a:r>
              <a:rPr lang="en-US" dirty="0"/>
              <a:t> at ip-172-31-36-170/172.31.36.170</a:t>
            </a:r>
          </a:p>
          <a:p>
            <a:r>
              <a:rPr lang="en-US" dirty="0"/>
              <a:t>************************************************************/</a:t>
            </a:r>
          </a:p>
          <a:p>
            <a:endParaRPr lang="en-US" dirty="0"/>
          </a:p>
        </p:txBody>
      </p:sp>
    </p:spTree>
    <p:extLst>
      <p:ext uri="{BB962C8B-B14F-4D97-AF65-F5344CB8AC3E}">
        <p14:creationId xmlns:p14="http://schemas.microsoft.com/office/powerpoint/2010/main" val="726624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t>
            </a:r>
            <a:r>
              <a:rPr lang="en-US" dirty="0" err="1" smtClean="0"/>
              <a:t>hdfs</a:t>
            </a:r>
            <a:r>
              <a:rPr lang="en-US" dirty="0" smtClean="0"/>
              <a:t> and test out</a:t>
            </a:r>
            <a:endParaRPr lang="en-US" dirty="0"/>
          </a:p>
        </p:txBody>
      </p:sp>
      <p:sp>
        <p:nvSpPr>
          <p:cNvPr id="3" name="Content Placeholder 2"/>
          <p:cNvSpPr>
            <a:spLocks noGrp="1"/>
          </p:cNvSpPr>
          <p:nvPr>
            <p:ph idx="1"/>
          </p:nvPr>
        </p:nvSpPr>
        <p:spPr/>
        <p:txBody>
          <a:bodyPr/>
          <a:lstStyle/>
          <a:p>
            <a:r>
              <a:rPr lang="en-US" dirty="0"/>
              <a:t>ubuntu@ip-172-31-36-170:~$ </a:t>
            </a:r>
            <a:r>
              <a:rPr lang="en-US" dirty="0" err="1"/>
              <a:t>hadoop</a:t>
            </a:r>
            <a:r>
              <a:rPr lang="en-US" dirty="0"/>
              <a:t> fs -</a:t>
            </a:r>
            <a:r>
              <a:rPr lang="en-US" dirty="0" err="1"/>
              <a:t>copyFromLocal</a:t>
            </a:r>
            <a:r>
              <a:rPr lang="en-US" dirty="0"/>
              <a:t> junk.txt   junk.txt</a:t>
            </a:r>
          </a:p>
          <a:p>
            <a:r>
              <a:rPr lang="en-US" dirty="0"/>
              <a:t>ubuntu@ip-172-31-36-170:~$ </a:t>
            </a:r>
            <a:r>
              <a:rPr lang="en-US" dirty="0" err="1"/>
              <a:t>ls</a:t>
            </a:r>
            <a:r>
              <a:rPr lang="en-US" dirty="0"/>
              <a:t> -l junk.txt</a:t>
            </a:r>
          </a:p>
          <a:p>
            <a:r>
              <a:rPr lang="en-US" dirty="0"/>
              <a:t>-</a:t>
            </a:r>
            <a:r>
              <a:rPr lang="en-US" dirty="0" err="1"/>
              <a:t>rw</a:t>
            </a:r>
            <a:r>
              <a:rPr lang="en-US" dirty="0"/>
              <a:t>-</a:t>
            </a:r>
            <a:r>
              <a:rPr lang="en-US" dirty="0" err="1"/>
              <a:t>rw</a:t>
            </a:r>
            <a:r>
              <a:rPr lang="en-US" dirty="0"/>
              <a:t>-r-- 1 </a:t>
            </a:r>
            <a:r>
              <a:rPr lang="en-US" dirty="0" err="1"/>
              <a:t>ubuntu</a:t>
            </a:r>
            <a:r>
              <a:rPr lang="en-US" dirty="0"/>
              <a:t> </a:t>
            </a:r>
            <a:r>
              <a:rPr lang="en-US" dirty="0" err="1"/>
              <a:t>ubuntu</a:t>
            </a:r>
            <a:r>
              <a:rPr lang="en-US" dirty="0"/>
              <a:t> 19 Jun  4 15:10 junk.txt</a:t>
            </a:r>
          </a:p>
          <a:p>
            <a:endParaRPr lang="en-US" dirty="0"/>
          </a:p>
        </p:txBody>
      </p:sp>
    </p:spTree>
    <p:extLst>
      <p:ext uri="{BB962C8B-B14F-4D97-AF65-F5344CB8AC3E}">
        <p14:creationId xmlns:p14="http://schemas.microsoft.com/office/powerpoint/2010/main" val="3687413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you see it , now you don’t , now you see it on </a:t>
            </a:r>
            <a:r>
              <a:rPr lang="en-US" dirty="0" err="1" smtClean="0"/>
              <a:t>hdfs</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a:t>ubuntu@ip-172-31-36-170:~$ </a:t>
            </a:r>
            <a:r>
              <a:rPr lang="en-US" dirty="0" err="1"/>
              <a:t>hadoop</a:t>
            </a:r>
            <a:r>
              <a:rPr lang="en-US" dirty="0"/>
              <a:t> fs -</a:t>
            </a:r>
            <a:r>
              <a:rPr lang="en-US" dirty="0" err="1"/>
              <a:t>ls</a:t>
            </a:r>
            <a:endParaRPr lang="en-US" dirty="0"/>
          </a:p>
          <a:p>
            <a:r>
              <a:rPr lang="en-US" dirty="0"/>
              <a:t>Found 1 items</a:t>
            </a:r>
          </a:p>
          <a:p>
            <a:r>
              <a:rPr lang="en-US" dirty="0"/>
              <a:t>-</a:t>
            </a:r>
            <a:r>
              <a:rPr lang="en-US" dirty="0" err="1"/>
              <a:t>rw</a:t>
            </a:r>
            <a:r>
              <a:rPr lang="en-US" dirty="0"/>
              <a:t>-r--r--   1 </a:t>
            </a:r>
            <a:r>
              <a:rPr lang="en-US" dirty="0" err="1"/>
              <a:t>ubuntu</a:t>
            </a:r>
            <a:r>
              <a:rPr lang="en-US" dirty="0"/>
              <a:t> </a:t>
            </a:r>
            <a:r>
              <a:rPr lang="en-US" dirty="0" err="1"/>
              <a:t>supergroup</a:t>
            </a:r>
            <a:r>
              <a:rPr lang="en-US" dirty="0"/>
              <a:t>         19 2014-06-04 15:11 /user/</a:t>
            </a:r>
            <a:r>
              <a:rPr lang="en-US" dirty="0" err="1"/>
              <a:t>ubuntu</a:t>
            </a:r>
            <a:r>
              <a:rPr lang="en-US" dirty="0"/>
              <a:t>/junk.txt</a:t>
            </a:r>
          </a:p>
          <a:p>
            <a:r>
              <a:rPr lang="en-US" dirty="0"/>
              <a:t>ubuntu@ip-172-31-36-170:~$ </a:t>
            </a:r>
            <a:r>
              <a:rPr lang="en-US" dirty="0" err="1"/>
              <a:t>rm</a:t>
            </a:r>
            <a:r>
              <a:rPr lang="en-US" dirty="0"/>
              <a:t> junk.txt</a:t>
            </a:r>
          </a:p>
          <a:p>
            <a:r>
              <a:rPr lang="en-US" dirty="0"/>
              <a:t>ubuntu@ip-172-31-36-170:~$ </a:t>
            </a:r>
            <a:r>
              <a:rPr lang="en-US" dirty="0" err="1"/>
              <a:t>hadoop</a:t>
            </a:r>
            <a:r>
              <a:rPr lang="en-US" dirty="0"/>
              <a:t> fs -</a:t>
            </a:r>
            <a:r>
              <a:rPr lang="en-US" dirty="0" err="1"/>
              <a:t>ls</a:t>
            </a:r>
            <a:endParaRPr lang="en-US" dirty="0"/>
          </a:p>
          <a:p>
            <a:r>
              <a:rPr lang="en-US" dirty="0"/>
              <a:t>Found 1 items</a:t>
            </a:r>
          </a:p>
          <a:p>
            <a:r>
              <a:rPr lang="en-US" dirty="0"/>
              <a:t>-</a:t>
            </a:r>
            <a:r>
              <a:rPr lang="en-US" dirty="0" err="1"/>
              <a:t>rw</a:t>
            </a:r>
            <a:r>
              <a:rPr lang="en-US" dirty="0"/>
              <a:t>-r--r--   1 </a:t>
            </a:r>
            <a:r>
              <a:rPr lang="en-US" dirty="0" err="1"/>
              <a:t>ubuntu</a:t>
            </a:r>
            <a:r>
              <a:rPr lang="en-US" dirty="0"/>
              <a:t> </a:t>
            </a:r>
            <a:r>
              <a:rPr lang="en-US" dirty="0" err="1"/>
              <a:t>supergroup</a:t>
            </a:r>
            <a:r>
              <a:rPr lang="en-US" dirty="0"/>
              <a:t>         19 2014-06-04 15:11 /user/</a:t>
            </a:r>
            <a:r>
              <a:rPr lang="en-US" dirty="0" err="1"/>
              <a:t>ubuntu</a:t>
            </a:r>
            <a:r>
              <a:rPr lang="en-US" dirty="0"/>
              <a:t>/junk.txt</a:t>
            </a:r>
          </a:p>
          <a:p>
            <a:endParaRPr lang="en-US" dirty="0"/>
          </a:p>
        </p:txBody>
      </p:sp>
    </p:spTree>
    <p:extLst>
      <p:ext uri="{BB962C8B-B14F-4D97-AF65-F5344CB8AC3E}">
        <p14:creationId xmlns:p14="http://schemas.microsoft.com/office/powerpoint/2010/main" val="1130654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finished</a:t>
            </a:r>
            <a:endParaRPr lang="en-US" dirty="0"/>
          </a:p>
        </p:txBody>
      </p:sp>
      <p:sp>
        <p:nvSpPr>
          <p:cNvPr id="3" name="Content Placeholder 2"/>
          <p:cNvSpPr>
            <a:spLocks noGrp="1"/>
          </p:cNvSpPr>
          <p:nvPr>
            <p:ph idx="1"/>
          </p:nvPr>
        </p:nvSpPr>
        <p:spPr/>
        <p:txBody>
          <a:bodyPr/>
          <a:lstStyle/>
          <a:p>
            <a:r>
              <a:rPr lang="en-US" dirty="0" smtClean="0"/>
              <a:t>You can follow with </a:t>
            </a:r>
            <a:r>
              <a:rPr lang="en-US" dirty="0" err="1" smtClean="0"/>
              <a:t>hdfs</a:t>
            </a:r>
            <a:r>
              <a:rPr lang="en-US" dirty="0" smtClean="0"/>
              <a:t> and use with any/ all of the earlier technologies</a:t>
            </a:r>
          </a:p>
          <a:p>
            <a:r>
              <a:rPr lang="en-US" dirty="0" smtClean="0"/>
              <a:t>One issue – you need to reset the IP if you plan on shutting down the EC2</a:t>
            </a:r>
            <a:endParaRPr lang="en-US" dirty="0"/>
          </a:p>
        </p:txBody>
      </p:sp>
    </p:spTree>
    <p:extLst>
      <p:ext uri="{BB962C8B-B14F-4D97-AF65-F5344CB8AC3E}">
        <p14:creationId xmlns:p14="http://schemas.microsoft.com/office/powerpoint/2010/main" val="2477912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smtClean="0"/>
              <a:t>Configure SSH </a:t>
            </a:r>
            <a:r>
              <a:rPr lang="en-US" sz="4000" b="1" i="1" dirty="0" err="1" smtClean="0"/>
              <a:t>Keypairs</a:t>
            </a:r>
            <a:endParaRPr lang="en-US" sz="4000" b="1" i="1" dirty="0"/>
          </a:p>
        </p:txBody>
      </p:sp>
      <p:sp>
        <p:nvSpPr>
          <p:cNvPr id="3" name="Content Placeholder 2"/>
          <p:cNvSpPr>
            <a:spLocks noGrp="1"/>
          </p:cNvSpPr>
          <p:nvPr>
            <p:ph idx="1"/>
          </p:nvPr>
        </p:nvSpPr>
        <p:spPr/>
        <p:txBody>
          <a:bodyPr>
            <a:normAutofit fontScale="62500" lnSpcReduction="20000"/>
          </a:bodyPr>
          <a:lstStyle/>
          <a:p>
            <a:r>
              <a:rPr lang="en-US" dirty="0" err="1" smtClean="0"/>
              <a:t>Hadoop</a:t>
            </a:r>
            <a:r>
              <a:rPr lang="en-US" dirty="0" smtClean="0"/>
              <a:t> needs to SSH from master to slave serves to start and stop processes</a:t>
            </a:r>
          </a:p>
          <a:p>
            <a:r>
              <a:rPr lang="en-US" dirty="0" smtClean="0"/>
              <a:t>All amazon servers will have our generated public key installed on them in their ~</a:t>
            </a:r>
            <a:r>
              <a:rPr lang="en-US" dirty="0" err="1" smtClean="0"/>
              <a:t>ubuntu</a:t>
            </a:r>
            <a:r>
              <a:rPr lang="en-US" dirty="0" smtClean="0"/>
              <a:t>/.</a:t>
            </a:r>
            <a:r>
              <a:rPr lang="en-US" dirty="0" err="1" smtClean="0"/>
              <a:t>ssh</a:t>
            </a:r>
            <a:r>
              <a:rPr lang="en-US" dirty="0" smtClean="0"/>
              <a:t>/</a:t>
            </a:r>
            <a:r>
              <a:rPr lang="en-US" dirty="0" err="1" smtClean="0"/>
              <a:t>authorized_keys</a:t>
            </a:r>
            <a:r>
              <a:rPr lang="en-US" dirty="0" smtClean="0"/>
              <a:t> file automatically by Amazon. However we also need to place the corresponding private key in the .</a:t>
            </a:r>
            <a:r>
              <a:rPr lang="en-US" dirty="0" err="1" smtClean="0"/>
              <a:t>ssh</a:t>
            </a:r>
            <a:r>
              <a:rPr lang="en-US" dirty="0" smtClean="0"/>
              <a:t> directory</a:t>
            </a:r>
          </a:p>
          <a:p>
            <a:r>
              <a:rPr lang="en-US" dirty="0" smtClean="0"/>
              <a:t>This is accomplished by using </a:t>
            </a:r>
            <a:r>
              <a:rPr lang="en-US" dirty="0" err="1" smtClean="0"/>
              <a:t>PuttyGen</a:t>
            </a:r>
            <a:r>
              <a:rPr lang="en-US" dirty="0" smtClean="0"/>
              <a:t> again , selecting your .</a:t>
            </a:r>
            <a:r>
              <a:rPr lang="en-US" dirty="0" err="1" smtClean="0"/>
              <a:t>pem</a:t>
            </a:r>
            <a:r>
              <a:rPr lang="en-US" dirty="0" smtClean="0"/>
              <a:t> file and do: (Conversions -&gt; export Open SSH Key)</a:t>
            </a:r>
          </a:p>
          <a:p>
            <a:r>
              <a:rPr lang="en-US" dirty="0" smtClean="0"/>
              <a:t>Using </a:t>
            </a:r>
            <a:r>
              <a:rPr lang="en-US" dirty="0" err="1" smtClean="0"/>
              <a:t>winscp</a:t>
            </a:r>
            <a:r>
              <a:rPr lang="en-US" dirty="0" smtClean="0"/>
              <a:t> , copy to the host , name your file as “</a:t>
            </a:r>
            <a:r>
              <a:rPr lang="en-US" dirty="0" err="1" smtClean="0"/>
              <a:t>id_rsa</a:t>
            </a:r>
            <a:r>
              <a:rPr lang="en-US" dirty="0" smtClean="0"/>
              <a:t>” and place alongside </a:t>
            </a:r>
            <a:r>
              <a:rPr lang="en-US" dirty="0" err="1" smtClean="0"/>
              <a:t>authorized_keys</a:t>
            </a:r>
            <a:r>
              <a:rPr lang="en-US" dirty="0" smtClean="0"/>
              <a:t> in .</a:t>
            </a:r>
            <a:r>
              <a:rPr lang="en-US" dirty="0" err="1" smtClean="0"/>
              <a:t>ssh</a:t>
            </a:r>
            <a:r>
              <a:rPr lang="en-US" dirty="0" smtClean="0"/>
              <a:t> folder (~</a:t>
            </a:r>
            <a:r>
              <a:rPr lang="en-US" dirty="0" err="1" smtClean="0"/>
              <a:t>ubuntu</a:t>
            </a:r>
            <a:r>
              <a:rPr lang="en-US" dirty="0" smtClean="0"/>
              <a:t>/.</a:t>
            </a:r>
            <a:r>
              <a:rPr lang="en-US" dirty="0" err="1" smtClean="0"/>
              <a:t>ssh</a:t>
            </a:r>
            <a:r>
              <a:rPr lang="en-US" dirty="0" smtClean="0"/>
              <a:t>)</a:t>
            </a:r>
          </a:p>
          <a:p>
            <a:r>
              <a:rPr lang="en-US" dirty="0" smtClean="0"/>
              <a:t>This is necessary even with single node as your services for </a:t>
            </a:r>
            <a:r>
              <a:rPr lang="en-US" dirty="0" err="1" smtClean="0"/>
              <a:t>hdfs</a:t>
            </a:r>
            <a:r>
              <a:rPr lang="en-US" dirty="0" smtClean="0"/>
              <a:t> need them. ….</a:t>
            </a:r>
          </a:p>
          <a:p>
            <a:r>
              <a:rPr lang="en-US" dirty="0" smtClean="0"/>
              <a:t>Also, it is extremely important to set a password on your private key as well as set permissions in the .</a:t>
            </a:r>
            <a:r>
              <a:rPr lang="en-US" dirty="0" err="1" smtClean="0"/>
              <a:t>ssh</a:t>
            </a:r>
            <a:r>
              <a:rPr lang="en-US" dirty="0" smtClean="0"/>
              <a:t> directory:</a:t>
            </a:r>
          </a:p>
          <a:p>
            <a:r>
              <a:rPr lang="en-US" dirty="0" smtClean="0"/>
              <a:t>cd ~/.</a:t>
            </a:r>
            <a:r>
              <a:rPr lang="en-US" dirty="0" err="1" smtClean="0"/>
              <a:t>ssh</a:t>
            </a:r>
            <a:endParaRPr lang="en-US" dirty="0" smtClean="0"/>
          </a:p>
          <a:p>
            <a:r>
              <a:rPr lang="en-US" dirty="0" err="1"/>
              <a:t>c</a:t>
            </a:r>
            <a:r>
              <a:rPr lang="en-US" dirty="0" err="1" smtClean="0"/>
              <a:t>hmod</a:t>
            </a:r>
            <a:r>
              <a:rPr lang="en-US" dirty="0" smtClean="0"/>
              <a:t> 400 </a:t>
            </a:r>
            <a:r>
              <a:rPr lang="en-US" dirty="0" err="1" smtClean="0"/>
              <a:t>id_rsh</a:t>
            </a:r>
            <a:endParaRPr lang="en-US" dirty="0"/>
          </a:p>
        </p:txBody>
      </p:sp>
    </p:spTree>
    <p:extLst>
      <p:ext uri="{BB962C8B-B14F-4D97-AF65-F5344CB8AC3E}">
        <p14:creationId xmlns:p14="http://schemas.microsoft.com/office/powerpoint/2010/main" val="268514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smtClean="0"/>
              <a:t>HDFS: Configure </a:t>
            </a:r>
            <a:r>
              <a:rPr lang="en-US" sz="4000" b="1" i="1" dirty="0" err="1" smtClean="0"/>
              <a:t>ssh</a:t>
            </a:r>
            <a:r>
              <a:rPr lang="en-US" sz="4000" b="1" i="1" dirty="0" smtClean="0"/>
              <a:t> </a:t>
            </a:r>
            <a:r>
              <a:rPr lang="en-US" sz="4000" b="1" i="1" dirty="0" err="1" smtClean="0"/>
              <a:t>keypairs</a:t>
            </a:r>
            <a:endParaRPr lang="en-US" sz="4000" b="1"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 y="1295400"/>
            <a:ext cx="9135979"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467600" y="4800600"/>
            <a:ext cx="1524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Rectangle 5"/>
          <p:cNvSpPr/>
          <p:nvPr/>
        </p:nvSpPr>
        <p:spPr>
          <a:xfrm>
            <a:off x="36094" y="4953000"/>
            <a:ext cx="3697705"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83967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43025"/>
            <a:ext cx="6276975" cy="551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362200" y="2209800"/>
            <a:ext cx="230028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p:txBody>
          <a:bodyPr>
            <a:normAutofit/>
          </a:bodyPr>
          <a:lstStyle/>
          <a:p>
            <a:r>
              <a:rPr lang="en-US" sz="4000" b="1" i="1" dirty="0" smtClean="0"/>
              <a:t>HDFS: Configure </a:t>
            </a:r>
            <a:r>
              <a:rPr lang="en-US" sz="4000" b="1" i="1" dirty="0" err="1" smtClean="0"/>
              <a:t>ssh</a:t>
            </a:r>
            <a:r>
              <a:rPr lang="en-US" sz="4000" b="1" i="1" dirty="0" smtClean="0"/>
              <a:t> </a:t>
            </a:r>
            <a:r>
              <a:rPr lang="en-US" sz="4000" b="1" i="1" dirty="0" err="1" smtClean="0"/>
              <a:t>keypairs</a:t>
            </a:r>
            <a:endParaRPr lang="en-US" sz="4000" b="1" i="1" dirty="0"/>
          </a:p>
        </p:txBody>
      </p:sp>
    </p:spTree>
    <p:extLst>
      <p:ext uri="{BB962C8B-B14F-4D97-AF65-F5344CB8AC3E}">
        <p14:creationId xmlns:p14="http://schemas.microsoft.com/office/powerpoint/2010/main" val="4021238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415" y="457200"/>
            <a:ext cx="6172200" cy="549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191000" y="3962400"/>
            <a:ext cx="130968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52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24950" cy="492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0" y="4876800"/>
            <a:ext cx="130968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5" idx="3"/>
          </p:cNvCxnSpPr>
          <p:nvPr/>
        </p:nvCxnSpPr>
        <p:spPr>
          <a:xfrm flipV="1">
            <a:off x="1309687" y="3733800"/>
            <a:ext cx="4405313"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p:nvPr>
        </p:nvSpPr>
        <p:spPr/>
        <p:txBody>
          <a:bodyPr>
            <a:normAutofit/>
          </a:bodyPr>
          <a:lstStyle/>
          <a:p>
            <a:r>
              <a:rPr lang="en-US" sz="4000" b="1" i="1" dirty="0" smtClean="0"/>
              <a:t>HDFS: Configure </a:t>
            </a:r>
            <a:r>
              <a:rPr lang="en-US" sz="4000" b="1" i="1" dirty="0" err="1" smtClean="0"/>
              <a:t>ssh</a:t>
            </a:r>
            <a:r>
              <a:rPr lang="en-US" sz="4000" b="1" i="1" dirty="0" smtClean="0"/>
              <a:t> </a:t>
            </a:r>
            <a:r>
              <a:rPr lang="en-US" sz="4000" b="1" i="1" dirty="0" err="1" smtClean="0"/>
              <a:t>keypairs</a:t>
            </a:r>
            <a:endParaRPr lang="en-US" sz="4000" b="1" i="1" dirty="0"/>
          </a:p>
        </p:txBody>
      </p:sp>
    </p:spTree>
    <p:extLst>
      <p:ext uri="{BB962C8B-B14F-4D97-AF65-F5344CB8AC3E}">
        <p14:creationId xmlns:p14="http://schemas.microsoft.com/office/powerpoint/2010/main" val="739744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Open firewall ports </a:t>
            </a:r>
            <a:endParaRPr lang="en-US" b="1" i="1" dirty="0"/>
          </a:p>
        </p:txBody>
      </p:sp>
      <p:sp>
        <p:nvSpPr>
          <p:cNvPr id="3" name="Content Placeholder 2"/>
          <p:cNvSpPr>
            <a:spLocks noGrp="1"/>
          </p:cNvSpPr>
          <p:nvPr>
            <p:ph idx="1"/>
          </p:nvPr>
        </p:nvSpPr>
        <p:spPr/>
        <p:txBody>
          <a:bodyPr/>
          <a:lstStyle/>
          <a:p>
            <a:r>
              <a:rPr lang="en-US" dirty="0" smtClean="0"/>
              <a:t>Also, we need to open a number of ports to allow the </a:t>
            </a:r>
            <a:r>
              <a:rPr lang="en-US" dirty="0" err="1" smtClean="0"/>
              <a:t>Hadoop</a:t>
            </a:r>
            <a:r>
              <a:rPr lang="en-US" dirty="0" smtClean="0"/>
              <a:t> cluster to communicate and expose various web interfaces to us. Do this by adding inbound rules to the default security group on the AWS ECS management console. Open port 9000, 9001, and 50000-50100.</a:t>
            </a:r>
            <a:endParaRPr lang="en-US" dirty="0"/>
          </a:p>
        </p:txBody>
      </p:sp>
    </p:spTree>
    <p:extLst>
      <p:ext uri="{BB962C8B-B14F-4D97-AF65-F5344CB8AC3E}">
        <p14:creationId xmlns:p14="http://schemas.microsoft.com/office/powerpoint/2010/main" val="2952001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err="1" smtClean="0"/>
              <a:t>Config</a:t>
            </a:r>
            <a:r>
              <a:rPr lang="en-US" b="1" i="1" dirty="0" smtClean="0"/>
              <a:t>/ environment file modification</a:t>
            </a:r>
            <a:endParaRPr lang="en-US" b="1" i="1" dirty="0"/>
          </a:p>
        </p:txBody>
      </p:sp>
      <p:sp>
        <p:nvSpPr>
          <p:cNvPr id="3" name="Content Placeholder 2"/>
          <p:cNvSpPr>
            <a:spLocks noGrp="1"/>
          </p:cNvSpPr>
          <p:nvPr>
            <p:ph idx="1"/>
          </p:nvPr>
        </p:nvSpPr>
        <p:spPr/>
        <p:txBody>
          <a:bodyPr/>
          <a:lstStyle/>
          <a:p>
            <a:r>
              <a:rPr lang="en-US" dirty="0" smtClean="0"/>
              <a:t>update </a:t>
            </a:r>
            <a:r>
              <a:rPr lang="en-US" dirty="0"/>
              <a:t>./conf/hadoop-env.sh</a:t>
            </a:r>
            <a:br>
              <a:rPr lang="en-US" dirty="0"/>
            </a:br>
            <a:r>
              <a:rPr lang="en-US" dirty="0"/>
              <a:t>to include JAVA_HOME=/</a:t>
            </a:r>
            <a:r>
              <a:rPr lang="en-US" dirty="0" err="1"/>
              <a:t>usr</a:t>
            </a:r>
            <a:r>
              <a:rPr lang="en-US" dirty="0"/>
              <a:t>/</a:t>
            </a:r>
          </a:p>
        </p:txBody>
      </p:sp>
    </p:spTree>
    <p:extLst>
      <p:ext uri="{BB962C8B-B14F-4D97-AF65-F5344CB8AC3E}">
        <p14:creationId xmlns:p14="http://schemas.microsoft.com/office/powerpoint/2010/main" val="1865016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i="1" dirty="0" smtClean="0"/>
              <a:t>configure </a:t>
            </a:r>
            <a:r>
              <a:rPr lang="en-US" b="1" i="1" dirty="0" err="1"/>
              <a:t>hdfs</a:t>
            </a:r>
            <a:r>
              <a:rPr lang="en-US" b="1" i="1" dirty="0"/>
              <a:t> xml files</a:t>
            </a:r>
            <a:r>
              <a:rPr lang="en-US" b="1" i="1" dirty="0" smtClean="0"/>
              <a:t>:</a:t>
            </a:r>
            <a:br>
              <a:rPr lang="en-US" b="1" i="1" dirty="0" smtClean="0"/>
            </a:br>
            <a:r>
              <a:rPr lang="en-US" b="1" i="1" dirty="0" smtClean="0"/>
              <a:t> </a:t>
            </a:r>
            <a:r>
              <a:rPr lang="en-US" sz="2700" b="1" i="1" dirty="0"/>
              <a:t>core-site.xml,hdfs-site.xml, mapred-site.xml</a:t>
            </a:r>
            <a:r>
              <a:rPr lang="en-US" dirty="0"/>
              <a:t/>
            </a:r>
            <a:br>
              <a:rPr lang="en-US" dirty="0"/>
            </a:br>
            <a:endParaRPr lang="en-US" dirty="0"/>
          </a:p>
        </p:txBody>
      </p:sp>
      <p:sp>
        <p:nvSpPr>
          <p:cNvPr id="3" name="Content Placeholder 2"/>
          <p:cNvSpPr>
            <a:spLocks noGrp="1"/>
          </p:cNvSpPr>
          <p:nvPr>
            <p:ph idx="1"/>
          </p:nvPr>
        </p:nvSpPr>
        <p:spPr>
          <a:xfrm>
            <a:off x="1435608" y="1524000"/>
            <a:ext cx="7498080" cy="4800600"/>
          </a:xfrm>
        </p:spPr>
        <p:txBody>
          <a:bodyPr>
            <a:normAutofit fontScale="92500" lnSpcReduction="10000"/>
          </a:bodyPr>
          <a:lstStyle/>
          <a:p>
            <a:r>
              <a:rPr lang="en-US" sz="2200" dirty="0" smtClean="0"/>
              <a:t>HDFS is the distributed file system that sits behind </a:t>
            </a:r>
            <a:r>
              <a:rPr lang="en-US" sz="2200" dirty="0" err="1" smtClean="0"/>
              <a:t>Hadoop</a:t>
            </a:r>
            <a:r>
              <a:rPr lang="en-US" sz="2200" dirty="0" smtClean="0"/>
              <a:t> instances, syncing data so that it’s close to the processing and providing redundancy.  We should therefore set this up first;</a:t>
            </a:r>
          </a:p>
          <a:p>
            <a:endParaRPr lang="en-US" sz="2200" dirty="0" smtClean="0"/>
          </a:p>
          <a:p>
            <a:r>
              <a:rPr lang="en-US" sz="2200" dirty="0" smtClean="0"/>
              <a:t>We need to specify some mandatory parameters to get HDFS up and running in various XML configuration files;</a:t>
            </a:r>
          </a:p>
          <a:p>
            <a:endParaRPr lang="en-US" sz="2200" dirty="0" smtClean="0"/>
          </a:p>
          <a:p>
            <a:r>
              <a:rPr lang="en-US" sz="2200" dirty="0" smtClean="0"/>
              <a:t>Still on the </a:t>
            </a:r>
            <a:r>
              <a:rPr lang="en-US" sz="2200" b="1" dirty="0" smtClean="0"/>
              <a:t>master</a:t>
            </a:r>
            <a:r>
              <a:rPr lang="en-US" sz="2200" dirty="0" smtClean="0"/>
              <a:t> server, the first thing we need to do is to set the name of the default file system so that it always points back at master,</a:t>
            </a:r>
            <a:r>
              <a:rPr lang="en-US" sz="2200" dirty="0" smtClean="0">
                <a:solidFill>
                  <a:schemeClr val="accent3"/>
                </a:solidFill>
              </a:rPr>
              <a:t> again using your own fully qualified hostname</a:t>
            </a:r>
            <a:r>
              <a:rPr lang="en-US" sz="2200" dirty="0" smtClean="0"/>
              <a:t>:</a:t>
            </a:r>
          </a:p>
          <a:p>
            <a:endParaRPr lang="en-US" sz="2200" dirty="0" smtClean="0"/>
          </a:p>
          <a:p>
            <a:pPr>
              <a:buNone/>
            </a:pPr>
            <a:r>
              <a:rPr lang="en-US" sz="2200" dirty="0" smtClean="0"/>
              <a:t>	</a:t>
            </a:r>
            <a:r>
              <a:rPr lang="en-US" sz="2200" u="sng" dirty="0" smtClean="0"/>
              <a:t>/home/</a:t>
            </a:r>
            <a:r>
              <a:rPr lang="en-US" sz="2200" u="sng" dirty="0" err="1" smtClean="0"/>
              <a:t>ubuntu</a:t>
            </a:r>
            <a:r>
              <a:rPr lang="en-US" sz="2200" u="sng" dirty="0" smtClean="0"/>
              <a:t>/hadoop-1.0.3/conf/core-site.xml</a:t>
            </a:r>
          </a:p>
          <a:p>
            <a:pPr lvl="1">
              <a:buNone/>
            </a:pPr>
            <a:r>
              <a:rPr lang="en-US" sz="1100" dirty="0" smtClean="0">
                <a:latin typeface="Courier New" pitchFamily="49" charset="0"/>
                <a:cs typeface="Courier New" pitchFamily="49" charset="0"/>
              </a:rPr>
              <a:t>&lt;configuration&gt;</a:t>
            </a:r>
          </a:p>
          <a:p>
            <a:pPr lvl="1">
              <a:buNone/>
            </a:pPr>
            <a:r>
              <a:rPr lang="en-US" sz="1100" dirty="0" smtClean="0">
                <a:latin typeface="Courier New" pitchFamily="49" charset="0"/>
                <a:cs typeface="Courier New" pitchFamily="49" charset="0"/>
              </a:rPr>
              <a:t>  &lt;property&gt;</a:t>
            </a:r>
          </a:p>
          <a:p>
            <a:pPr lvl="1">
              <a:buNone/>
            </a:pPr>
            <a:r>
              <a:rPr lang="en-US" sz="1100" dirty="0" smtClean="0">
                <a:latin typeface="Courier New" pitchFamily="49" charset="0"/>
                <a:cs typeface="Courier New" pitchFamily="49" charset="0"/>
              </a:rPr>
              <a:t>         &lt;name&gt;fs.default.name&lt;/name&gt;</a:t>
            </a:r>
          </a:p>
          <a:p>
            <a:pPr lvl="1">
              <a:buNone/>
            </a:pPr>
            <a:r>
              <a:rPr lang="en-US" sz="1100" dirty="0" smtClean="0">
                <a:latin typeface="Courier New" pitchFamily="49" charset="0"/>
                <a:cs typeface="Courier New" pitchFamily="49" charset="0"/>
              </a:rPr>
              <a:t>         &lt;value&gt;hdfs://ec2-107-20-118-109.compute-1.amazonaws.com:9000&lt;/value&gt;</a:t>
            </a:r>
          </a:p>
          <a:p>
            <a:pPr lvl="1">
              <a:buNone/>
            </a:pPr>
            <a:r>
              <a:rPr lang="en-US" sz="1100" dirty="0" smtClean="0">
                <a:latin typeface="Courier New" pitchFamily="49" charset="0"/>
                <a:cs typeface="Courier New" pitchFamily="49" charset="0"/>
              </a:rPr>
              <a:t>     &lt;/property&gt;</a:t>
            </a:r>
          </a:p>
          <a:p>
            <a:pPr lvl="1">
              <a:buNone/>
            </a:pPr>
            <a:r>
              <a:rPr lang="en-US" sz="1100" dirty="0" smtClean="0">
                <a:latin typeface="Courier New" pitchFamily="49" charset="0"/>
                <a:cs typeface="Courier New" pitchFamily="49" charset="0"/>
              </a:rPr>
              <a:t>&lt;/configuration&gt;</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2451059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5855</TotalTime>
  <Words>1030</Words>
  <Application>Microsoft Office PowerPoint</Application>
  <PresentationFormat>On-screen Show (4:3)</PresentationFormat>
  <Paragraphs>161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Hdfs (in six steps)</vt:lpstr>
      <vt:lpstr>Configure SSH Keypairs</vt:lpstr>
      <vt:lpstr>HDFS: Configure ssh keypairs</vt:lpstr>
      <vt:lpstr>HDFS: Configure ssh keypairs</vt:lpstr>
      <vt:lpstr>PowerPoint Presentation</vt:lpstr>
      <vt:lpstr>HDFS: Configure ssh keypairs</vt:lpstr>
      <vt:lpstr>Open firewall ports </vt:lpstr>
      <vt:lpstr>Config/ environment file modification</vt:lpstr>
      <vt:lpstr>configure hdfs xml files:  core-site.xml,hdfs-site.xml, mapred-site.xml </vt:lpstr>
      <vt:lpstr>configure hdfs xml files:  core-site.xml,hdfs-site.xml, mapred-site.xml </vt:lpstr>
      <vt:lpstr>configure hdfs xml files:  core-site.xml,hdfs-site.xml, mapred-site.xml </vt:lpstr>
      <vt:lpstr>configure hdfs xml files:  core-site.xml,hdfs-site.xml, mapred-site.xml </vt:lpstr>
      <vt:lpstr>format namenode </vt:lpstr>
      <vt:lpstr>format namenode </vt:lpstr>
      <vt:lpstr>output</vt:lpstr>
      <vt:lpstr>Start hdfs and test out</vt:lpstr>
      <vt:lpstr>Now you see it , now you don’t , now you see it on hdfs.</vt:lpstr>
      <vt:lpstr>finished</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and Workshop on Semantic  Computing with Big Data (SCBD 2014)</dc:title>
  <dc:creator>Ostrowski, David (D.A.)</dc:creator>
  <cp:lastModifiedBy>Ostrowski, David (D.A.)</cp:lastModifiedBy>
  <cp:revision>106</cp:revision>
  <dcterms:created xsi:type="dcterms:W3CDTF">2014-04-27T19:34:05Z</dcterms:created>
  <dcterms:modified xsi:type="dcterms:W3CDTF">2015-07-19T17:08:23Z</dcterms:modified>
</cp:coreProperties>
</file>