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7" r:id="rId6"/>
    <p:sldId id="25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78" r:id="rId18"/>
    <p:sldId id="279" r:id="rId19"/>
    <p:sldId id="281" r:id="rId20"/>
    <p:sldId id="282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5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4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1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4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2922E-A24F-4E2F-9945-F775AEFD532A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22E0-7572-47D7-98B7-5C6CA8BE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springleaf-marketing-respons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MDS 556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Webinar #1</a:t>
            </a:r>
          </a:p>
          <a:p>
            <a:r>
              <a:rPr lang="en-US" dirty="0" smtClean="0"/>
              <a:t>October 25, </a:t>
            </a:r>
            <a:r>
              <a:rPr lang="en-US" dirty="0" smtClean="0"/>
              <a:t>2016</a:t>
            </a:r>
          </a:p>
          <a:p>
            <a:r>
              <a:rPr lang="en-US" sz="1800" dirty="0" smtClean="0"/>
              <a:t>Dr. Jim Kulich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024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119187"/>
            <a:ext cx="3429000" cy="3248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1119187"/>
            <a:ext cx="3429000" cy="3248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0" y="1119187"/>
            <a:ext cx="3429000" cy="3248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5410200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0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741" y="268942"/>
            <a:ext cx="1120588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Vincent Granville – Five Conditions for a Good Correlation Metric</a:t>
            </a:r>
          </a:p>
          <a:p>
            <a:endParaRPr lang="en-US" sz="2200" dirty="0"/>
          </a:p>
          <a:p>
            <a:r>
              <a:rPr lang="en-US" sz="2200" dirty="0"/>
              <a:t>1.Independent of sample size to allow comparisons across buckets of different sizes: a correlation of (say) 0.6 must always correspond to (say) the 74-th percentile among all potential paired series (X, Y) of size n, regardless of </a:t>
            </a:r>
            <a:r>
              <a:rPr lang="en-US" sz="2200" dirty="0" smtClean="0"/>
              <a:t>n</a:t>
            </a:r>
          </a:p>
          <a:p>
            <a:endParaRPr lang="en-US" sz="2200" dirty="0"/>
          </a:p>
          <a:p>
            <a:r>
              <a:rPr lang="en-US" sz="2200" dirty="0"/>
              <a:t>2.Same bounds as old-fashioned correlation for back-compatibility : it must be between -1 and +1, with -1 and +1 attained by extreme, singular data sets, and 0 meaning no </a:t>
            </a:r>
            <a:r>
              <a:rPr lang="en-US" sz="2200" dirty="0" smtClean="0"/>
              <a:t>correlation</a:t>
            </a:r>
          </a:p>
          <a:p>
            <a:endParaRPr lang="en-US" sz="2200" dirty="0"/>
          </a:p>
          <a:p>
            <a:r>
              <a:rPr lang="en-US" sz="2200" dirty="0"/>
              <a:t>3.More general than traditional correlation: it measures the degree of monotonicity between two variables X and Y (does X grow when Y grows?) rather than linearity (Y = a + b*X + noise, with a, b chosen to minimize noise). Yet not as general as the distance correlation (equal to zero if and only if X and Y are independent) or my </a:t>
            </a:r>
            <a:r>
              <a:rPr lang="en-US" sz="2200" dirty="0" err="1"/>
              <a:t>structuredness</a:t>
            </a:r>
            <a:r>
              <a:rPr lang="en-US" sz="2200" dirty="0"/>
              <a:t> coefficient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US" sz="2200" dirty="0"/>
              <a:t>4.Not sensitive to outliers, </a:t>
            </a:r>
            <a:r>
              <a:rPr lang="en-US" sz="2200" dirty="0" smtClean="0"/>
              <a:t>robust</a:t>
            </a:r>
          </a:p>
          <a:p>
            <a:endParaRPr lang="en-US" sz="2200" dirty="0"/>
          </a:p>
          <a:p>
            <a:r>
              <a:rPr lang="en-US" sz="2200" dirty="0"/>
              <a:t>5.More intuitive, more compatible with the way the human brain perceives correlations</a:t>
            </a:r>
          </a:p>
        </p:txBody>
      </p:sp>
    </p:spTree>
    <p:extLst>
      <p:ext uri="{BB962C8B-B14F-4D97-AF65-F5344CB8AC3E}">
        <p14:creationId xmlns:p14="http://schemas.microsoft.com/office/powerpoint/2010/main" val="172770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0212" y="753035"/>
            <a:ext cx="96998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</a:rPr>
              <a:t>A Formula for Spearman’s Rank Correlation</a:t>
            </a:r>
          </a:p>
          <a:p>
            <a:pPr algn="ctr"/>
            <a:endParaRPr lang="en-US" sz="2400" b="1" dirty="0" smtClean="0">
              <a:latin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latin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= 1 - S(X, Y)/q(n)</a:t>
            </a:r>
            <a:endParaRPr lang="en-US" sz="2400" dirty="0"/>
          </a:p>
          <a:p>
            <a:r>
              <a:rPr lang="en-US" sz="2400" dirty="0" smtClean="0">
                <a:latin typeface="arial" panose="020B0604020202020204" pitchFamily="34" charset="0"/>
              </a:rPr>
              <a:t>Where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S(X, Y) = SUM{ |x(j) - y(j)|^2 </a:t>
            </a:r>
            <a:r>
              <a:rPr lang="en-US" sz="2400" dirty="0" smtClean="0">
                <a:latin typeface="arial" panose="020B0604020202020204" pitchFamily="34" charset="0"/>
              </a:rPr>
              <a:t>},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x(j), y(j) being the ranks of observation j, in the X and Y series</a:t>
            </a:r>
            <a:r>
              <a:rPr lang="en-US" sz="2400" dirty="0" smtClean="0">
                <a:latin typeface="arial" panose="020B0604020202020204" pitchFamily="34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q(n) = n*(n^2-1)/6,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14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235" y="394447"/>
            <a:ext cx="1188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A new family of rank </a:t>
            </a:r>
            <a:r>
              <a:rPr lang="en-US" b="1" dirty="0" smtClean="0">
                <a:latin typeface="arial" panose="020B0604020202020204" pitchFamily="34" charset="0"/>
              </a:rPr>
              <a:t>correlations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</a:rPr>
              <a:t>Without loss of generality, from now on we can now assume that X is ordered and thus x(j) = j. Our new correlation will be denoted as </a:t>
            </a:r>
            <a:r>
              <a:rPr lang="en-US" b="1" dirty="0">
                <a:latin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</a:rPr>
              <a:t>, or t(c) to emphasize the fact that it is a family of correlations governed by the parameter c. 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</a:rPr>
              <a:t>new correlation is computed as follows</a:t>
            </a:r>
            <a:r>
              <a:rPr lang="en-US" dirty="0" smtClean="0">
                <a:latin typeface="arial" panose="020B0604020202020204" pitchFamily="34" charset="0"/>
              </a:rPr>
              <a:t>:</a:t>
            </a:r>
            <a:endParaRPr lang="en-US" dirty="0" smtClean="0"/>
          </a:p>
          <a:p>
            <a:endParaRPr lang="en-US" b="1" dirty="0">
              <a:latin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</a:rPr>
              <a:t>Step A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Compute u = SUM{ |x(j) - y(j)|^c} 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Compute v = SUM{ |x(j) - z(j)|^c} where z(j) = n-1-y(j)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 = T(c) = min(u, v) 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Sign = +1 if u&lt;v, -1 if u&gt;v, 0 if u=v </a:t>
            </a:r>
            <a:endParaRPr lang="en-US" sz="2000" dirty="0" smtClean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latin typeface="arial" panose="020B0604020202020204" pitchFamily="34" charset="0"/>
              </a:rPr>
              <a:t>Step </a:t>
            </a:r>
            <a:r>
              <a:rPr lang="en-US" b="1" dirty="0" smtClean="0">
                <a:latin typeface="arial" panose="020B0604020202020204" pitchFamily="34" charset="0"/>
              </a:rPr>
              <a:t>B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</a:rPr>
              <a:t> = t(c) = Sign * { 1-T(c)/q(n) }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q(n) is the maximum value for T(c) computed across all (X, Y) with n observations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793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227" t="16003" r="37364" b="28973"/>
          <a:stretch/>
        </p:blipFill>
        <p:spPr>
          <a:xfrm>
            <a:off x="1452282" y="0"/>
            <a:ext cx="9395012" cy="65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137" t="49085" r="43235" b="12222"/>
          <a:stretch/>
        </p:blipFill>
        <p:spPr>
          <a:xfrm>
            <a:off x="441452" y="237133"/>
            <a:ext cx="11750548" cy="662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04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803" t="22767" r="46863" b="25294"/>
          <a:stretch/>
        </p:blipFill>
        <p:spPr>
          <a:xfrm>
            <a:off x="2079810" y="197223"/>
            <a:ext cx="7620002" cy="5807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71480" y="623787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Thurman &amp; Fisher, American Agricultural Economics Association, 1988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0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2255" t="38628" r="9706" b="21808"/>
          <a:stretch/>
        </p:blipFill>
        <p:spPr>
          <a:xfrm>
            <a:off x="1785871" y="363949"/>
            <a:ext cx="8602328" cy="50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3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3431" t="23464" r="11079" b="27385"/>
          <a:stretch/>
        </p:blipFill>
        <p:spPr>
          <a:xfrm>
            <a:off x="2492186" y="358587"/>
            <a:ext cx="7906871" cy="61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3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1765" t="632" r="48550" b="48398"/>
          <a:stretch/>
        </p:blipFill>
        <p:spPr>
          <a:xfrm>
            <a:off x="1344707" y="143436"/>
            <a:ext cx="8767482" cy="63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9400"/>
            <a:ext cx="11607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Our Agenda for this Evening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Welcome Back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Overview of Our Course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An Introduction to Feature Engineering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Correlation – Variations on the Theme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The Chicken or the Egg – One Mathematical Approach to Causation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Conversation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93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114" t="50162" r="48039" b="2636"/>
          <a:stretch/>
        </p:blipFill>
        <p:spPr>
          <a:xfrm>
            <a:off x="887506" y="215153"/>
            <a:ext cx="9368118" cy="65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0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166336"/>
            <a:ext cx="9017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“If </a:t>
            </a:r>
            <a:r>
              <a:rPr lang="en-US" sz="2800" dirty="0"/>
              <a:t>I had an hour to solve a problem and my life depended on the solution, I would spend the first 55 minutes determining the proper question to ask for once I know the proper question, I could solve the problem in less than five minutes</a:t>
            </a:r>
            <a:r>
              <a:rPr lang="en-US" sz="2800" dirty="0" smtClean="0"/>
              <a:t>.”</a:t>
            </a:r>
          </a:p>
          <a:p>
            <a:endParaRPr lang="en-US" sz="2800" dirty="0"/>
          </a:p>
          <a:p>
            <a:r>
              <a:rPr lang="en-US" sz="2800" dirty="0"/>
              <a:t>~Albert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122528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215900"/>
            <a:ext cx="98425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MDS 556 Overview</a:t>
            </a:r>
            <a:endParaRPr lang="en-US" dirty="0"/>
          </a:p>
          <a:p>
            <a:endParaRPr lang="en-US" u="sng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Focus</a:t>
            </a:r>
            <a:r>
              <a:rPr lang="en-US" dirty="0" smtClean="0"/>
              <a:t>: Mathematical Tools for Building Better Models</a:t>
            </a:r>
          </a:p>
          <a:p>
            <a:endParaRPr lang="en-US" u="sng" dirty="0"/>
          </a:p>
          <a:p>
            <a:r>
              <a:rPr lang="en-US" u="sng" dirty="0" smtClean="0">
                <a:solidFill>
                  <a:srgbClr val="FF0000"/>
                </a:solidFill>
              </a:rPr>
              <a:t>Main Topics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Essentials of Linear Algebra and a little Calculus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Regression and 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e</a:t>
            </a:r>
            <a:r>
              <a:rPr lang="en-US" dirty="0" smtClean="0"/>
              <a:t>xtensions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Biological Methods – Neural Networks and Genetic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Topics of interest to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 smtClean="0">
                <a:solidFill>
                  <a:srgbClr val="FF0000"/>
                </a:solidFill>
              </a:rPr>
              <a:t>Approaches to What We Will Do</a:t>
            </a:r>
          </a:p>
          <a:p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Mathematical perspective – application oriented but with a theoretical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Stretch your mathematical comfort zone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Varied sources – including some academic papers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exercises – putting our ideas into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Case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 project – continue past work or try something new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Your suggestions are welcomed</a:t>
            </a:r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760" t="13336" r="34167" b="12127"/>
          <a:stretch/>
        </p:blipFill>
        <p:spPr>
          <a:xfrm>
            <a:off x="2222500" y="88900"/>
            <a:ext cx="7848600" cy="6443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000" y="266700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CRISP Data Mining Process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4000" y="620873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Science for Business: Chapter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7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100" y="495301"/>
            <a:ext cx="10312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MDS 556 – Possible Project Approaches</a:t>
            </a:r>
          </a:p>
          <a:p>
            <a:endParaRPr lang="en-US" sz="2200" dirty="0"/>
          </a:p>
          <a:p>
            <a:r>
              <a:rPr lang="en-US" sz="2200" dirty="0" smtClean="0">
                <a:solidFill>
                  <a:srgbClr val="FF0000"/>
                </a:solidFill>
              </a:rPr>
              <a:t>Individual: </a:t>
            </a:r>
            <a:r>
              <a:rPr lang="en-US" sz="2200" dirty="0" smtClean="0"/>
              <a:t>Develop and complete a project on a topic of your choosing with  data you primarily assemble and use to create a model. We all provide support from an outside perspective.</a:t>
            </a:r>
          </a:p>
          <a:p>
            <a:endParaRPr lang="en-US" sz="2200" dirty="0"/>
          </a:p>
          <a:p>
            <a:r>
              <a:rPr lang="en-US" sz="2200" dirty="0" smtClean="0">
                <a:solidFill>
                  <a:srgbClr val="FF0000"/>
                </a:solidFill>
              </a:rPr>
              <a:t>Team: </a:t>
            </a:r>
            <a:r>
              <a:rPr lang="en-US" sz="2200" dirty="0" smtClean="0"/>
              <a:t>	If several members of our group want to pursue a similar topic, you may work together as a team, but with explicitly defined roles and 	clear evidence of major contributions from each team member. 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12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729" y="0"/>
            <a:ext cx="115136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MDS 556 – Project Deliverables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Week One:</a:t>
            </a:r>
            <a:r>
              <a:rPr lang="en-US" sz="2400" dirty="0" smtClean="0"/>
              <a:t>  Initial ideas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Week Three: </a:t>
            </a:r>
            <a:r>
              <a:rPr lang="en-US" sz="2400" dirty="0" smtClean="0"/>
              <a:t>Short project proposal – topic and any commentary that might be helpful for others to see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Week Eight:</a:t>
            </a:r>
            <a:r>
              <a:rPr lang="en-US" sz="2400" dirty="0"/>
              <a:t> </a:t>
            </a:r>
            <a:r>
              <a:rPr lang="en-US" sz="2400" dirty="0" smtClean="0"/>
              <a:t>Technical presentation, 	Client presentation – action oriented	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All Weeks:</a:t>
            </a:r>
            <a:r>
              <a:rPr lang="en-US" sz="2400" dirty="0"/>
              <a:t> </a:t>
            </a:r>
            <a:r>
              <a:rPr lang="en-US" sz="2400" dirty="0" smtClean="0"/>
              <a:t>Questions, ideas to share, requests for help or feedback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50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529" t="19978" r="41177" b="27560"/>
          <a:stretch/>
        </p:blipFill>
        <p:spPr>
          <a:xfrm>
            <a:off x="286870" y="0"/>
            <a:ext cx="11905130" cy="69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4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165" y="573741"/>
            <a:ext cx="117258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Feature Engineering</a:t>
            </a:r>
          </a:p>
          <a:p>
            <a:endParaRPr lang="en-US" b="1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The process of transforming raw data into features that better represent the underlying problem to the predictive models, resulting in improved model accuracy on unseen data.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An attribute that is useful or meaningful to your problem.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 extraction - the automatic construction of new features from raw data (clustering, 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 construction - the manual construction of new features from raw data (an art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 selection – from too many features to a few that are useful (ranking, scoring, algorithmic)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 learning – the automatic identification and use of features in raw data (new methods)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by hand vs. working at scale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www.kaggle.com/c/springleaf-marketing-response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8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677" y="547121"/>
            <a:ext cx="10578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Parametric and Non Parametric Correlation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7400" y="1846659"/>
            <a:ext cx="3086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X		 Y</a:t>
            </a:r>
          </a:p>
          <a:p>
            <a:endParaRPr lang="en-US" dirty="0" smtClean="0"/>
          </a:p>
          <a:p>
            <a:r>
              <a:rPr lang="en-US" dirty="0" smtClean="0"/>
              <a:t>1.0		1.0</a:t>
            </a:r>
            <a:endParaRPr lang="en-US" dirty="0"/>
          </a:p>
          <a:p>
            <a:r>
              <a:rPr lang="en-US" dirty="0" smtClean="0"/>
              <a:t>2.4		2.0</a:t>
            </a:r>
            <a:endParaRPr lang="en-US" dirty="0"/>
          </a:p>
          <a:p>
            <a:r>
              <a:rPr lang="en-US" dirty="0" smtClean="0"/>
              <a:t>3.8		2.3	</a:t>
            </a:r>
            <a:endParaRPr lang="en-US" dirty="0"/>
          </a:p>
          <a:p>
            <a:r>
              <a:rPr lang="en-US" dirty="0" smtClean="0"/>
              <a:t>4.0		3.7</a:t>
            </a:r>
          </a:p>
          <a:p>
            <a:r>
              <a:rPr lang="en-US" dirty="0" smtClean="0"/>
              <a:t>11.0		2.5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89800" y="2123658"/>
            <a:ext cx="3009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		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		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		5</a:t>
            </a:r>
          </a:p>
          <a:p>
            <a:r>
              <a:rPr lang="en-US" dirty="0">
                <a:solidFill>
                  <a:srgbClr val="FF0000"/>
                </a:solidFill>
              </a:rPr>
              <a:t>5		</a:t>
            </a:r>
            <a:r>
              <a:rPr lang="en-US" dirty="0" smtClean="0">
                <a:solidFill>
                  <a:srgbClr val="FF0000"/>
                </a:solidFill>
              </a:rPr>
              <a:t>4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0469" y="4418737"/>
            <a:ext cx="2939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 =  .38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89800" y="4463385"/>
            <a:ext cx="2939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ρ</a:t>
            </a:r>
            <a:r>
              <a:rPr lang="en-US" dirty="0" smtClean="0">
                <a:solidFill>
                  <a:srgbClr val="FF0000"/>
                </a:solidFill>
              </a:rPr>
              <a:t> =  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8123" y="5276730"/>
            <a:ext cx="847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measures linearity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ρ</a:t>
            </a:r>
            <a:r>
              <a:rPr lang="en-US" dirty="0" smtClean="0"/>
              <a:t> measures monotonicity – data traveling in the same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774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Office Theme</vt:lpstr>
      <vt:lpstr>MDS 556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Elmhurst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 546</dc:title>
  <dc:creator>Jim Kulich</dc:creator>
  <cp:lastModifiedBy>Jim Kulich</cp:lastModifiedBy>
  <cp:revision>48</cp:revision>
  <dcterms:created xsi:type="dcterms:W3CDTF">2015-02-04T21:33:17Z</dcterms:created>
  <dcterms:modified xsi:type="dcterms:W3CDTF">2016-10-12T15:40:48Z</dcterms:modified>
</cp:coreProperties>
</file>