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  <p:sldId id="499" r:id="rId3"/>
    <p:sldId id="496" r:id="rId4"/>
    <p:sldId id="501" r:id="rId5"/>
    <p:sldId id="529" r:id="rId6"/>
    <p:sldId id="503" r:id="rId7"/>
    <p:sldId id="525" r:id="rId8"/>
    <p:sldId id="528" r:id="rId9"/>
    <p:sldId id="527" r:id="rId10"/>
    <p:sldId id="505" r:id="rId11"/>
    <p:sldId id="534" r:id="rId12"/>
    <p:sldId id="524" r:id="rId13"/>
    <p:sldId id="533" r:id="rId14"/>
    <p:sldId id="506" r:id="rId15"/>
    <p:sldId id="507" r:id="rId16"/>
    <p:sldId id="508" r:id="rId17"/>
    <p:sldId id="510" r:id="rId18"/>
    <p:sldId id="455" r:id="rId19"/>
    <p:sldId id="463" r:id="rId20"/>
    <p:sldId id="530" r:id="rId21"/>
    <p:sldId id="531" r:id="rId22"/>
    <p:sldId id="532" r:id="rId23"/>
    <p:sldId id="511" r:id="rId24"/>
    <p:sldId id="513" r:id="rId25"/>
    <p:sldId id="535" r:id="rId26"/>
    <p:sldId id="494" r:id="rId27"/>
    <p:sldId id="526" r:id="rId28"/>
    <p:sldId id="492" r:id="rId29"/>
    <p:sldId id="495" r:id="rId30"/>
    <p:sldId id="536" r:id="rId31"/>
    <p:sldId id="514" r:id="rId32"/>
    <p:sldId id="515" r:id="rId33"/>
    <p:sldId id="519" r:id="rId34"/>
    <p:sldId id="516" r:id="rId35"/>
    <p:sldId id="520" r:id="rId36"/>
    <p:sldId id="517" r:id="rId37"/>
    <p:sldId id="372" r:id="rId38"/>
    <p:sldId id="537" r:id="rId39"/>
    <p:sldId id="373" r:id="rId40"/>
    <p:sldId id="387" r:id="rId41"/>
    <p:sldId id="522" r:id="rId42"/>
    <p:sldId id="374" r:id="rId43"/>
    <p:sldId id="381" r:id="rId44"/>
    <p:sldId id="465" r:id="rId45"/>
    <p:sldId id="466" r:id="rId46"/>
    <p:sldId id="538" r:id="rId47"/>
    <p:sldId id="473" r:id="rId48"/>
    <p:sldId id="474" r:id="rId49"/>
    <p:sldId id="479" r:id="rId50"/>
    <p:sldId id="478" r:id="rId51"/>
    <p:sldId id="477" r:id="rId52"/>
    <p:sldId id="539" r:id="rId53"/>
    <p:sldId id="476" r:id="rId54"/>
    <p:sldId id="480" r:id="rId55"/>
    <p:sldId id="540" r:id="rId56"/>
    <p:sldId id="343" r:id="rId57"/>
    <p:sldId id="377" r:id="rId58"/>
    <p:sldId id="383" r:id="rId59"/>
    <p:sldId id="542" r:id="rId60"/>
    <p:sldId id="543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45" autoAdjust="0"/>
    <p:restoredTop sz="94660"/>
  </p:normalViewPr>
  <p:slideViewPr>
    <p:cSldViewPr>
      <p:cViewPr varScale="1">
        <p:scale>
          <a:sx n="63" d="100"/>
          <a:sy n="63" d="100"/>
        </p:scale>
        <p:origin x="-4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i="1" dirty="0"/>
              <a:t>MDS535 Programming Language and Environments:</a:t>
            </a:r>
            <a:br>
              <a:rPr lang="en-US" altLang="en-US" b="1" i="1" dirty="0"/>
            </a:br>
            <a:r>
              <a:rPr lang="en-US" altLang="en-US" b="1" i="1" dirty="0">
                <a:solidFill>
                  <a:srgbClr val="FF0000"/>
                </a:solidFill>
              </a:rPr>
              <a:t>Apache Scala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David Ostrowski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0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Standalone Applications in Spark</a:t>
            </a:r>
            <a:br>
              <a:rPr lang="en-US" sz="3200" b="1" dirty="0" smtClean="0"/>
            </a:br>
            <a:r>
              <a:rPr lang="en-US" sz="2200" b="1" dirty="0" smtClean="0"/>
              <a:t>using the </a:t>
            </a:r>
            <a:r>
              <a:rPr lang="en-US" sz="2200" b="1" dirty="0" err="1" smtClean="0"/>
              <a:t>sbt</a:t>
            </a:r>
            <a:r>
              <a:rPr lang="en-US" sz="2200" b="1" dirty="0" smtClean="0"/>
              <a:t> utility (set up in your installation)</a:t>
            </a:r>
            <a:r>
              <a:rPr lang="en-US" sz="3200" b="1" dirty="0" smtClean="0"/>
              <a:t> 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the spark home directory you will need to build a source directory for the standalone application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you will need to have 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main (from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(from main)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Resulting in 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/spark-1.2.0-bin-hadoop1/</a:t>
            </a:r>
            <a:r>
              <a:rPr lang="en-US" dirty="0" err="1" smtClean="0"/>
              <a:t>build.sbt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/spark-1.2.0-bin-hadoop1/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/spark-1.2.0-bin-hadoop1/</a:t>
            </a:r>
            <a:r>
              <a:rPr lang="en-US" dirty="0" err="1" smtClean="0"/>
              <a:t>src</a:t>
            </a:r>
            <a:r>
              <a:rPr lang="en-US" dirty="0" smtClean="0"/>
              <a:t>/main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/spark-1.2.0-bin-hadoop1/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ubuntu</a:t>
            </a:r>
            <a:r>
              <a:rPr lang="en-US" dirty="0" smtClean="0"/>
              <a:t>/spark-1.2.0-bin-hadoop1/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</a:t>
            </a:r>
            <a:r>
              <a:rPr lang="en-US" dirty="0" err="1" smtClean="0"/>
              <a:t>WordCount.scala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7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Spark </a:t>
            </a:r>
            <a:br>
              <a:rPr lang="en-US" sz="3200" b="1" dirty="0" smtClean="0"/>
            </a:br>
            <a:r>
              <a:rPr lang="en-US" sz="2400" b="1" dirty="0" smtClean="0"/>
              <a:t>steps for build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Step one a:</a:t>
            </a:r>
          </a:p>
          <a:p>
            <a:pPr lvl="1"/>
            <a:r>
              <a:rPr lang="en-US" sz="2000" dirty="0" smtClean="0"/>
              <a:t>Copy the </a:t>
            </a:r>
            <a:r>
              <a:rPr lang="en-US" sz="2000" dirty="0" err="1" smtClean="0"/>
              <a:t>build.sbt</a:t>
            </a:r>
            <a:r>
              <a:rPr lang="en-US" sz="2000" dirty="0" smtClean="0"/>
              <a:t> from the “</a:t>
            </a:r>
            <a:r>
              <a:rPr lang="en-US" sz="2000" dirty="0" err="1" smtClean="0"/>
              <a:t>streamingIO</a:t>
            </a:r>
            <a:r>
              <a:rPr lang="en-US" sz="2000" dirty="0" smtClean="0"/>
              <a:t>” directory to the spark home directory “/home/</a:t>
            </a:r>
            <a:r>
              <a:rPr lang="en-US" sz="2000" dirty="0" err="1" smtClean="0"/>
              <a:t>ubuntu</a:t>
            </a:r>
            <a:r>
              <a:rPr lang="en-US" sz="2000" dirty="0" smtClean="0"/>
              <a:t>/spark-1.2.0-bin-hadoop1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Step one b : </a:t>
            </a:r>
          </a:p>
          <a:p>
            <a:pPr marL="457200" lvl="1" indent="0">
              <a:buNone/>
            </a:pPr>
            <a:r>
              <a:rPr lang="en-US" sz="2000" dirty="0" smtClean="0"/>
              <a:t>Copy 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 from “</a:t>
            </a:r>
            <a:r>
              <a:rPr lang="en-US" sz="2000" dirty="0" err="1" smtClean="0"/>
              <a:t>streamingIO</a:t>
            </a:r>
            <a:r>
              <a:rPr lang="en-US" sz="2000" dirty="0" smtClean="0"/>
              <a:t>” </a:t>
            </a:r>
            <a:r>
              <a:rPr lang="en-US" sz="2000" dirty="0" err="1" smtClean="0"/>
              <a:t>directoryto</a:t>
            </a:r>
            <a:r>
              <a:rPr lang="en-US" sz="2000" dirty="0" smtClean="0"/>
              <a:t> the </a:t>
            </a:r>
            <a:r>
              <a:rPr lang="en-US" sz="2000" dirty="0" err="1" smtClean="0"/>
              <a:t>src</a:t>
            </a:r>
            <a:r>
              <a:rPr lang="en-US" sz="2000" dirty="0" smtClean="0"/>
              <a:t>/main/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Spark </a:t>
            </a:r>
            <a:br>
              <a:rPr lang="en-US" sz="3200" b="1" dirty="0" smtClean="0"/>
            </a:br>
            <a:r>
              <a:rPr lang="en-US" sz="2400" b="1" dirty="0" err="1" smtClean="0"/>
              <a:t>sbt</a:t>
            </a:r>
            <a:r>
              <a:rPr lang="en-US" sz="2400" b="1" dirty="0" smtClean="0"/>
              <a:t> build file copy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956550" cy="39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Spark </a:t>
            </a:r>
            <a:br>
              <a:rPr lang="en-US" sz="3200" b="1" dirty="0" smtClean="0"/>
            </a:br>
            <a:r>
              <a:rPr lang="en-US" sz="2400" b="1" dirty="0" err="1" smtClean="0"/>
              <a:t>WordCount.scala</a:t>
            </a:r>
            <a:r>
              <a:rPr lang="en-US" sz="2400" b="1" dirty="0" smtClean="0"/>
              <a:t> copy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28800"/>
            <a:ext cx="84582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Applications in Spark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2: perform the build : Commands are </a:t>
            </a:r>
          </a:p>
          <a:p>
            <a:r>
              <a:rPr lang="en-US" dirty="0"/>
              <a:t>ubuntu@ip-172-31-11-96</a:t>
            </a:r>
            <a:r>
              <a:rPr lang="en-US"/>
              <a:t>:~/</a:t>
            </a:r>
            <a:r>
              <a:rPr lang="en-US" smtClean="0"/>
              <a:t>spark-1.2.0-bin-hadoop1$ </a:t>
            </a:r>
            <a:r>
              <a:rPr lang="en-US" b="1" dirty="0" err="1" smtClean="0"/>
              <a:t>sbt</a:t>
            </a:r>
            <a:r>
              <a:rPr lang="en-US" b="1" dirty="0" smtClean="0"/>
              <a:t> clean compile package</a:t>
            </a:r>
          </a:p>
          <a:p>
            <a:endParaRPr lang="en-US" dirty="0"/>
          </a:p>
          <a:p>
            <a:r>
              <a:rPr lang="en-US" dirty="0" smtClean="0"/>
              <a:t>Step 3 : standalone execution:</a:t>
            </a:r>
          </a:p>
          <a:p>
            <a:r>
              <a:rPr lang="en-US" dirty="0" smtClean="0"/>
              <a:t>ubuntu@ip-172-31-11-96</a:t>
            </a:r>
            <a:r>
              <a:rPr lang="en-US" dirty="0"/>
              <a:t>:~/</a:t>
            </a:r>
            <a:r>
              <a:rPr lang="en-US" dirty="0" smtClean="0"/>
              <a:t>spark-1.2.0-bin-hadoop1$ </a:t>
            </a:r>
            <a:r>
              <a:rPr lang="en-US" b="1" dirty="0"/>
              <a:t>bin/spark-submit --class </a:t>
            </a:r>
            <a:r>
              <a:rPr lang="en-US" b="1" dirty="0" err="1" smtClean="0"/>
              <a:t>com.oreilly.learningsparkexamples.mini.scala.WordCount</a:t>
            </a:r>
            <a:r>
              <a:rPr lang="en-US" b="1" dirty="0" smtClean="0"/>
              <a:t> </a:t>
            </a:r>
            <a:r>
              <a:rPr lang="en-US" b="1" dirty="0"/>
              <a:t>target/scala-2.10/learning-spark-mini-example_2.10-0.0.1.jar   README.md </a:t>
            </a:r>
            <a:r>
              <a:rPr lang="en-US" b="1" dirty="0" err="1"/>
              <a:t>wordcounts</a:t>
            </a:r>
            <a:endParaRPr lang="en-US" b="1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from this will reside in the </a:t>
            </a:r>
            <a:r>
              <a:rPr lang="en-US" dirty="0" err="1" smtClean="0"/>
              <a:t>wordcounts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Below is the part file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0" y="3722039"/>
            <a:ext cx="7648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Spark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from this will reside in the </a:t>
            </a:r>
            <a:r>
              <a:rPr lang="en-US" dirty="0" err="1" smtClean="0"/>
              <a:t>wordcounts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Contents of the part file (below)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9" y="3657600"/>
            <a:ext cx="7667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applications benefit from acting on data as soon as it arrives. </a:t>
            </a:r>
          </a:p>
          <a:p>
            <a:r>
              <a:rPr lang="en-US" sz="2400" dirty="0" smtClean="0"/>
              <a:t>Applications might track statistics about page views in real time, train a machine learning model or automatically detect anomalies. </a:t>
            </a:r>
          </a:p>
          <a:p>
            <a:r>
              <a:rPr lang="en-US" sz="2400" dirty="0" smtClean="0"/>
              <a:t>It lets users write streaming applications using a very similar API to batch jobs and thus reuse a lot of the skills and even code used.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Spark Streaming provides an abstraction called </a:t>
            </a:r>
            <a:r>
              <a:rPr lang="en-US" dirty="0" err="1" smtClean="0"/>
              <a:t>Dstreams</a:t>
            </a:r>
            <a:r>
              <a:rPr lang="en-US" dirty="0" smtClean="0"/>
              <a:t> or discretized streams.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Dstream</a:t>
            </a:r>
            <a:r>
              <a:rPr lang="en-US" dirty="0" smtClean="0"/>
              <a:t> is a sequence of data arriving over time.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Dstream</a:t>
            </a:r>
            <a:r>
              <a:rPr lang="en-US" dirty="0" smtClean="0"/>
              <a:t> is represented as a sequence of RDDs arriving at each time step.</a:t>
            </a:r>
          </a:p>
          <a:p>
            <a:r>
              <a:rPr lang="en-US" dirty="0" err="1" smtClean="0"/>
              <a:t>Dstreams</a:t>
            </a:r>
            <a:r>
              <a:rPr lang="en-US" dirty="0" smtClean="0"/>
              <a:t> can be created from various input data sources, such as Flume , Kafka or HDFS</a:t>
            </a:r>
          </a:p>
          <a:p>
            <a:r>
              <a:rPr lang="en-US" dirty="0" smtClean="0"/>
              <a:t>Once built, they offer two types of operations: transformations, which yield a new </a:t>
            </a:r>
            <a:r>
              <a:rPr lang="en-US" dirty="0" err="1" smtClean="0"/>
              <a:t>Dstream</a:t>
            </a:r>
            <a:r>
              <a:rPr lang="en-US" dirty="0" smtClean="0"/>
              <a:t> and output operations which write data to an external system.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Spark Streaming programs are best run as standalone applications, built using Maven or SBT. </a:t>
            </a:r>
            <a:endParaRPr lang="en-US" sz="2400" dirty="0"/>
          </a:p>
          <a:p>
            <a:r>
              <a:rPr lang="en-US" sz="2400" dirty="0" smtClean="0"/>
              <a:t>There is a prebuilt Spark Streaming example which does not work to the online documentation  - so I made a similar version that is able to successfully work</a:t>
            </a:r>
            <a:endParaRPr lang="en-US" sz="2400" dirty="0"/>
          </a:p>
          <a:p>
            <a:r>
              <a:rPr lang="en-US" sz="2400" dirty="0" smtClean="0"/>
              <a:t>We will be leveraging the work on the application build from the last example – for brevity, we will be relying on as much from the last example (including naming the file “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” in order to use the same application build file)</a:t>
            </a:r>
          </a:p>
          <a:p>
            <a:r>
              <a:rPr lang="en-US" sz="2400" dirty="0" smtClean="0"/>
              <a:t>We will be using two putty terminals in a client/server mode to our single amazon instance</a:t>
            </a:r>
          </a:p>
          <a:p>
            <a:pPr lvl="1"/>
            <a:r>
              <a:rPr lang="en-US" sz="2000" dirty="0" smtClean="0"/>
              <a:t>The client will be where we input data in real time</a:t>
            </a:r>
          </a:p>
          <a:p>
            <a:pPr lvl="1"/>
            <a:r>
              <a:rPr lang="en-US" sz="2000" dirty="0" smtClean="0"/>
              <a:t>The server will run our </a:t>
            </a:r>
            <a:r>
              <a:rPr lang="en-US" sz="2000" dirty="0" err="1" smtClean="0"/>
              <a:t>scala</a:t>
            </a:r>
            <a:r>
              <a:rPr lang="en-US" sz="2000" dirty="0" smtClean="0"/>
              <a:t> program which will received the input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Spark part III</a:t>
            </a:r>
            <a:br>
              <a:rPr lang="en-US" sz="3200" b="1" dirty="0" smtClean="0"/>
            </a:br>
            <a:r>
              <a:rPr lang="en-US" sz="3200" b="1" dirty="0" smtClean="0"/>
              <a:t>overview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Application</a:t>
            </a:r>
          </a:p>
          <a:p>
            <a:r>
              <a:rPr lang="en-US" dirty="0" smtClean="0"/>
              <a:t>Streaming I/O</a:t>
            </a:r>
          </a:p>
          <a:p>
            <a:r>
              <a:rPr lang="en-US" dirty="0" smtClean="0"/>
              <a:t>MLIB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will this work?</a:t>
            </a:r>
          </a:p>
          <a:p>
            <a:r>
              <a:rPr lang="en-US" sz="2400" dirty="0" smtClean="0"/>
              <a:t>To demonstrate better how the stream will work , please note that you can run a client / server application on the same machine , in this case, using a port address to send data between the two </a:t>
            </a:r>
          </a:p>
          <a:p>
            <a:r>
              <a:rPr lang="en-US" sz="2400" dirty="0" smtClean="0"/>
              <a:t>For example I can start two putty terminals to my amazon instance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Spark Streaming</a:t>
            </a:r>
            <a:br>
              <a:rPr lang="en-US" sz="3200" b="1" dirty="0" smtClean="0"/>
            </a:br>
            <a:r>
              <a:rPr lang="en-US" sz="2700" b="1" dirty="0" smtClean="0"/>
              <a:t>quick demonstration of client / server </a:t>
            </a:r>
            <a:br>
              <a:rPr lang="en-US" sz="2700" b="1" dirty="0" smtClean="0"/>
            </a:br>
            <a:r>
              <a:rPr lang="en-US" sz="2700" b="1" dirty="0" smtClean="0"/>
              <a:t>between terminals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client:			</a:t>
            </a:r>
            <a:r>
              <a:rPr lang="en-US" sz="2400" b="1" dirty="0" err="1" smtClean="0"/>
              <a:t>nc</a:t>
            </a:r>
            <a:r>
              <a:rPr lang="en-US" sz="2400" b="1" dirty="0" smtClean="0"/>
              <a:t> </a:t>
            </a:r>
            <a:r>
              <a:rPr lang="en-US" sz="2400" b="1" dirty="0"/>
              <a:t>-</a:t>
            </a:r>
            <a:r>
              <a:rPr lang="en-US" sz="2400" b="1" dirty="0" err="1"/>
              <a:t>lk</a:t>
            </a:r>
            <a:r>
              <a:rPr lang="en-US" sz="2400" b="1" dirty="0"/>
              <a:t> </a:t>
            </a:r>
            <a:r>
              <a:rPr lang="en-US" sz="2400" b="1" dirty="0" err="1"/>
              <a:t>localhost</a:t>
            </a:r>
            <a:r>
              <a:rPr lang="en-US" sz="2400" b="1" dirty="0"/>
              <a:t> </a:t>
            </a:r>
            <a:r>
              <a:rPr lang="en-US" sz="2400" b="1" dirty="0" smtClean="0"/>
              <a:t>7777</a:t>
            </a:r>
            <a:endParaRPr lang="en-US" sz="2400" b="1" dirty="0"/>
          </a:p>
          <a:p>
            <a:r>
              <a:rPr lang="en-US" sz="2400" b="1" dirty="0" smtClean="0"/>
              <a:t>The Sever:</a:t>
            </a:r>
            <a:r>
              <a:rPr lang="en-US" sz="2400" b="1" dirty="0"/>
              <a:t>	</a:t>
            </a:r>
            <a:r>
              <a:rPr lang="en-US" sz="2400" b="1" dirty="0" smtClean="0"/>
              <a:t>		$</a:t>
            </a:r>
            <a:r>
              <a:rPr lang="en-US" sz="2400" b="1" dirty="0"/>
              <a:t>telnet </a:t>
            </a:r>
            <a:r>
              <a:rPr lang="en-US" sz="2400" b="1" dirty="0" err="1"/>
              <a:t>localhost</a:t>
            </a:r>
            <a:r>
              <a:rPr lang="en-US" sz="2400" b="1" dirty="0"/>
              <a:t> 7777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" y="2884130"/>
            <a:ext cx="9020175" cy="28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Spark Streaming</a:t>
            </a:r>
            <a:br>
              <a:rPr lang="en-US" sz="3200" b="1" dirty="0" smtClean="0"/>
            </a:br>
            <a:r>
              <a:rPr lang="en-US" sz="3200" b="1" dirty="0" smtClean="0"/>
              <a:t>demonstration of client / server </a:t>
            </a:r>
            <a:br>
              <a:rPr lang="en-US" sz="3200" b="1" dirty="0" smtClean="0"/>
            </a:br>
            <a:r>
              <a:rPr lang="en-US" sz="3200" b="1" dirty="0" smtClean="0"/>
              <a:t>between terminals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Here, it passes from a client to the server (input from one terminal and prints it out from the other terminal)</a:t>
            </a:r>
            <a:endParaRPr lang="en-US" sz="2400" b="1" dirty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" y="2688870"/>
            <a:ext cx="9089441" cy="283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one : copy  “</a:t>
            </a:r>
            <a:r>
              <a:rPr lang="en-US" dirty="0" err="1" smtClean="0"/>
              <a:t>wordcount.scala</a:t>
            </a:r>
            <a:r>
              <a:rPr lang="en-US" dirty="0" smtClean="0"/>
              <a:t>” example program from streaming IO folder  to 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 in the spark home</a:t>
            </a:r>
          </a:p>
          <a:p>
            <a:pPr lvl="1"/>
            <a:r>
              <a:rPr lang="en-US" dirty="0" smtClean="0"/>
              <a:t>This is overlaying the </a:t>
            </a:r>
            <a:r>
              <a:rPr lang="en-US" dirty="0" err="1" smtClean="0"/>
              <a:t>workcount</a:t>
            </a:r>
            <a:r>
              <a:rPr lang="en-US" dirty="0" smtClean="0"/>
              <a:t> program and thus we are creating the streaming program as another standalone application </a:t>
            </a:r>
          </a:p>
          <a:p>
            <a:pPr lvl="1"/>
            <a:r>
              <a:rPr lang="en-US" dirty="0" smtClean="0"/>
              <a:t>To do so we are going to keep the same name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ubuntu@ip-172-31-44-254:~/spark-1.2.0-bin-hadoop1$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one :copy </a:t>
            </a:r>
            <a:r>
              <a:rPr lang="en-US" dirty="0" err="1" smtClean="0"/>
              <a:t>WordCount.scala</a:t>
            </a:r>
            <a:r>
              <a:rPr lang="en-US" dirty="0" smtClean="0"/>
              <a:t> from (this time) “</a:t>
            </a:r>
            <a:r>
              <a:rPr lang="en-US" dirty="0" err="1" smtClean="0"/>
              <a:t>streamingIO</a:t>
            </a:r>
            <a:r>
              <a:rPr lang="en-US" dirty="0" smtClean="0"/>
              <a:t>” to /spark-1.2.0-bin/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352800"/>
            <a:ext cx="79311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9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Step two : </a:t>
            </a:r>
            <a:r>
              <a:rPr lang="en-US" sz="2600" dirty="0" smtClean="0"/>
              <a:t>perform a build (again, relying on the spark application build </a:t>
            </a:r>
            <a:r>
              <a:rPr lang="en-US" sz="2600" dirty="0"/>
              <a:t>example) </a:t>
            </a:r>
            <a:endParaRPr lang="en-US" sz="2600" dirty="0" smtClean="0"/>
          </a:p>
          <a:p>
            <a:r>
              <a:rPr lang="en-US" sz="2600" b="1" dirty="0" smtClean="0"/>
              <a:t>Step three </a:t>
            </a:r>
            <a:r>
              <a:rPr lang="en-US" sz="2600" b="1" dirty="0"/>
              <a:t>: </a:t>
            </a:r>
            <a:r>
              <a:rPr lang="en-US" sz="2600" dirty="0"/>
              <a:t>start a second (putty) terminal to your amazon instance  -this will be used for the client </a:t>
            </a:r>
          </a:p>
          <a:p>
            <a:r>
              <a:rPr lang="en-US" sz="2600" b="1" dirty="0"/>
              <a:t>Step </a:t>
            </a:r>
            <a:r>
              <a:rPr lang="en-US" sz="2600" b="1" dirty="0" smtClean="0"/>
              <a:t>four: </a:t>
            </a:r>
            <a:r>
              <a:rPr lang="en-US" sz="2600" dirty="0"/>
              <a:t>enter the commands as identified for the client (you will be entering streaming text from one terminal and using the streaming application from the second to read it.)</a:t>
            </a:r>
          </a:p>
          <a:p>
            <a:r>
              <a:rPr lang="en-US" sz="2600" b="1" dirty="0"/>
              <a:t>Step </a:t>
            </a:r>
            <a:r>
              <a:rPr lang="en-US" sz="2600" b="1" dirty="0" smtClean="0"/>
              <a:t>five: </a:t>
            </a:r>
            <a:r>
              <a:rPr lang="en-US" sz="2600" dirty="0"/>
              <a:t>start the server in the original terminal and enjoy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</a:t>
            </a:r>
            <a:r>
              <a:rPr lang="en-US" sz="3200" b="1" dirty="0"/>
              <a:t>E</a:t>
            </a:r>
            <a:r>
              <a:rPr lang="en-US" sz="3200" b="1" dirty="0" smtClean="0"/>
              <a:t>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sbt</a:t>
            </a:r>
            <a:r>
              <a:rPr lang="en-US" dirty="0"/>
              <a:t> clean compile </a:t>
            </a:r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86000"/>
            <a:ext cx="76676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</a:t>
            </a:r>
            <a:r>
              <a:rPr lang="en-US" sz="3200" b="1" dirty="0"/>
              <a:t>E</a:t>
            </a:r>
            <a:r>
              <a:rPr lang="en-US" sz="3200" b="1" dirty="0" smtClean="0"/>
              <a:t>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Run the server in one terminal (from spark home directory)</a:t>
            </a:r>
          </a:p>
          <a:p>
            <a:pPr lvl="1"/>
            <a:r>
              <a:rPr lang="en-US" sz="2000" dirty="0" smtClean="0"/>
              <a:t>Note: the “local[4]” is the number of parallel tasks.</a:t>
            </a:r>
          </a:p>
          <a:p>
            <a:endParaRPr lang="en-US" sz="2400" dirty="0" smtClean="0"/>
          </a:p>
          <a:p>
            <a:r>
              <a:rPr lang="en-US" sz="2400" dirty="0" smtClean="0"/>
              <a:t>bin/spark-submit </a:t>
            </a:r>
            <a:r>
              <a:rPr lang="en-US" sz="2400" dirty="0"/>
              <a:t>--class </a:t>
            </a:r>
            <a:r>
              <a:rPr lang="en-US" sz="2400" dirty="0" err="1"/>
              <a:t>com.oreilly.learningsparkexamples.mini.scala.WordCount</a:t>
            </a:r>
            <a:r>
              <a:rPr lang="en-US" sz="2400" dirty="0"/>
              <a:t> target/scala-2.10/learning-spark-mini-example_2.10-0.0.1.jar   local[4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Run the client as before </a:t>
            </a:r>
          </a:p>
          <a:p>
            <a:r>
              <a:rPr lang="en-US" sz="2400" dirty="0" err="1" smtClean="0"/>
              <a:t>nc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lk</a:t>
            </a:r>
            <a:r>
              <a:rPr lang="en-US" sz="2400" dirty="0"/>
              <a:t> </a:t>
            </a:r>
            <a:r>
              <a:rPr lang="en-US" sz="2400" dirty="0" err="1"/>
              <a:t>localhost</a:t>
            </a:r>
            <a:r>
              <a:rPr lang="en-US" sz="2400" dirty="0"/>
              <a:t> 7777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Streaming </a:t>
            </a:r>
            <a:r>
              <a:rPr lang="en-US" sz="3600" b="1" dirty="0"/>
              <a:t>E</a:t>
            </a:r>
            <a:r>
              <a:rPr lang="en-US" sz="3600" b="1" dirty="0" smtClean="0"/>
              <a:t>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client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399"/>
            <a:ext cx="7667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Streaming </a:t>
            </a:r>
            <a:r>
              <a:rPr lang="en-US" sz="3600" b="1" dirty="0"/>
              <a:t>E</a:t>
            </a:r>
            <a:r>
              <a:rPr lang="en-US" sz="3600" b="1" dirty="0" smtClean="0"/>
              <a:t>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streaming server starting…..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639050" cy="28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Applications in Spark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application</a:t>
            </a:r>
          </a:p>
          <a:p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erform a build (create a .jar file with .class output</a:t>
            </a:r>
          </a:p>
          <a:p>
            <a:pPr lvl="1"/>
            <a:r>
              <a:rPr lang="en-US" sz="2400" dirty="0" smtClean="0"/>
              <a:t>Two Methods: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bt</a:t>
            </a:r>
            <a:r>
              <a:rPr lang="en-US" dirty="0" smtClean="0"/>
              <a:t> (</a:t>
            </a:r>
            <a:r>
              <a:rPr lang="en-US" dirty="0" err="1" smtClean="0"/>
              <a:t>scala</a:t>
            </a:r>
            <a:r>
              <a:rPr lang="en-US" dirty="0" smtClean="0"/>
              <a:t> build tool)</a:t>
            </a:r>
          </a:p>
          <a:p>
            <a:pPr lvl="2"/>
            <a:r>
              <a:rPr lang="en-US" dirty="0" smtClean="0"/>
              <a:t>Maven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sz="2400" dirty="0" smtClean="0"/>
              <a:t>Second execute the job from the spark submit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Spark Streaming Example (entire)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99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package </a:t>
            </a:r>
            <a:r>
              <a:rPr lang="en-US" sz="1400" dirty="0" err="1"/>
              <a:t>com.oreilly.learningsparkexamples.mini.scala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org.apache.spark.streaming.StreamingContext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org.apache.spark.streaming.dstream.DStream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 smtClean="0"/>
              <a:t>org.apache.spark.streaming.Duration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</a:t>
            </a:r>
            <a:r>
              <a:rPr lang="en-US" sz="1400" dirty="0"/>
              <a:t>._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org.apache.spark.SparkContext</a:t>
            </a:r>
            <a:r>
              <a:rPr lang="en-US" sz="1400" dirty="0" smtClean="0"/>
              <a:t>._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object </a:t>
            </a:r>
            <a:r>
              <a:rPr lang="en-US" sz="1400" dirty="0" err="1"/>
              <a:t>WordCount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main(</a:t>
            </a:r>
            <a:r>
              <a:rPr lang="en-US" sz="1400" dirty="0" err="1"/>
              <a:t>args</a:t>
            </a:r>
            <a:r>
              <a:rPr lang="en-US" sz="1400" dirty="0"/>
              <a:t>: Array[String]) {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conf</a:t>
            </a:r>
            <a:r>
              <a:rPr lang="en-US" sz="1400" dirty="0"/>
              <a:t> = new </a:t>
            </a:r>
            <a:r>
              <a:rPr lang="en-US" sz="1400" dirty="0" err="1"/>
              <a:t>SparkConf</a:t>
            </a:r>
            <a:r>
              <a:rPr lang="en-US" sz="1400" dirty="0"/>
              <a:t>().</a:t>
            </a:r>
            <a:r>
              <a:rPr lang="en-US" sz="1400" dirty="0" err="1"/>
              <a:t>setMaster</a:t>
            </a:r>
            <a:r>
              <a:rPr lang="en-US" sz="1400" dirty="0"/>
              <a:t>("local[2]").</a:t>
            </a:r>
            <a:r>
              <a:rPr lang="en-US" sz="1400" dirty="0" err="1"/>
              <a:t>setAppName</a:t>
            </a:r>
            <a:r>
              <a:rPr lang="en-US" sz="1400" dirty="0"/>
              <a:t>("</a:t>
            </a:r>
            <a:r>
              <a:rPr lang="en-US" sz="1400" dirty="0" err="1"/>
              <a:t>NetworkWordCount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StreamingContext</a:t>
            </a:r>
            <a:r>
              <a:rPr lang="en-US" sz="1400" dirty="0"/>
              <a:t> with a 1-second batch size from a </a:t>
            </a:r>
            <a:r>
              <a:rPr lang="en-US" sz="1400" dirty="0" err="1"/>
              <a:t>SparkConf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//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</a:t>
            </a:r>
            <a:r>
              <a:rPr lang="en-US" sz="1400" dirty="0"/>
              <a:t>, Seconds(1))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conf,Duration</a:t>
            </a:r>
            <a:r>
              <a:rPr lang="en-US" sz="1400" dirty="0"/>
              <a:t>(1000)) //, 1.seconds())</a:t>
            </a:r>
          </a:p>
          <a:p>
            <a:pPr marL="0" indent="0">
              <a:buNone/>
            </a:pPr>
            <a:r>
              <a:rPr lang="en-US" sz="1400" dirty="0"/>
              <a:t>// Create a </a:t>
            </a:r>
            <a:r>
              <a:rPr lang="en-US" sz="1400" dirty="0" err="1"/>
              <a:t>DStream</a:t>
            </a:r>
            <a:r>
              <a:rPr lang="en-US" sz="1400" dirty="0"/>
              <a:t> using data received after connecting to port 7777 on the local machine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lines = </a:t>
            </a:r>
            <a:r>
              <a:rPr lang="en-US" sz="1400" dirty="0" err="1"/>
              <a:t>ssc.socketTextStream</a:t>
            </a:r>
            <a:r>
              <a:rPr lang="en-US" sz="1400" dirty="0"/>
              <a:t>("</a:t>
            </a:r>
            <a:r>
              <a:rPr lang="en-US" sz="1400" dirty="0" err="1"/>
              <a:t>localhost</a:t>
            </a:r>
            <a:r>
              <a:rPr lang="en-US" sz="1400" dirty="0"/>
              <a:t>", 7777)</a:t>
            </a:r>
          </a:p>
          <a:p>
            <a:pPr marL="0" indent="0">
              <a:buNone/>
            </a:pPr>
            <a:r>
              <a:rPr lang="en-US" sz="1400" dirty="0"/>
              <a:t>// Filter our </a:t>
            </a:r>
            <a:r>
              <a:rPr lang="en-US" sz="1400" dirty="0" err="1"/>
              <a:t>DStream</a:t>
            </a:r>
            <a:r>
              <a:rPr lang="en-US" sz="1400" dirty="0"/>
              <a:t> for lines with "error"</a:t>
            </a:r>
          </a:p>
          <a:p>
            <a:pPr marL="0" indent="0">
              <a:buNone/>
            </a:pP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errorLines</a:t>
            </a:r>
            <a:r>
              <a:rPr lang="en-US" sz="1400" dirty="0"/>
              <a:t> = </a:t>
            </a:r>
            <a:r>
              <a:rPr lang="en-US" sz="1400" dirty="0" err="1"/>
              <a:t>lines.filter</a:t>
            </a:r>
            <a:r>
              <a:rPr lang="en-US" sz="1400" dirty="0"/>
              <a:t>(_.contains("error"))</a:t>
            </a:r>
          </a:p>
          <a:p>
            <a:pPr marL="0" indent="0">
              <a:buNone/>
            </a:pPr>
            <a:r>
              <a:rPr lang="en-US" sz="1400" dirty="0"/>
              <a:t>// Print out the lines with errors</a:t>
            </a:r>
          </a:p>
          <a:p>
            <a:pPr marL="0" indent="0">
              <a:buNone/>
            </a:pPr>
            <a:r>
              <a:rPr lang="en-US" sz="1400" dirty="0" err="1"/>
              <a:t>errorLines.print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Start our streaming context and wait for it to "finish"</a:t>
            </a:r>
          </a:p>
          <a:p>
            <a:pPr marL="0" indent="0">
              <a:buNone/>
            </a:pPr>
            <a:r>
              <a:rPr lang="en-US" sz="1400" dirty="0" err="1"/>
              <a:t>ssc.start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// Wait for the job to finish</a:t>
            </a:r>
          </a:p>
          <a:p>
            <a:pPr marL="0" indent="0">
              <a:buNone/>
            </a:pPr>
            <a:r>
              <a:rPr lang="en-US" sz="1400" dirty="0" err="1"/>
              <a:t>ssc.awaitTermination</a:t>
            </a:r>
            <a:r>
              <a:rPr lang="en-US" sz="1400" dirty="0" smtClean="0"/>
              <a:t>( }}</a:t>
            </a:r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28" y="538843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 </a:t>
            </a:r>
            <a:br>
              <a:rPr lang="en-US" sz="3200" b="1" dirty="0" smtClean="0"/>
            </a:br>
            <a:r>
              <a:rPr lang="en-US" sz="3200" b="1" dirty="0" smtClean="0"/>
              <a:t>breakdown of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7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// load in the libraries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com.oreilly.learningsparkexamples.mini.scala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org.apache.spark.streaming.StreamingContext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org.apache.spark.streaming.dstream.DStream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org.apache.spark.streaming.Duration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org.apache.spark.SparkContext</a:t>
            </a:r>
            <a:r>
              <a:rPr lang="en-US" dirty="0"/>
              <a:t>._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start by creating a </a:t>
            </a:r>
            <a:r>
              <a:rPr lang="en-US" sz="2400" dirty="0" err="1" smtClean="0"/>
              <a:t>StreamingContext</a:t>
            </a:r>
            <a:r>
              <a:rPr lang="en-US" sz="2400" dirty="0" smtClean="0"/>
              <a:t>, which is the main entry point for streaming functionality. </a:t>
            </a:r>
          </a:p>
          <a:p>
            <a:endParaRPr lang="en-US" sz="2400" dirty="0" smtClean="0"/>
          </a:p>
          <a:p>
            <a:r>
              <a:rPr lang="en-US" sz="2400" dirty="0" smtClean="0"/>
              <a:t>This also sets up an underlying </a:t>
            </a:r>
            <a:r>
              <a:rPr lang="en-US" sz="2400" dirty="0" err="1" smtClean="0"/>
              <a:t>SparkContext</a:t>
            </a:r>
            <a:r>
              <a:rPr lang="en-US" sz="2400" dirty="0" smtClean="0"/>
              <a:t> that it will use to process the data. </a:t>
            </a:r>
          </a:p>
          <a:p>
            <a:endParaRPr lang="en-US" sz="2400" dirty="0" smtClean="0"/>
          </a:p>
          <a:p>
            <a:r>
              <a:rPr lang="en-US" sz="2400" dirty="0" smtClean="0"/>
              <a:t>It takes as input a batch interval specifying how often to process new data which we set to 1 second.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object </a:t>
            </a:r>
            <a:r>
              <a:rPr lang="en-US" sz="2400" dirty="0" err="1"/>
              <a:t>WordCount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main(</a:t>
            </a:r>
            <a:r>
              <a:rPr lang="en-US" sz="2400" dirty="0" err="1"/>
              <a:t>args</a:t>
            </a:r>
            <a:r>
              <a:rPr lang="en-US" sz="2400" dirty="0"/>
              <a:t>: Array[String]) {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conf</a:t>
            </a:r>
            <a:r>
              <a:rPr lang="en-US" sz="2400" dirty="0"/>
              <a:t> = new </a:t>
            </a:r>
            <a:r>
              <a:rPr lang="en-US" sz="2400" dirty="0" err="1"/>
              <a:t>SparkConf</a:t>
            </a:r>
            <a:r>
              <a:rPr lang="en-US" sz="2400" dirty="0"/>
              <a:t>().</a:t>
            </a:r>
            <a:r>
              <a:rPr lang="en-US" sz="2400" dirty="0" err="1"/>
              <a:t>setMaster</a:t>
            </a:r>
            <a:r>
              <a:rPr lang="en-US" sz="2400" dirty="0"/>
              <a:t>("local[2]").</a:t>
            </a:r>
            <a:r>
              <a:rPr lang="en-US" sz="2400" dirty="0" err="1"/>
              <a:t>setAppName</a:t>
            </a:r>
            <a:r>
              <a:rPr lang="en-US" sz="2400" dirty="0"/>
              <a:t>("</a:t>
            </a:r>
            <a:r>
              <a:rPr lang="en-US" sz="2400" dirty="0" err="1"/>
              <a:t>NetworkWordCount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// Create a </a:t>
            </a:r>
            <a:r>
              <a:rPr lang="en-US" sz="2400" dirty="0" err="1"/>
              <a:t>StreamingContext</a:t>
            </a:r>
            <a:r>
              <a:rPr lang="en-US" sz="2400" dirty="0"/>
              <a:t> with a 1-second batch size from a </a:t>
            </a:r>
            <a:r>
              <a:rPr lang="en-US" sz="2400" dirty="0" err="1"/>
              <a:t>SparkConf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</a:t>
            </a:r>
            <a:r>
              <a:rPr lang="en-US" sz="2400" dirty="0"/>
              <a:t>, Seconds(1))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ssc</a:t>
            </a:r>
            <a:r>
              <a:rPr lang="en-US" sz="2400" dirty="0"/>
              <a:t> = new </a:t>
            </a:r>
            <a:r>
              <a:rPr lang="en-US" sz="2400" dirty="0" err="1"/>
              <a:t>StreamingContext</a:t>
            </a:r>
            <a:r>
              <a:rPr lang="en-US" sz="2400" dirty="0"/>
              <a:t>(</a:t>
            </a:r>
            <a:r>
              <a:rPr lang="en-US" sz="2400" dirty="0" err="1"/>
              <a:t>conf,Duration</a:t>
            </a:r>
            <a:r>
              <a:rPr lang="en-US" sz="2400" dirty="0"/>
              <a:t>(1000)) //, 1.seconds())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Then </a:t>
            </a:r>
            <a:r>
              <a:rPr lang="en-US" sz="2400" dirty="0" err="1" smtClean="0"/>
              <a:t>socketTextStream</a:t>
            </a:r>
            <a:r>
              <a:rPr lang="en-US" sz="2400" dirty="0" smtClean="0"/>
              <a:t> is used to create a </a:t>
            </a:r>
            <a:r>
              <a:rPr lang="en-US" sz="2400" dirty="0" err="1" smtClean="0"/>
              <a:t>Dstream</a:t>
            </a:r>
            <a:r>
              <a:rPr lang="en-US" sz="2400" dirty="0" smtClean="0"/>
              <a:t> based on text data received on port 7777 of the local machine</a:t>
            </a:r>
          </a:p>
          <a:p>
            <a:endParaRPr lang="en-US" sz="2400" dirty="0" smtClean="0"/>
          </a:p>
          <a:p>
            <a:r>
              <a:rPr lang="en-US" sz="2400" dirty="0" smtClean="0"/>
              <a:t>Then we transform the </a:t>
            </a:r>
            <a:r>
              <a:rPr lang="en-US" sz="2400" dirty="0" err="1" smtClean="0"/>
              <a:t>Dstream</a:t>
            </a:r>
            <a:r>
              <a:rPr lang="en-US" sz="2400" dirty="0" smtClean="0"/>
              <a:t> with filter to get only the lines that contain “error”</a:t>
            </a:r>
          </a:p>
          <a:p>
            <a:endParaRPr lang="en-US" sz="2400" dirty="0" smtClean="0"/>
          </a:p>
          <a:p>
            <a:r>
              <a:rPr lang="en-US" sz="2400" dirty="0" smtClean="0"/>
              <a:t>Finally , we apply the output operation print to print some of the filtered lines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// </a:t>
            </a:r>
            <a:r>
              <a:rPr lang="en-US" sz="2400" dirty="0"/>
              <a:t>Create a </a:t>
            </a:r>
            <a:r>
              <a:rPr lang="en-US" sz="2400" dirty="0" err="1"/>
              <a:t>DStream</a:t>
            </a:r>
            <a:r>
              <a:rPr lang="en-US" sz="2400" dirty="0"/>
              <a:t> using data received after connecting to port 7777 on the local machine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lines = </a:t>
            </a:r>
            <a:r>
              <a:rPr lang="en-US" sz="2400" dirty="0" err="1"/>
              <a:t>ssc.socketTextStream</a:t>
            </a:r>
            <a:r>
              <a:rPr lang="en-US" sz="2400" dirty="0"/>
              <a:t>("</a:t>
            </a:r>
            <a:r>
              <a:rPr lang="en-US" sz="2400" dirty="0" err="1"/>
              <a:t>localhost</a:t>
            </a:r>
            <a:r>
              <a:rPr lang="en-US" sz="2400" dirty="0"/>
              <a:t>", 7777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 Filter our </a:t>
            </a:r>
            <a:r>
              <a:rPr lang="en-US" sz="2400" dirty="0" err="1"/>
              <a:t>DStream</a:t>
            </a:r>
            <a:r>
              <a:rPr lang="en-US" sz="2400" dirty="0"/>
              <a:t> for lines with "error"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errorLines</a:t>
            </a:r>
            <a:r>
              <a:rPr lang="en-US" sz="2400" dirty="0"/>
              <a:t> = </a:t>
            </a:r>
            <a:r>
              <a:rPr lang="en-US" sz="2400" dirty="0" err="1"/>
              <a:t>lines.filter</a:t>
            </a:r>
            <a:r>
              <a:rPr lang="en-US" sz="2400" dirty="0"/>
              <a:t>(_.contains("error"))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Spark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/>
              <a:t>// Print out the lines with errors</a:t>
            </a:r>
          </a:p>
          <a:p>
            <a:r>
              <a:rPr lang="en-US" sz="2400" dirty="0" err="1"/>
              <a:t>errorLines.print</a:t>
            </a:r>
            <a:r>
              <a:rPr lang="en-US" sz="2400" dirty="0"/>
              <a:t>()</a:t>
            </a:r>
          </a:p>
          <a:p>
            <a:r>
              <a:rPr lang="en-US" sz="2400" dirty="0"/>
              <a:t>// Start our streaming context and wait for it to "finish"</a:t>
            </a:r>
          </a:p>
          <a:p>
            <a:r>
              <a:rPr lang="en-US" sz="2400" dirty="0" err="1"/>
              <a:t>ssc.start</a:t>
            </a:r>
            <a:r>
              <a:rPr lang="en-US" sz="2400" dirty="0"/>
              <a:t>()</a:t>
            </a:r>
          </a:p>
          <a:p>
            <a:r>
              <a:rPr lang="en-US" sz="2400" dirty="0"/>
              <a:t>// Wait for the job to finish</a:t>
            </a:r>
          </a:p>
          <a:p>
            <a:r>
              <a:rPr lang="en-US" sz="2400" dirty="0" err="1"/>
              <a:t>ssc.awaitTermination</a:t>
            </a:r>
            <a:r>
              <a:rPr lang="en-US" sz="2400" dirty="0"/>
              <a:t>()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/ </a:t>
            </a:r>
            <a:r>
              <a:rPr lang="en-US" sz="3600" b="1" dirty="0" err="1" smtClean="0"/>
              <a:t>Mlib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Mlib</a:t>
            </a:r>
            <a:r>
              <a:rPr lang="en-US" sz="2400" dirty="0" smtClean="0"/>
              <a:t> is a machine learning toolkit/ library built in Spark </a:t>
            </a:r>
          </a:p>
          <a:p>
            <a:endParaRPr lang="en-US" sz="2400" dirty="0" smtClean="0"/>
          </a:p>
          <a:p>
            <a:r>
              <a:rPr lang="en-US" sz="2400" dirty="0" smtClean="0"/>
              <a:t>No extra packages it is self-contained</a:t>
            </a:r>
          </a:p>
          <a:p>
            <a:endParaRPr lang="en-US" sz="2400" dirty="0" smtClean="0"/>
          </a:p>
          <a:p>
            <a:r>
              <a:rPr lang="en-US" sz="2400" dirty="0" smtClean="0"/>
              <a:t>Allowing for functionality similar in nature to Mahout – but faster and less code to manage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Spark/ </a:t>
            </a:r>
            <a:r>
              <a:rPr lang="en-US" b="1" dirty="0" err="1" smtClean="0"/>
              <a:t>Mlib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i="1" dirty="0" smtClean="0"/>
              <a:t>(</a:t>
            </a:r>
            <a:r>
              <a:rPr lang="en-US" sz="2700" b="1" i="1" dirty="0" err="1" smtClean="0"/>
              <a:t>kmeans</a:t>
            </a:r>
            <a:r>
              <a:rPr lang="en-US" sz="2700" b="1" i="1" dirty="0" smtClean="0"/>
              <a:t>)</a:t>
            </a:r>
            <a:endParaRPr lang="en-US" sz="27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run the example, you will go back to simply copying code from the MLIB directory back into the spark-shell interpretive prompt</a:t>
            </a:r>
          </a:p>
          <a:p>
            <a:endParaRPr lang="en-US" sz="2400" dirty="0" smtClean="0"/>
          </a:p>
          <a:p>
            <a:r>
              <a:rPr lang="en-US" sz="2400" dirty="0" smtClean="0"/>
              <a:t>The data files are included in the MLIB distribution so they are already there.</a:t>
            </a:r>
          </a:p>
          <a:p>
            <a:endParaRPr lang="en-US" sz="2400" dirty="0" smtClean="0"/>
          </a:p>
          <a:p>
            <a:r>
              <a:rPr lang="en-US" sz="2400" dirty="0" smtClean="0"/>
              <a:t>The first example is the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so open the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file under MLIB and copy into the interpretive prompt.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Spark/ </a:t>
            </a:r>
            <a:r>
              <a:rPr lang="en-US" b="1" dirty="0" err="1" smtClean="0"/>
              <a:t>Mlib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i="1" dirty="0" smtClean="0"/>
              <a:t>(</a:t>
            </a:r>
            <a:r>
              <a:rPr lang="en-US" sz="4000" b="1" i="1" dirty="0" err="1" smtClean="0"/>
              <a:t>kmeans</a:t>
            </a:r>
            <a:r>
              <a:rPr lang="en-US" sz="4000" b="1" i="1" dirty="0" smtClean="0"/>
              <a:t>)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 smtClean="0"/>
              <a:t>org.apache.spark.mllib.clustering.Kmeans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 smtClean="0"/>
              <a:t>org.apache.spark.mllib.linalg.Vectors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data = </a:t>
            </a:r>
            <a:r>
              <a:rPr lang="en-US" sz="2400" dirty="0" err="1"/>
              <a:t>sc.textFile</a:t>
            </a:r>
            <a:r>
              <a:rPr lang="en-US" sz="2400" dirty="0"/>
              <a:t>("data/</a:t>
            </a:r>
            <a:r>
              <a:rPr lang="en-US" sz="2400" dirty="0" err="1"/>
              <a:t>mllib</a:t>
            </a:r>
            <a:r>
              <a:rPr lang="en-US" sz="2400" dirty="0"/>
              <a:t>/kmeans_data.txt")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parsedData</a:t>
            </a:r>
            <a:r>
              <a:rPr lang="en-US" sz="2400" dirty="0"/>
              <a:t> = </a:t>
            </a:r>
            <a:r>
              <a:rPr lang="en-US" sz="2400" dirty="0" err="1"/>
              <a:t>data.map</a:t>
            </a:r>
            <a:r>
              <a:rPr lang="en-US" sz="2400" dirty="0"/>
              <a:t>(s =&gt; </a:t>
            </a:r>
            <a:r>
              <a:rPr lang="en-US" sz="2400" dirty="0" err="1"/>
              <a:t>Vectors.dense</a:t>
            </a:r>
            <a:r>
              <a:rPr lang="en-US" sz="2400" dirty="0"/>
              <a:t>(</a:t>
            </a:r>
            <a:r>
              <a:rPr lang="en-US" sz="2400" dirty="0" err="1"/>
              <a:t>s.split</a:t>
            </a:r>
            <a:r>
              <a:rPr lang="en-US" sz="2400" dirty="0"/>
              <a:t>(' ').map(_.</a:t>
            </a:r>
            <a:r>
              <a:rPr lang="en-US" sz="2400" dirty="0" err="1"/>
              <a:t>toDouble</a:t>
            </a:r>
            <a:r>
              <a:rPr lang="en-US" sz="2400" dirty="0" smtClean="0"/>
              <a:t>)))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numClusters</a:t>
            </a:r>
            <a:r>
              <a:rPr lang="en-US" sz="2400" dirty="0"/>
              <a:t> = 2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numIterations</a:t>
            </a:r>
            <a:r>
              <a:rPr lang="en-US" sz="2400" dirty="0"/>
              <a:t> = 20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clusters = </a:t>
            </a:r>
            <a:r>
              <a:rPr lang="en-US" sz="2400" dirty="0" err="1"/>
              <a:t>KMeans.train</a:t>
            </a:r>
            <a:r>
              <a:rPr lang="en-US" sz="2400" dirty="0"/>
              <a:t>(</a:t>
            </a:r>
            <a:r>
              <a:rPr lang="en-US" sz="2400" dirty="0" err="1"/>
              <a:t>parsedData</a:t>
            </a:r>
            <a:r>
              <a:rPr lang="en-US" sz="2400" dirty="0"/>
              <a:t>, </a:t>
            </a:r>
            <a:r>
              <a:rPr lang="en-US" sz="2400" dirty="0" err="1"/>
              <a:t>numClusters</a:t>
            </a:r>
            <a:r>
              <a:rPr lang="en-US" sz="2400" dirty="0"/>
              <a:t>, </a:t>
            </a:r>
            <a:r>
              <a:rPr lang="en-US" sz="2400" dirty="0" err="1"/>
              <a:t>numIterations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Evaluate clustering by computing Within Set Sum of Squared Errors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WSSSE = </a:t>
            </a:r>
            <a:r>
              <a:rPr lang="en-US" sz="2400" dirty="0" err="1"/>
              <a:t>clusters.computeCost</a:t>
            </a:r>
            <a:r>
              <a:rPr lang="en-US" sz="2400" dirty="0"/>
              <a:t>(</a:t>
            </a:r>
            <a:r>
              <a:rPr lang="en-US" sz="2400" dirty="0" err="1"/>
              <a:t>parsedData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println</a:t>
            </a:r>
            <a:r>
              <a:rPr lang="en-US" sz="2400" dirty="0"/>
              <a:t>("Within Set Sum of Squared Errors = " + WSSSE)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Applications in Spark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bt</a:t>
            </a:r>
            <a:r>
              <a:rPr lang="en-US" sz="2400" dirty="0" smtClean="0"/>
              <a:t> build uses a configuration file and source file</a:t>
            </a:r>
          </a:p>
          <a:p>
            <a:pPr lvl="1"/>
            <a:r>
              <a:rPr lang="en-US" sz="2400" dirty="0" err="1" smtClean="0"/>
              <a:t>build.sbt</a:t>
            </a:r>
            <a:endParaRPr lang="en-US" sz="2400" dirty="0" smtClean="0"/>
          </a:p>
          <a:p>
            <a:pPr lvl="1"/>
            <a:r>
              <a:rPr lang="en-US" sz="2400" dirty="0" err="1" smtClean="0"/>
              <a:t>WordCount.scala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Both are found in the </a:t>
            </a:r>
            <a:r>
              <a:rPr lang="en-US" sz="2400" dirty="0" err="1" smtClean="0"/>
              <a:t>standaloneApp</a:t>
            </a:r>
            <a:r>
              <a:rPr lang="en-US" sz="2400" dirty="0" smtClean="0"/>
              <a:t> folder and are downloaded to the spark home and </a:t>
            </a:r>
            <a:r>
              <a:rPr lang="en-US" sz="2400" dirty="0" err="1" smtClean="0"/>
              <a:t>src</a:t>
            </a:r>
            <a:r>
              <a:rPr lang="en-US" sz="2400" dirty="0" smtClean="0"/>
              <a:t>/main/</a:t>
            </a:r>
            <a:r>
              <a:rPr lang="en-US" sz="2400" dirty="0" err="1" smtClean="0"/>
              <a:t>scala</a:t>
            </a:r>
            <a:r>
              <a:rPr lang="en-US" sz="2400" dirty="0" smtClean="0"/>
              <a:t>  under the spark home (/home/</a:t>
            </a:r>
            <a:r>
              <a:rPr lang="en-US" sz="2400" dirty="0" err="1" smtClean="0"/>
              <a:t>ubuntu</a:t>
            </a:r>
            <a:r>
              <a:rPr lang="en-US" sz="2400" dirty="0" smtClean="0"/>
              <a:t>/spark1.2.0-bin-spark1) directory respectively.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be built and run from the spark home directory (for brevity)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0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Spark/ </a:t>
            </a:r>
            <a:r>
              <a:rPr lang="en-US" sz="4000" b="1" dirty="0" err="1"/>
              <a:t>Mlib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(</a:t>
            </a:r>
            <a:r>
              <a:rPr lang="en-US" sz="2700" b="1" i="1" dirty="0" err="1"/>
              <a:t>kmeans</a:t>
            </a:r>
            <a:r>
              <a:rPr lang="en-US" sz="2700" b="1" i="1" dirty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 example after loading and parsing </a:t>
            </a:r>
            <a:r>
              <a:rPr lang="en-US" sz="2400" dirty="0" smtClean="0"/>
              <a:t>data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object to cluster the data into two </a:t>
            </a:r>
            <a:r>
              <a:rPr lang="en-US" sz="2400" dirty="0" smtClean="0"/>
              <a:t>clusters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desired clusters is passed to the algorithm.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then compute Within Set Sum of Squared Error (WSSSE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Spark/ </a:t>
            </a:r>
            <a:r>
              <a:rPr lang="en-US" sz="3600" b="1" dirty="0" err="1"/>
              <a:t>Mlib</a:t>
            </a:r>
            <a:r>
              <a:rPr lang="en-US" dirty="0"/>
              <a:t/>
            </a:r>
            <a:br>
              <a:rPr lang="en-US" dirty="0"/>
            </a:br>
            <a:r>
              <a:rPr lang="en-US" sz="2700" b="1" i="1" dirty="0"/>
              <a:t>(</a:t>
            </a:r>
            <a:r>
              <a:rPr lang="en-US" sz="2700" b="1" i="1" dirty="0" err="1"/>
              <a:t>kmeans</a:t>
            </a:r>
            <a:r>
              <a:rPr lang="en-US" sz="2700" b="1" i="1" dirty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Input data:</a:t>
            </a:r>
            <a:endParaRPr lang="en-US" sz="2600" b="1" dirty="0"/>
          </a:p>
          <a:p>
            <a:r>
              <a:rPr lang="en-US" sz="2600" dirty="0"/>
              <a:t>ubuntu@ip-172-31-44-254:~/spark-1.2.0-bin-hadoop1$ cat data/</a:t>
            </a:r>
            <a:r>
              <a:rPr lang="en-US" sz="2600" dirty="0" err="1"/>
              <a:t>mllib</a:t>
            </a:r>
            <a:r>
              <a:rPr lang="en-US" sz="2600" dirty="0"/>
              <a:t>/kmeans_data.txt</a:t>
            </a:r>
          </a:p>
          <a:p>
            <a:r>
              <a:rPr lang="en-US" sz="2600" dirty="0"/>
              <a:t>0.0 0.0 0.0</a:t>
            </a:r>
          </a:p>
          <a:p>
            <a:r>
              <a:rPr lang="en-US" sz="2600" dirty="0"/>
              <a:t>0.1 0.1 0.1</a:t>
            </a:r>
          </a:p>
          <a:p>
            <a:r>
              <a:rPr lang="en-US" sz="2600" dirty="0"/>
              <a:t>0.2 0.2 0.2</a:t>
            </a:r>
          </a:p>
          <a:p>
            <a:r>
              <a:rPr lang="en-US" sz="2600" dirty="0"/>
              <a:t>9.0 9.0 9.0</a:t>
            </a:r>
          </a:p>
          <a:p>
            <a:r>
              <a:rPr lang="en-US" sz="2600" dirty="0"/>
              <a:t>9.1 9.1 9.1</a:t>
            </a:r>
          </a:p>
          <a:p>
            <a:r>
              <a:rPr lang="en-US" sz="2600" dirty="0"/>
              <a:t>9.2 9.2 9.2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Linear regression with Stochastic Gradient Descent</a:t>
            </a:r>
            <a:br>
              <a:rPr lang="en-US" sz="2400" b="1" i="1" dirty="0" smtClean="0"/>
            </a:br>
            <a:r>
              <a:rPr lang="en-US" sz="2400" b="1" i="1" dirty="0" smtClean="0"/>
              <a:t>(reference SGD in MLIB folder)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org.apache.spark.mllib.regression.LinearRegressionWithSGD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org.apache.spark.mllib.regression.LabeledPoint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org.apache.spark.mllib.linalg.Vectors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Load and parse the </a:t>
            </a:r>
            <a:r>
              <a:rPr lang="en-US" sz="2000" dirty="0" smtClean="0"/>
              <a:t>data:       </a:t>
            </a:r>
            <a:r>
              <a:rPr lang="en-US" sz="2000" dirty="0" err="1" smtClean="0"/>
              <a:t>ans</a:t>
            </a:r>
            <a:r>
              <a:rPr lang="en-US" sz="2000" dirty="0" smtClean="0"/>
              <a:t>,   features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data = </a:t>
            </a:r>
            <a:r>
              <a:rPr lang="en-US" sz="2000" dirty="0" err="1"/>
              <a:t>sc.textFile</a:t>
            </a:r>
            <a:r>
              <a:rPr lang="en-US" sz="2000" dirty="0"/>
              <a:t>("data/</a:t>
            </a:r>
            <a:r>
              <a:rPr lang="en-US" sz="2000" dirty="0" err="1"/>
              <a:t>mllib</a:t>
            </a:r>
            <a:r>
              <a:rPr lang="en-US" sz="2000" dirty="0"/>
              <a:t>/ridge-data/</a:t>
            </a:r>
            <a:r>
              <a:rPr lang="en-US" sz="2000" dirty="0" err="1"/>
              <a:t>lpsa.data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parsedData</a:t>
            </a:r>
            <a:r>
              <a:rPr lang="en-US" sz="2000" dirty="0"/>
              <a:t> = </a:t>
            </a:r>
            <a:r>
              <a:rPr lang="en-US" sz="2000" dirty="0" err="1"/>
              <a:t>data.map</a:t>
            </a:r>
            <a:r>
              <a:rPr lang="en-US" sz="2000" dirty="0"/>
              <a:t> { line =&gt;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val</a:t>
            </a:r>
            <a:r>
              <a:rPr lang="en-US" sz="2000" dirty="0"/>
              <a:t> parts = </a:t>
            </a:r>
            <a:r>
              <a:rPr lang="en-US" sz="2000" dirty="0" err="1"/>
              <a:t>line.split</a:t>
            </a:r>
            <a:r>
              <a:rPr lang="en-US" sz="2000" dirty="0"/>
              <a:t>(',')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LabeledPoint</a:t>
            </a:r>
            <a:r>
              <a:rPr lang="en-US" sz="2000" dirty="0"/>
              <a:t>(parts(0).</a:t>
            </a:r>
            <a:r>
              <a:rPr lang="en-US" sz="2000" dirty="0" err="1"/>
              <a:t>toDouble</a:t>
            </a:r>
            <a:r>
              <a:rPr lang="en-US" sz="2000" dirty="0"/>
              <a:t>, </a:t>
            </a:r>
            <a:r>
              <a:rPr lang="en-US" sz="2000" dirty="0" err="1"/>
              <a:t>Vectors.dense</a:t>
            </a:r>
            <a:r>
              <a:rPr lang="en-US" sz="2000" dirty="0"/>
              <a:t>(parts(1).split(' ').map(_.</a:t>
            </a:r>
            <a:r>
              <a:rPr lang="en-US" sz="2000" dirty="0" err="1"/>
              <a:t>toDouble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000" dirty="0"/>
              <a:t>}.cache()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9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b="1" i="1" dirty="0" smtClean="0"/>
              <a:t>Linear </a:t>
            </a:r>
            <a:r>
              <a:rPr lang="en-US" sz="2700" b="1" i="1" dirty="0"/>
              <a:t>regression with Stochastic </a:t>
            </a: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700" b="1" i="1" dirty="0" smtClean="0"/>
              <a:t>Gradient Descent continued.</a:t>
            </a:r>
            <a:endParaRPr lang="en-US" sz="27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Building the model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numIterations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LinearRegressionWithSGD.train</a:t>
            </a:r>
            <a:r>
              <a:rPr lang="en-US" dirty="0"/>
              <a:t>(</a:t>
            </a:r>
            <a:r>
              <a:rPr lang="en-US" dirty="0" err="1"/>
              <a:t>parsedData</a:t>
            </a:r>
            <a:r>
              <a:rPr lang="en-US" dirty="0"/>
              <a:t>, </a:t>
            </a:r>
            <a:r>
              <a:rPr lang="en-US" dirty="0" err="1"/>
              <a:t>numIterations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model on training examples and compute training error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valuesAndPreds</a:t>
            </a:r>
            <a:r>
              <a:rPr lang="en-US" dirty="0"/>
              <a:t> = </a:t>
            </a:r>
            <a:r>
              <a:rPr lang="en-US" dirty="0" err="1"/>
              <a:t>parsedData.map</a:t>
            </a:r>
            <a:r>
              <a:rPr lang="en-US" dirty="0"/>
              <a:t> { point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prediction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point.features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point.label</a:t>
            </a:r>
            <a:r>
              <a:rPr lang="en-US" dirty="0"/>
              <a:t>, prediction)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MSE = </a:t>
            </a:r>
            <a:r>
              <a:rPr lang="en-US" dirty="0" err="1"/>
              <a:t>valuesAndPreds.map</a:t>
            </a:r>
            <a:r>
              <a:rPr lang="en-US" dirty="0"/>
              <a:t>{case(v, p) =&gt; </a:t>
            </a:r>
            <a:r>
              <a:rPr lang="en-US" dirty="0" err="1"/>
              <a:t>math.pow</a:t>
            </a:r>
            <a:r>
              <a:rPr lang="en-US" dirty="0"/>
              <a:t>((v - p), 2)}.mean()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("training Mean Squared Error = " + MSE)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Spark MLIB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2700" b="1" dirty="0" smtClean="0"/>
              <a:t>decision tree 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org.apache.spark.mllib.tree.DecisionTree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org.apache.spark.mllib.util.MLUtils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 and parse the data file.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data = </a:t>
            </a:r>
            <a:r>
              <a:rPr lang="en-US" dirty="0" err="1"/>
              <a:t>MLUtils.loadLibSVMFile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"data/</a:t>
            </a:r>
            <a:r>
              <a:rPr lang="en-US" dirty="0" err="1"/>
              <a:t>mllib</a:t>
            </a:r>
            <a:r>
              <a:rPr lang="en-US" dirty="0"/>
              <a:t>/sample_libsvm_data.txt")</a:t>
            </a:r>
          </a:p>
          <a:p>
            <a:pPr marL="0" indent="0">
              <a:buNone/>
            </a:pPr>
            <a:r>
              <a:rPr lang="en-US" dirty="0"/>
              <a:t>// Split the data into training and test sets (30% held out for testing)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splits = </a:t>
            </a:r>
            <a:r>
              <a:rPr lang="en-US" dirty="0" err="1"/>
              <a:t>data.randomSplit</a:t>
            </a:r>
            <a:r>
              <a:rPr lang="en-US" dirty="0"/>
              <a:t>(Array(0.7, 0.3))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(</a:t>
            </a:r>
            <a:r>
              <a:rPr lang="en-US" dirty="0" err="1"/>
              <a:t>trainingData</a:t>
            </a:r>
            <a:r>
              <a:rPr lang="en-US" dirty="0"/>
              <a:t>, </a:t>
            </a:r>
            <a:r>
              <a:rPr lang="en-US" dirty="0" err="1"/>
              <a:t>testData</a:t>
            </a:r>
            <a:r>
              <a:rPr lang="en-US" dirty="0"/>
              <a:t>) = (splits(0), splits(1))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Train a </a:t>
            </a:r>
            <a:r>
              <a:rPr lang="en-US" dirty="0" err="1"/>
              <a:t>DecisionTree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//  Empty </a:t>
            </a:r>
            <a:r>
              <a:rPr lang="en-US" dirty="0" err="1"/>
              <a:t>categoricalFeaturesInfo</a:t>
            </a:r>
            <a:r>
              <a:rPr lang="en-US" dirty="0"/>
              <a:t> indicates all features are continuous.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numClasses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categoricalFeaturesInfo</a:t>
            </a:r>
            <a:r>
              <a:rPr lang="en-US" dirty="0"/>
              <a:t> = Map[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]()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impurity = "</a:t>
            </a:r>
            <a:r>
              <a:rPr lang="en-US" dirty="0" err="1"/>
              <a:t>gini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maxDepth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maxBins</a:t>
            </a:r>
            <a:r>
              <a:rPr lang="en-US" dirty="0"/>
              <a:t> = 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Spark MLIB</a:t>
            </a:r>
            <a:br>
              <a:rPr lang="en-US" b="1" i="1" dirty="0" smtClean="0"/>
            </a:br>
            <a:r>
              <a:rPr lang="en-US" sz="2700" b="1" i="1" dirty="0" smtClean="0"/>
              <a:t>decision tree example decisiontree.txt)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model = </a:t>
            </a:r>
            <a:r>
              <a:rPr lang="en-US" dirty="0" err="1"/>
              <a:t>DecisionTree.trainClassifier</a:t>
            </a:r>
            <a:r>
              <a:rPr lang="en-US" dirty="0"/>
              <a:t>(</a:t>
            </a:r>
            <a:r>
              <a:rPr lang="en-US" dirty="0" err="1"/>
              <a:t>trainingData</a:t>
            </a:r>
            <a:r>
              <a:rPr lang="en-US" dirty="0"/>
              <a:t>, </a:t>
            </a:r>
            <a:r>
              <a:rPr lang="en-US" dirty="0" err="1"/>
              <a:t>numClasses</a:t>
            </a:r>
            <a:r>
              <a:rPr lang="en-US" dirty="0"/>
              <a:t>, </a:t>
            </a:r>
            <a:r>
              <a:rPr lang="en-US" dirty="0" err="1"/>
              <a:t>categoricalFeaturesInfo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impurity, </a:t>
            </a:r>
            <a:r>
              <a:rPr lang="en-US" dirty="0" err="1"/>
              <a:t>maxDepth</a:t>
            </a:r>
            <a:r>
              <a:rPr lang="en-US" dirty="0"/>
              <a:t>, </a:t>
            </a:r>
            <a:r>
              <a:rPr lang="en-US" dirty="0" err="1"/>
              <a:t>maxBins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Evaluate model on test instances and compute test error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labelAndPreds</a:t>
            </a:r>
            <a:r>
              <a:rPr lang="en-US" dirty="0"/>
              <a:t> = </a:t>
            </a:r>
            <a:r>
              <a:rPr lang="en-US" dirty="0" err="1"/>
              <a:t>testData.map</a:t>
            </a:r>
            <a:r>
              <a:rPr lang="en-US" dirty="0"/>
              <a:t> { point =&gt;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prediction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point.features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point.label</a:t>
            </a:r>
            <a:r>
              <a:rPr lang="en-US" dirty="0"/>
              <a:t>, prediction)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testErr</a:t>
            </a:r>
            <a:r>
              <a:rPr lang="en-US" dirty="0"/>
              <a:t> = </a:t>
            </a:r>
            <a:r>
              <a:rPr lang="en-US" dirty="0" err="1"/>
              <a:t>labelAndPreds.filter</a:t>
            </a:r>
            <a:r>
              <a:rPr lang="en-US" dirty="0"/>
              <a:t>(r =&gt; r._1 != r._2).</a:t>
            </a:r>
            <a:r>
              <a:rPr lang="en-US" dirty="0" err="1"/>
              <a:t>count.toDouble</a:t>
            </a:r>
            <a:r>
              <a:rPr lang="en-US" dirty="0"/>
              <a:t> / </a:t>
            </a:r>
            <a:r>
              <a:rPr lang="en-US" dirty="0" err="1"/>
              <a:t>testData.count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("Test Error = " + </a:t>
            </a:r>
            <a:r>
              <a:rPr lang="en-US" dirty="0" err="1"/>
              <a:t>testErr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("Learned classification tree model:\n" + </a:t>
            </a:r>
            <a:r>
              <a:rPr lang="en-US" dirty="0" err="1"/>
              <a:t>model.toDebugString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7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Spark </a:t>
            </a:r>
            <a:r>
              <a:rPr lang="en-US" sz="3600" b="1" i="1" dirty="0" err="1" smtClean="0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GraphX</a:t>
            </a:r>
            <a:r>
              <a:rPr lang="en-US" sz="2400" dirty="0" smtClean="0"/>
              <a:t> is the new spark API for graphs and graph-parallel computation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GraphX</a:t>
            </a:r>
            <a:r>
              <a:rPr lang="en-US" sz="2400" dirty="0" smtClean="0"/>
              <a:t> extends the Spark RDD by introducing the Resilient Distributed Property Graph</a:t>
            </a:r>
          </a:p>
          <a:p>
            <a:endParaRPr lang="en-US" sz="2400" dirty="0" smtClean="0"/>
          </a:p>
          <a:p>
            <a:r>
              <a:rPr lang="en-US" sz="2400" dirty="0" smtClean="0"/>
              <a:t>To support graph computation, </a:t>
            </a:r>
            <a:r>
              <a:rPr lang="en-US" sz="2400" dirty="0" err="1" smtClean="0"/>
              <a:t>GraphX</a:t>
            </a:r>
            <a:r>
              <a:rPr lang="en-US" sz="2400" dirty="0" smtClean="0"/>
              <a:t> exposes a set of fundamental operators</a:t>
            </a:r>
          </a:p>
          <a:p>
            <a:endParaRPr lang="en-US" sz="2400" dirty="0" smtClean="0"/>
          </a:p>
          <a:p>
            <a:r>
              <a:rPr lang="en-US" sz="2400" dirty="0" smtClean="0"/>
              <a:t>They will be executed by copying the examples from the files (copy to spark interpretative prompt)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Spark </a:t>
            </a:r>
            <a:r>
              <a:rPr lang="en-US" sz="3600" b="1" i="1" dirty="0" err="1" smtClean="0"/>
              <a:t>GraphX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Bring in the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org.apache.spark.graphx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// To make some of the examples work we will also need RDD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org.apache.spark.rdd.RDD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r>
              <a:rPr lang="en-US" sz="3100" b="1" i="1" dirty="0" smtClean="0"/>
              <a:t/>
            </a:r>
            <a:br>
              <a:rPr lang="en-US" sz="3100" b="1" i="1" dirty="0" smtClean="0"/>
            </a:br>
            <a:r>
              <a:rPr lang="en-US" sz="3100" b="1" i="1" dirty="0" smtClean="0"/>
              <a:t>(removeBrokenLinks.txt)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users: RDD[(</a:t>
            </a:r>
            <a:r>
              <a:rPr lang="en-US" dirty="0" err="1"/>
              <a:t>VertexId</a:t>
            </a:r>
            <a:r>
              <a:rPr lang="en-US" dirty="0"/>
              <a:t>, (String, String))]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sc.parallelize</a:t>
            </a:r>
            <a:r>
              <a:rPr lang="en-US" dirty="0"/>
              <a:t>(Array((3L, ("</a:t>
            </a:r>
            <a:r>
              <a:rPr lang="en-US" dirty="0" err="1"/>
              <a:t>rxin</a:t>
            </a:r>
            <a:r>
              <a:rPr lang="en-US" dirty="0"/>
              <a:t>", "student")), (7L, ("</a:t>
            </a:r>
            <a:r>
              <a:rPr lang="en-US" dirty="0" err="1"/>
              <a:t>jgonzal</a:t>
            </a:r>
            <a:r>
              <a:rPr lang="en-US" dirty="0"/>
              <a:t>", "postdoc")),</a:t>
            </a:r>
          </a:p>
          <a:p>
            <a:pPr marL="0" indent="0">
              <a:buNone/>
            </a:pPr>
            <a:r>
              <a:rPr lang="en-US" dirty="0"/>
              <a:t>                       (5L, ("franklin", "prof")), (2L, ("</a:t>
            </a:r>
            <a:r>
              <a:rPr lang="en-US" dirty="0" err="1"/>
              <a:t>istoica</a:t>
            </a:r>
            <a:r>
              <a:rPr lang="en-US" dirty="0"/>
              <a:t>", "prof")),</a:t>
            </a:r>
          </a:p>
          <a:p>
            <a:pPr marL="0" indent="0">
              <a:buNone/>
            </a:pPr>
            <a:r>
              <a:rPr lang="en-US" dirty="0"/>
              <a:t>                       (4L, ("peter", "student</a:t>
            </a:r>
            <a:r>
              <a:rPr lang="en-US" dirty="0" smtClean="0"/>
              <a:t>"))))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an RDD for edges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relationships: RDD[Edge[String]]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sc.parallelize</a:t>
            </a:r>
            <a:r>
              <a:rPr lang="en-US" dirty="0"/>
              <a:t>(Array(Edge(3L, 7L, "</a:t>
            </a:r>
            <a:r>
              <a:rPr lang="en-US" dirty="0" err="1"/>
              <a:t>collab</a:t>
            </a:r>
            <a:r>
              <a:rPr lang="en-US" dirty="0"/>
              <a:t>"),    Edge(5L, 3L, "advisor"),</a:t>
            </a:r>
          </a:p>
          <a:p>
            <a:pPr marL="0" indent="0">
              <a:buNone/>
            </a:pPr>
            <a:r>
              <a:rPr lang="en-US" dirty="0"/>
              <a:t>                       Edge(2L, 5L, "colleague"), Edge(5L, 7L, "pi"),</a:t>
            </a:r>
          </a:p>
          <a:p>
            <a:pPr marL="0" indent="0">
              <a:buNone/>
            </a:pPr>
            <a:r>
              <a:rPr lang="en-US" dirty="0"/>
              <a:t>                       Edge(4L, 0L, "student"),   Edge(5L, 0L, "colleague</a:t>
            </a:r>
            <a:r>
              <a:rPr lang="en-US" dirty="0" smtClean="0"/>
              <a:t>")))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Define a default user in case there are relationship with missing user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defaultUser</a:t>
            </a:r>
            <a:r>
              <a:rPr lang="en-US" dirty="0"/>
              <a:t> = ("John Doe", "Missing</a:t>
            </a:r>
            <a:r>
              <a:rPr lang="en-US" dirty="0" smtClean="0"/>
              <a:t>")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10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Spark </a:t>
            </a:r>
            <a:r>
              <a:rPr lang="en-US" sz="4000" b="1" i="1" dirty="0" err="1" smtClean="0"/>
              <a:t>GraphX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2700" b="1" i="1" dirty="0" smtClean="0"/>
              <a:t>remove broken links (</a:t>
            </a:r>
            <a:r>
              <a:rPr lang="en-US" sz="2700" b="1" i="1" dirty="0" err="1" smtClean="0"/>
              <a:t>pt</a:t>
            </a:r>
            <a:r>
              <a:rPr lang="en-US" sz="2700" b="1" i="1" dirty="0" smtClean="0"/>
              <a:t> 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Build the initial Graph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 = Graph(users, relationships, </a:t>
            </a:r>
            <a:r>
              <a:rPr lang="en-US" dirty="0" err="1"/>
              <a:t>defaultUser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Notice that there is a user 0 (for which we have no information) connected to users</a:t>
            </a:r>
          </a:p>
          <a:p>
            <a:pPr marL="0" indent="0">
              <a:buNone/>
            </a:pPr>
            <a:r>
              <a:rPr lang="en-US" dirty="0"/>
              <a:t>// 4 (peter) and 5 (franklin).</a:t>
            </a:r>
          </a:p>
          <a:p>
            <a:pPr marL="0" indent="0">
              <a:buNone/>
            </a:pPr>
            <a:r>
              <a:rPr lang="en-US" dirty="0" err="1"/>
              <a:t>graph.triplets.map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triplet =&gt;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</a:t>
            </a:r>
          </a:p>
          <a:p>
            <a:pPr marL="0" indent="0">
              <a:buNone/>
            </a:pPr>
            <a:r>
              <a:rPr lang="en-US" dirty="0"/>
              <a:t>  ).</a:t>
            </a:r>
            <a:r>
              <a:rPr lang="en-US" dirty="0" err="1"/>
              <a:t>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r>
              <a:rPr lang="en-US" dirty="0"/>
              <a:t>// Remove missing vertices as well as the edges to connected to them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validGraph</a:t>
            </a:r>
            <a:r>
              <a:rPr lang="en-US" dirty="0"/>
              <a:t> = </a:t>
            </a:r>
            <a:r>
              <a:rPr lang="en-US" dirty="0" err="1"/>
              <a:t>graph.subgraph</a:t>
            </a:r>
            <a:r>
              <a:rPr lang="en-US" dirty="0"/>
              <a:t>(</a:t>
            </a:r>
            <a:r>
              <a:rPr lang="en-US" dirty="0" err="1"/>
              <a:t>vpred</a:t>
            </a:r>
            <a:r>
              <a:rPr lang="en-US" dirty="0"/>
              <a:t> = (id, </a:t>
            </a:r>
            <a:r>
              <a:rPr lang="en-US" dirty="0" err="1"/>
              <a:t>attr</a:t>
            </a:r>
            <a:r>
              <a:rPr lang="en-US" dirty="0"/>
              <a:t>) =&gt; attr._2 != "Missing")</a:t>
            </a:r>
          </a:p>
          <a:p>
            <a:pPr marL="0" indent="0">
              <a:buNone/>
            </a:pPr>
            <a:r>
              <a:rPr lang="en-US" dirty="0"/>
              <a:t>// The valid </a:t>
            </a:r>
            <a:r>
              <a:rPr lang="en-US" dirty="0" err="1"/>
              <a:t>subgraph</a:t>
            </a:r>
            <a:r>
              <a:rPr lang="en-US" dirty="0"/>
              <a:t> will disconnect users 4 and 5 by removing user 0</a:t>
            </a:r>
          </a:p>
          <a:p>
            <a:pPr marL="0" indent="0">
              <a:buNone/>
            </a:pPr>
            <a:r>
              <a:rPr lang="en-US" dirty="0" err="1"/>
              <a:t>validGraph.vertices.collect.foreach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pPr marL="0" indent="0">
              <a:buNone/>
            </a:pPr>
            <a:r>
              <a:rPr lang="en-US" dirty="0" err="1"/>
              <a:t>validGraph.triplets.map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triplet =&gt; triplet.srcAttr._1 + " is the " + </a:t>
            </a:r>
            <a:r>
              <a:rPr lang="en-US" dirty="0" err="1"/>
              <a:t>triplet.attr</a:t>
            </a:r>
            <a:r>
              <a:rPr lang="en-US" dirty="0"/>
              <a:t> + " of " + triplet.dstAttr._1</a:t>
            </a:r>
          </a:p>
          <a:p>
            <a:pPr marL="0" indent="0">
              <a:buNone/>
            </a:pPr>
            <a:r>
              <a:rPr lang="en-US" dirty="0"/>
              <a:t>  ).</a:t>
            </a:r>
            <a:r>
              <a:rPr lang="en-US" dirty="0" err="1"/>
              <a:t>collect.foreach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(_))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Standalone Applications in Spark</a:t>
            </a:r>
            <a:br>
              <a:rPr lang="en-US" sz="3200" b="1" dirty="0" smtClean="0"/>
            </a:br>
            <a:r>
              <a:rPr lang="en-US" sz="3200" b="1" dirty="0" smtClean="0"/>
              <a:t>Install of </a:t>
            </a:r>
            <a:r>
              <a:rPr lang="en-US" sz="3200" b="1" dirty="0" err="1" smtClean="0"/>
              <a:t>sbt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bt</a:t>
            </a:r>
            <a:r>
              <a:rPr lang="en-US" sz="2400" dirty="0" smtClean="0"/>
              <a:t> has been installed on the execution of the build file</a:t>
            </a:r>
          </a:p>
          <a:p>
            <a:endParaRPr lang="en-US" sz="2400" dirty="0" smtClean="0"/>
          </a:p>
          <a:p>
            <a:r>
              <a:rPr lang="en-US" sz="2400" dirty="0" smtClean="0"/>
              <a:t>Already accomplished for you in the bash install script:</a:t>
            </a:r>
          </a:p>
          <a:p>
            <a:r>
              <a:rPr lang="en-US" sz="2400" dirty="0" smtClean="0"/>
              <a:t>(establish a </a:t>
            </a:r>
            <a:r>
              <a:rPr lang="en-US" sz="2400" dirty="0" err="1" smtClean="0"/>
              <a:t>debian</a:t>
            </a:r>
            <a:r>
              <a:rPr lang="en-US" sz="2400" dirty="0" smtClean="0"/>
              <a:t>/</a:t>
            </a:r>
            <a:r>
              <a:rPr lang="en-US" sz="2400" dirty="0" err="1" smtClean="0"/>
              <a:t>ubuntu</a:t>
            </a:r>
            <a:r>
              <a:rPr lang="en-US" sz="2400" dirty="0" smtClean="0"/>
              <a:t> file format in a file on </a:t>
            </a:r>
            <a:r>
              <a:rPr lang="en-US" sz="2400" dirty="0" err="1" smtClean="0"/>
              <a:t>etc</a:t>
            </a:r>
            <a:r>
              <a:rPr lang="en-US" sz="2400" dirty="0" smtClean="0"/>
              <a:t>, update, install </a:t>
            </a:r>
            <a:r>
              <a:rPr lang="en-US" sz="2400" dirty="0" err="1" smtClean="0"/>
              <a:t>sbt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/>
              <a:t>echo "deb http://dl.bintray.com/sbt/debian /" | </a:t>
            </a:r>
            <a:r>
              <a:rPr lang="en-US" sz="2400" dirty="0" err="1"/>
              <a:t>sudo</a:t>
            </a:r>
            <a:r>
              <a:rPr lang="en-US" sz="2400" dirty="0"/>
              <a:t> tee -a </a:t>
            </a:r>
            <a:endParaRPr lang="en-US" sz="2400" dirty="0" smtClean="0"/>
          </a:p>
          <a:p>
            <a:r>
              <a:rPr lang="en-US" sz="2400" dirty="0" smtClean="0"/>
              <a:t>/</a:t>
            </a:r>
            <a:r>
              <a:rPr lang="en-US" sz="2400" dirty="0" err="1"/>
              <a:t>etc</a:t>
            </a:r>
            <a:r>
              <a:rPr lang="en-US" sz="2400" dirty="0"/>
              <a:t>/apt/</a:t>
            </a:r>
            <a:r>
              <a:rPr lang="en-US" sz="2400" dirty="0" err="1"/>
              <a:t>sources.list.d</a:t>
            </a:r>
            <a:r>
              <a:rPr lang="en-US" sz="2400" dirty="0"/>
              <a:t>/</a:t>
            </a:r>
            <a:r>
              <a:rPr lang="en-US" sz="2400" dirty="0" err="1"/>
              <a:t>sbt.list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/>
              <a:t>apt-get update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/>
              <a:t>apt-get install </a:t>
            </a:r>
            <a:r>
              <a:rPr lang="en-US" sz="2400" dirty="0" err="1"/>
              <a:t>sbt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Spark </a:t>
            </a:r>
            <a:r>
              <a:rPr lang="en-US" sz="3600" b="1" i="1" dirty="0" err="1" smtClean="0"/>
              <a:t>GraphX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2700" b="1" i="1" dirty="0" smtClean="0"/>
              <a:t>average age 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Create a graph with "age" as the vertex property.  Here we use a random graph for simplicity.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Graph[Double, </a:t>
            </a:r>
            <a:r>
              <a:rPr lang="en-US" dirty="0" err="1"/>
              <a:t>Int</a:t>
            </a:r>
            <a:r>
              <a:rPr lang="en-US" dirty="0"/>
              <a:t>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mapVertices</a:t>
            </a:r>
            <a:r>
              <a:rPr lang="en-US" dirty="0"/>
              <a:t>( (id, _) =&gt; </a:t>
            </a:r>
            <a:r>
              <a:rPr lang="en-US" dirty="0" err="1"/>
              <a:t>id.toDouble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// Compute the number of older followers and their total age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olderFollowers</a:t>
            </a:r>
            <a:r>
              <a:rPr lang="en-US" dirty="0"/>
              <a:t>: </a:t>
            </a:r>
            <a:r>
              <a:rPr lang="en-US" dirty="0" err="1"/>
              <a:t>VertexRDD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 = </a:t>
            </a:r>
            <a:r>
              <a:rPr lang="en-US" dirty="0" err="1"/>
              <a:t>graph.mapReduceTriplets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, Double)](</a:t>
            </a:r>
          </a:p>
          <a:p>
            <a:pPr marL="0" indent="0">
              <a:buNone/>
            </a:pPr>
            <a:r>
              <a:rPr lang="en-US" dirty="0"/>
              <a:t>  triplet =&gt; { // Map Function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&gt;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Send message to destination vertex containing counter and age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(1, </a:t>
            </a:r>
            <a:r>
              <a:rPr lang="en-US" dirty="0" err="1"/>
              <a:t>triplet.srcAttr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// Don't send a message for this triplet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// Add counter and age</a:t>
            </a:r>
          </a:p>
          <a:p>
            <a:pPr marL="0" indent="0">
              <a:buNone/>
            </a:pPr>
            <a:r>
              <a:rPr lang="en-US" dirty="0"/>
              <a:t>  (a, b) =&gt; (a._1 + b._1, a._2 + b._2) // Reduce Function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 Divide total age by number of older followers to get average age of older followers</a:t>
            </a:r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avgAgeOfOlderFollowers</a:t>
            </a:r>
            <a:r>
              <a:rPr lang="en-US" sz="2400" dirty="0"/>
              <a:t>: </a:t>
            </a:r>
            <a:r>
              <a:rPr lang="en-US" sz="2400" dirty="0" err="1"/>
              <a:t>VertexRDD</a:t>
            </a:r>
            <a:r>
              <a:rPr lang="en-US" sz="2400" dirty="0"/>
              <a:t>[Double] =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olderFollowers.mapValues</a:t>
            </a:r>
            <a:r>
              <a:rPr lang="en-US" sz="2400" dirty="0"/>
              <a:t>( (id, value) =&gt; value match { case (count, </a:t>
            </a:r>
            <a:r>
              <a:rPr lang="en-US" sz="2400" dirty="0" err="1"/>
              <a:t>totalAge</a:t>
            </a:r>
            <a:r>
              <a:rPr lang="en-US" sz="2400" dirty="0"/>
              <a:t>) =&gt; </a:t>
            </a:r>
            <a:r>
              <a:rPr lang="en-US" sz="2400" dirty="0" err="1"/>
              <a:t>totalAge</a:t>
            </a:r>
            <a:r>
              <a:rPr lang="en-US" sz="2400" dirty="0"/>
              <a:t> / count } )</a:t>
            </a:r>
          </a:p>
          <a:p>
            <a:pPr marL="0" indent="0">
              <a:buNone/>
            </a:pPr>
            <a:r>
              <a:rPr lang="en-US" sz="2400" dirty="0"/>
              <a:t>// Display the results</a:t>
            </a:r>
          </a:p>
          <a:p>
            <a:pPr marL="0" indent="0">
              <a:buNone/>
            </a:pPr>
            <a:r>
              <a:rPr lang="en-US" sz="2400" dirty="0" err="1"/>
              <a:t>avgAgeOfOlderFollowers.collect.foreach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6644728" cy="415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154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/>
              <a:t>// Import random graph generation library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org.apache.spark.graphx.util.GraphGenerators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A graph with edge attributes containing distances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graph: Graph[</a:t>
            </a:r>
            <a:r>
              <a:rPr lang="en-US" dirty="0" err="1"/>
              <a:t>Int</a:t>
            </a:r>
            <a:r>
              <a:rPr lang="en-US" dirty="0"/>
              <a:t>, Double] =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GraphGenerators.logNormalGraph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</a:t>
            </a:r>
            <a:r>
              <a:rPr lang="en-US" dirty="0" err="1"/>
              <a:t>numVertices</a:t>
            </a:r>
            <a:r>
              <a:rPr lang="en-US" dirty="0"/>
              <a:t> = 100).</a:t>
            </a:r>
            <a:r>
              <a:rPr lang="en-US" dirty="0" err="1"/>
              <a:t>mapEdges</a:t>
            </a:r>
            <a:r>
              <a:rPr lang="en-US" dirty="0"/>
              <a:t>(e =&gt; </a:t>
            </a:r>
            <a:r>
              <a:rPr lang="en-US" dirty="0" err="1"/>
              <a:t>e.attr.toDouble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sourceId</a:t>
            </a:r>
            <a:r>
              <a:rPr lang="en-US" dirty="0"/>
              <a:t>: </a:t>
            </a:r>
            <a:r>
              <a:rPr lang="en-US" dirty="0" err="1"/>
              <a:t>VertexId</a:t>
            </a:r>
            <a:r>
              <a:rPr lang="en-US" dirty="0"/>
              <a:t> = 42 // The ultimate source</a:t>
            </a:r>
          </a:p>
          <a:p>
            <a:pPr marL="0" indent="0">
              <a:buNone/>
            </a:pPr>
            <a:r>
              <a:rPr lang="en-US" dirty="0"/>
              <a:t>// Initialize the graph such that all vertices except the root have distance infinity.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initialGraph</a:t>
            </a:r>
            <a:r>
              <a:rPr lang="en-US" dirty="0"/>
              <a:t> = </a:t>
            </a:r>
            <a:r>
              <a:rPr lang="en-US" dirty="0" err="1"/>
              <a:t>graph.mapVertices</a:t>
            </a:r>
            <a:r>
              <a:rPr lang="en-US" dirty="0"/>
              <a:t>((id, _) =&gt; if (id == </a:t>
            </a:r>
            <a:r>
              <a:rPr lang="en-US" dirty="0" err="1"/>
              <a:t>sourceId</a:t>
            </a:r>
            <a:r>
              <a:rPr lang="en-US" dirty="0"/>
              <a:t>) 0.0 else </a:t>
            </a:r>
            <a:r>
              <a:rPr lang="en-US" dirty="0" err="1"/>
              <a:t>Double.PositiveInfinity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74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sssp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)(</a:t>
            </a:r>
          </a:p>
          <a:p>
            <a:pPr marL="0" indent="0">
              <a:buNone/>
            </a:pPr>
            <a:r>
              <a:rPr lang="en-US" dirty="0"/>
              <a:t>  (id,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), // Vertex Program</a:t>
            </a:r>
          </a:p>
          <a:p>
            <a:pPr marL="0" indent="0">
              <a:buNone/>
            </a:pPr>
            <a:r>
              <a:rPr lang="en-US" dirty="0"/>
              <a:t>  triplet =&gt; {  // Send Message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 &lt;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// Merge Message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00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Spark </a:t>
            </a:r>
            <a:r>
              <a:rPr lang="en-US" b="1" i="1" dirty="0" err="1" smtClean="0"/>
              <a:t>GraphX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sssp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)(</a:t>
            </a:r>
          </a:p>
          <a:p>
            <a:pPr marL="0" indent="0">
              <a:buNone/>
            </a:pPr>
            <a:r>
              <a:rPr lang="en-US" dirty="0"/>
              <a:t>  (id,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newDist</a:t>
            </a:r>
            <a:r>
              <a:rPr lang="en-US" dirty="0"/>
              <a:t>), // Vertex Program</a:t>
            </a:r>
          </a:p>
          <a:p>
            <a:pPr marL="0" indent="0">
              <a:buNone/>
            </a:pPr>
            <a:r>
              <a:rPr lang="en-US" dirty="0"/>
              <a:t>  triplet =&gt; {  // Send Message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 &lt; </a:t>
            </a:r>
            <a:r>
              <a:rPr lang="en-US" dirty="0" err="1"/>
              <a:t>triplet.dstAttr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Iterator((</a:t>
            </a:r>
            <a:r>
              <a:rPr lang="en-US" dirty="0" err="1"/>
              <a:t>triplet.dstId</a:t>
            </a:r>
            <a:r>
              <a:rPr lang="en-US" dirty="0"/>
              <a:t>, </a:t>
            </a:r>
            <a:r>
              <a:rPr lang="en-US" dirty="0" err="1"/>
              <a:t>triplet.srcAttr</a:t>
            </a:r>
            <a:r>
              <a:rPr lang="en-US" dirty="0"/>
              <a:t> + </a:t>
            </a:r>
            <a:r>
              <a:rPr lang="en-US" dirty="0" err="1"/>
              <a:t>triplet.attr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Iterator.empty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// Merge Message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sssp.vertices.collect.mkString</a:t>
            </a:r>
            <a:r>
              <a:rPr lang="en-US" dirty="0"/>
              <a:t>("\n"))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70" y="1448275"/>
            <a:ext cx="79533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622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Storm</a:t>
            </a:r>
          </a:p>
          <a:p>
            <a:pPr lvl="1"/>
            <a:r>
              <a:rPr lang="en-US" dirty="0" smtClean="0"/>
              <a:t>Apache (incubator project) </a:t>
            </a:r>
          </a:p>
          <a:p>
            <a:pPr lvl="1"/>
            <a:r>
              <a:rPr lang="en-US" dirty="0" smtClean="0"/>
              <a:t>Utilizes the </a:t>
            </a:r>
            <a:r>
              <a:rPr lang="en-US" dirty="0" err="1" smtClean="0"/>
              <a:t>Clojure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Open sourced after acquired by Twitter</a:t>
            </a:r>
          </a:p>
          <a:p>
            <a:pPr lvl="1"/>
            <a:r>
              <a:rPr lang="en-US" dirty="0" smtClean="0"/>
              <a:t>Uses custom created “spouts” and “bolts” to define information source to allow batch , distributed processing of streaming data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05400"/>
            <a:ext cx="3533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92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vs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Hadoop			Storm</a:t>
            </a:r>
          </a:p>
          <a:p>
            <a:r>
              <a:rPr lang="en-US" sz="1600" dirty="0" smtClean="0"/>
              <a:t>Batch processing			Real-time processing</a:t>
            </a:r>
          </a:p>
          <a:p>
            <a:r>
              <a:rPr lang="en-US" sz="1600" dirty="0" smtClean="0"/>
              <a:t>Jobs run to completion		topologies run forever</a:t>
            </a:r>
          </a:p>
          <a:p>
            <a:r>
              <a:rPr lang="en-US" sz="1600" dirty="0" err="1" smtClean="0"/>
              <a:t>Stateful</a:t>
            </a:r>
            <a:r>
              <a:rPr lang="en-US" sz="1600" dirty="0" smtClean="0"/>
              <a:t> nodes			stateless nodes</a:t>
            </a:r>
          </a:p>
          <a:p>
            <a:r>
              <a:rPr lang="en-US" sz="1600" dirty="0" smtClean="0"/>
              <a:t>Scalable			scalable</a:t>
            </a:r>
          </a:p>
          <a:p>
            <a:r>
              <a:rPr lang="en-US" sz="1600" dirty="0" smtClean="0"/>
              <a:t>Guarantees no data loss		guarantees no data loss</a:t>
            </a:r>
          </a:p>
          <a:p>
            <a:r>
              <a:rPr lang="en-US" sz="1600" dirty="0" smtClean="0"/>
              <a:t>Open source			open source</a:t>
            </a:r>
          </a:p>
          <a:p>
            <a:endParaRPr lang="en-US" sz="1600" dirty="0"/>
          </a:p>
          <a:p>
            <a:r>
              <a:rPr lang="en-US" sz="1600" dirty="0" smtClean="0"/>
              <a:t>Big b </a:t>
            </a:r>
            <a:r>
              <a:rPr lang="en-US" sz="1600" dirty="0" err="1" smtClean="0"/>
              <a:t>atch</a:t>
            </a:r>
            <a:r>
              <a:rPr lang="en-US" sz="1600" dirty="0" smtClean="0"/>
              <a:t> processing		fast, reactive, real time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565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Q/A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530350"/>
            <a:ext cx="678815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3108325" y="1035050"/>
            <a:ext cx="292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dostrows@ford.com</a:t>
            </a: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057400" y="5892800"/>
            <a:ext cx="686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www.linkedin.com/pub/david-ostrowski/9/97a/29b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0756303"/>
      </p:ext>
    </p:extLst>
  </p:cSld>
  <p:clrMapOvr>
    <a:masterClrMapping/>
  </p:clrMapOvr>
  <p:transition spd="slow" advTm="40127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Appendix A:Troubleshooting Guide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Compile error (extra copy of </a:t>
            </a:r>
            <a:r>
              <a:rPr lang="en-US" sz="2400" dirty="0" err="1" smtClean="0"/>
              <a:t>WordCount.scala</a:t>
            </a:r>
            <a:r>
              <a:rPr lang="en-US" sz="2400" dirty="0" smtClean="0"/>
              <a:t> inadvertently copied in the spark home directory – delete it!)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5581650" cy="33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Standalone Applications in Spark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Contents of the build files are as such: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name := "learning-spark-mini-example"</a:t>
            </a:r>
          </a:p>
          <a:p>
            <a:pPr marL="0" indent="0">
              <a:buNone/>
            </a:pPr>
            <a:r>
              <a:rPr lang="en-US" sz="2400" dirty="0"/>
              <a:t>version := "0.0.1"</a:t>
            </a:r>
          </a:p>
          <a:p>
            <a:pPr marL="0" indent="0">
              <a:buNone/>
            </a:pPr>
            <a:r>
              <a:rPr lang="en-US" sz="2400" dirty="0" err="1"/>
              <a:t>scalaVersion</a:t>
            </a:r>
            <a:r>
              <a:rPr lang="en-US" sz="2400" dirty="0"/>
              <a:t> := "2.10.4"</a:t>
            </a:r>
          </a:p>
          <a:p>
            <a:pPr marL="0" indent="0">
              <a:buNone/>
            </a:pPr>
            <a:r>
              <a:rPr lang="en-US" sz="2400" dirty="0"/>
              <a:t>// additional libraries</a:t>
            </a:r>
          </a:p>
          <a:p>
            <a:pPr marL="0" indent="0">
              <a:buNone/>
            </a:pPr>
            <a:r>
              <a:rPr lang="en-US" sz="2400" dirty="0" err="1"/>
              <a:t>libraryDependencies</a:t>
            </a:r>
            <a:r>
              <a:rPr lang="en-US" sz="2400" dirty="0"/>
              <a:t> ++= </a:t>
            </a:r>
            <a:r>
              <a:rPr lang="en-US" sz="2400" dirty="0" err="1"/>
              <a:t>Seq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org.apache.spark</a:t>
            </a:r>
            <a:r>
              <a:rPr lang="en-US" sz="2400" dirty="0"/>
              <a:t>" %% "spark-core" % "1.2.0" % "provided"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1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Troubleshooting guide.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eloquently leave the spark interpretive prompt, you need to enter </a:t>
            </a:r>
            <a:r>
              <a:rPr lang="en-US" dirty="0" err="1" smtClean="0"/>
              <a:t>sys.exit</a:t>
            </a:r>
            <a:r>
              <a:rPr lang="en-US" dirty="0" smtClean="0"/>
              <a:t> vs a control &lt;key character&gt; which can ultimately result in  a memory error.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5600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74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Standalone Applications in Spark</a:t>
            </a:r>
            <a:br>
              <a:rPr lang="en-US" sz="3200" b="1" dirty="0" smtClean="0"/>
            </a:br>
            <a:r>
              <a:rPr lang="en-US" sz="2200" b="1" dirty="0" smtClean="0"/>
              <a:t>Step through the </a:t>
            </a:r>
            <a:r>
              <a:rPr lang="en-US" sz="2200" b="1" dirty="0" err="1" smtClean="0"/>
              <a:t>WordCount</a:t>
            </a:r>
            <a:r>
              <a:rPr lang="en-US" sz="2200" b="1" dirty="0" smtClean="0"/>
              <a:t> example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is the package  and library imports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com.oreilly.learningsparkexamples.mini.scala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org.apache.spark.SparkContext</a:t>
            </a:r>
            <a:r>
              <a:rPr lang="en-US" sz="2400" dirty="0"/>
              <a:t>._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1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Standalone Applications in Spark</a:t>
            </a:r>
            <a:br>
              <a:rPr lang="en-US" sz="3200" b="1" dirty="0" smtClean="0"/>
            </a:br>
            <a:r>
              <a:rPr lang="en-US" sz="2200" b="1" dirty="0"/>
              <a:t>Step through the </a:t>
            </a:r>
            <a:r>
              <a:rPr lang="en-US" sz="2200" b="1" dirty="0" err="1"/>
              <a:t>WordCount</a:t>
            </a:r>
            <a:r>
              <a:rPr lang="en-US" sz="2200" b="1" dirty="0"/>
              <a:t> example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3100" dirty="0" smtClean="0"/>
              <a:t>object </a:t>
            </a:r>
            <a:r>
              <a:rPr lang="en-US" sz="3100" dirty="0" err="1"/>
              <a:t>WordCount</a:t>
            </a:r>
            <a:r>
              <a:rPr lang="en-US" sz="3100" dirty="0"/>
              <a:t>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def</a:t>
            </a:r>
            <a:r>
              <a:rPr lang="en-US" sz="3100" dirty="0" smtClean="0"/>
              <a:t> </a:t>
            </a:r>
            <a:r>
              <a:rPr lang="en-US" sz="3100" dirty="0"/>
              <a:t>main(</a:t>
            </a:r>
            <a:r>
              <a:rPr lang="en-US" sz="3100" dirty="0" err="1"/>
              <a:t>args</a:t>
            </a:r>
            <a:r>
              <a:rPr lang="en-US" sz="3100" dirty="0"/>
              <a:t>: Array[String]) {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val</a:t>
            </a:r>
            <a:r>
              <a:rPr lang="en-US" sz="3100" dirty="0" smtClean="0"/>
              <a:t> </a:t>
            </a:r>
            <a:r>
              <a:rPr lang="en-US" sz="3100" dirty="0" err="1"/>
              <a:t>inputFile</a:t>
            </a:r>
            <a:r>
              <a:rPr lang="en-US" sz="3100" dirty="0"/>
              <a:t> = </a:t>
            </a:r>
            <a:r>
              <a:rPr lang="en-US" sz="3100" dirty="0" err="1"/>
              <a:t>args</a:t>
            </a:r>
            <a:r>
              <a:rPr lang="en-US" sz="3100" dirty="0"/>
              <a:t>(0)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val</a:t>
            </a:r>
            <a:r>
              <a:rPr lang="en-US" sz="3100" dirty="0" smtClean="0"/>
              <a:t> </a:t>
            </a:r>
            <a:r>
              <a:rPr lang="en-US" sz="3100" dirty="0" err="1"/>
              <a:t>outputFile</a:t>
            </a:r>
            <a:r>
              <a:rPr lang="en-US" sz="3100" dirty="0"/>
              <a:t> = </a:t>
            </a:r>
            <a:r>
              <a:rPr lang="en-US" sz="3100" dirty="0" err="1" smtClean="0"/>
              <a:t>args</a:t>
            </a:r>
            <a:r>
              <a:rPr lang="en-US" sz="3100" dirty="0" smtClean="0"/>
              <a:t>(1)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val</a:t>
            </a:r>
            <a:r>
              <a:rPr lang="en-US" sz="3100" dirty="0" smtClean="0"/>
              <a:t> </a:t>
            </a:r>
            <a:r>
              <a:rPr lang="en-US" sz="3100" dirty="0" err="1"/>
              <a:t>conf</a:t>
            </a:r>
            <a:r>
              <a:rPr lang="en-US" sz="3100" dirty="0"/>
              <a:t> = new </a:t>
            </a:r>
            <a:r>
              <a:rPr lang="en-US" sz="3100" dirty="0" smtClean="0"/>
              <a:t>	</a:t>
            </a:r>
            <a:r>
              <a:rPr lang="en-US" sz="3100" dirty="0" err="1" smtClean="0"/>
              <a:t>SparkConf</a:t>
            </a:r>
            <a:r>
              <a:rPr lang="en-US" sz="3100" dirty="0"/>
              <a:t>().</a:t>
            </a:r>
            <a:r>
              <a:rPr lang="en-US" sz="3100" dirty="0" err="1"/>
              <a:t>setAppName</a:t>
            </a:r>
            <a:r>
              <a:rPr lang="en-US" sz="3100" dirty="0"/>
              <a:t>("</a:t>
            </a:r>
            <a:r>
              <a:rPr lang="en-US" sz="3100" dirty="0" err="1"/>
              <a:t>wordCount</a:t>
            </a:r>
            <a:r>
              <a:rPr lang="en-US" sz="3100" dirty="0" smtClean="0"/>
              <a:t>")	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smtClean="0"/>
              <a:t>// </a:t>
            </a:r>
            <a:r>
              <a:rPr lang="en-US" sz="3100" dirty="0"/>
              <a:t>Create a Scala Spark </a:t>
            </a:r>
            <a:r>
              <a:rPr lang="en-US" sz="3100" dirty="0" smtClean="0"/>
              <a:t>Context.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val</a:t>
            </a:r>
            <a:r>
              <a:rPr lang="en-US" sz="3100" dirty="0" smtClean="0"/>
              <a:t> </a:t>
            </a:r>
            <a:r>
              <a:rPr lang="en-US" sz="3100" dirty="0" err="1"/>
              <a:t>sc</a:t>
            </a:r>
            <a:r>
              <a:rPr lang="en-US" sz="3100" dirty="0"/>
              <a:t> = new </a:t>
            </a:r>
            <a:r>
              <a:rPr lang="en-US" sz="3100" dirty="0" err="1"/>
              <a:t>SparkContext</a:t>
            </a:r>
            <a:r>
              <a:rPr lang="en-US" sz="3100" dirty="0"/>
              <a:t>(</a:t>
            </a:r>
            <a:r>
              <a:rPr lang="en-US" sz="3100" dirty="0" err="1"/>
              <a:t>conf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smtClean="0"/>
              <a:t>// </a:t>
            </a:r>
            <a:r>
              <a:rPr lang="en-US" sz="3100" dirty="0"/>
              <a:t>Load our input </a:t>
            </a:r>
            <a:r>
              <a:rPr lang="en-US" sz="3100" dirty="0" smtClean="0"/>
              <a:t>data.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 smtClean="0"/>
              <a:t>val</a:t>
            </a:r>
            <a:r>
              <a:rPr lang="en-US" sz="3100" dirty="0" smtClean="0"/>
              <a:t> </a:t>
            </a:r>
            <a:r>
              <a:rPr lang="en-US" sz="3100" dirty="0"/>
              <a:t>input =  </a:t>
            </a:r>
            <a:r>
              <a:rPr lang="en-US" sz="3100" dirty="0" err="1"/>
              <a:t>sc.textFile</a:t>
            </a:r>
            <a:r>
              <a:rPr lang="en-US" sz="3100" dirty="0"/>
              <a:t>(</a:t>
            </a:r>
            <a:r>
              <a:rPr lang="en-US" sz="3100" dirty="0" err="1"/>
              <a:t>inputFile</a:t>
            </a:r>
            <a:r>
              <a:rPr lang="en-US" sz="3100" dirty="0"/>
              <a:t>)</a:t>
            </a:r>
          </a:p>
          <a:p>
            <a:endParaRPr lang="en-US" sz="11200" dirty="0" smtClean="0"/>
          </a:p>
          <a:p>
            <a:endParaRPr lang="en-US" sz="11200" dirty="0"/>
          </a:p>
          <a:p>
            <a:endParaRPr lang="en-US" sz="11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Standalone Applications in Spark</a:t>
            </a:r>
            <a:br>
              <a:rPr lang="en-US" sz="3200" b="1" dirty="0" smtClean="0"/>
            </a:br>
            <a:r>
              <a:rPr lang="en-US" sz="3200" b="1" dirty="0" smtClean="0"/>
              <a:t>Breakdown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200" dirty="0" smtClean="0"/>
              <a:t>// </a:t>
            </a:r>
            <a:r>
              <a:rPr lang="en-US" sz="11200" dirty="0"/>
              <a:t>Split up into words.</a:t>
            </a:r>
          </a:p>
          <a:p>
            <a:pPr marL="0" indent="0">
              <a:buNone/>
            </a:pPr>
            <a:r>
              <a:rPr lang="en-US" sz="11200" dirty="0" err="1" smtClean="0"/>
              <a:t>val</a:t>
            </a:r>
            <a:r>
              <a:rPr lang="en-US" sz="11200" dirty="0" smtClean="0"/>
              <a:t> </a:t>
            </a:r>
            <a:r>
              <a:rPr lang="en-US" sz="11200" dirty="0"/>
              <a:t>words = </a:t>
            </a:r>
            <a:r>
              <a:rPr lang="en-US" sz="11200" b="1" dirty="0" err="1"/>
              <a:t>input.flatMap</a:t>
            </a:r>
            <a:r>
              <a:rPr lang="en-US" sz="11200" b="1" dirty="0"/>
              <a:t>(line =&gt; </a:t>
            </a:r>
            <a:r>
              <a:rPr lang="en-US" sz="11200" b="1" dirty="0" err="1"/>
              <a:t>line.split</a:t>
            </a:r>
            <a:r>
              <a:rPr lang="en-US" sz="11200" b="1" dirty="0"/>
              <a:t>(" </a:t>
            </a:r>
            <a:r>
              <a:rPr lang="en-US" sz="11200" b="1" dirty="0" smtClean="0"/>
              <a:t>"))</a:t>
            </a:r>
          </a:p>
          <a:p>
            <a:pPr marL="0" indent="0">
              <a:buNone/>
            </a:pPr>
            <a:r>
              <a:rPr lang="en-US" sz="11200" b="1" dirty="0" smtClean="0"/>
              <a:t>// </a:t>
            </a:r>
            <a:r>
              <a:rPr lang="en-US" sz="11200" b="1" dirty="0"/>
              <a:t>Transform into word and count.</a:t>
            </a:r>
          </a:p>
          <a:p>
            <a:pPr marL="0" indent="0">
              <a:buNone/>
            </a:pPr>
            <a:r>
              <a:rPr lang="en-US" sz="11200" b="1" i="1" dirty="0" err="1" smtClean="0"/>
              <a:t>val</a:t>
            </a:r>
            <a:r>
              <a:rPr lang="en-US" sz="11200" b="1" i="1" dirty="0" smtClean="0"/>
              <a:t> </a:t>
            </a:r>
            <a:r>
              <a:rPr lang="en-US" sz="11200" b="1" i="1" dirty="0"/>
              <a:t>counts = </a:t>
            </a:r>
            <a:r>
              <a:rPr lang="en-US" sz="11200" b="1" i="1" dirty="0" err="1"/>
              <a:t>words.map</a:t>
            </a:r>
            <a:r>
              <a:rPr lang="en-US" sz="11200" b="1" i="1" dirty="0"/>
              <a:t>(word =&gt; (word, 1)).</a:t>
            </a:r>
            <a:r>
              <a:rPr lang="en-US" sz="11200" b="1" i="1" dirty="0" err="1"/>
              <a:t>reduceByKey</a:t>
            </a:r>
            <a:r>
              <a:rPr lang="en-US" sz="11200" b="1" i="1" dirty="0"/>
              <a:t>{case (x, y) =&gt; x + y}</a:t>
            </a:r>
          </a:p>
          <a:p>
            <a:pPr marL="0" indent="0">
              <a:buNone/>
            </a:pPr>
            <a:r>
              <a:rPr lang="en-US" sz="11200" dirty="0" smtClean="0"/>
              <a:t>// </a:t>
            </a:r>
            <a:r>
              <a:rPr lang="en-US" sz="11200" dirty="0"/>
              <a:t>Save the word count back out to a text file, causing </a:t>
            </a:r>
            <a:r>
              <a:rPr lang="en-US" sz="11200" dirty="0" smtClean="0"/>
              <a:t>evaluation.</a:t>
            </a:r>
          </a:p>
          <a:p>
            <a:pPr marL="0" indent="0">
              <a:buNone/>
            </a:pPr>
            <a:r>
              <a:rPr lang="en-US" sz="11200" dirty="0" err="1" smtClean="0"/>
              <a:t>counts.saveAsTextFile</a:t>
            </a:r>
            <a:r>
              <a:rPr lang="en-US" sz="11200" dirty="0" smtClean="0"/>
              <a:t>(</a:t>
            </a:r>
            <a:r>
              <a:rPr lang="en-US" sz="11200" dirty="0" err="1" smtClean="0"/>
              <a:t>outputFile</a:t>
            </a:r>
            <a:r>
              <a:rPr lang="en-US" sz="11200" dirty="0"/>
              <a:t>)</a:t>
            </a:r>
            <a:r>
              <a:rPr lang="en-US" sz="11200" dirty="0" smtClean="0"/>
              <a:t>}}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13528</TotalTime>
  <Words>3004</Words>
  <Application>Microsoft Office PowerPoint</Application>
  <PresentationFormat>On-screen Show (4:3)</PresentationFormat>
  <Paragraphs>463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MDS535 Programming Language and Environments: Apache Scala Spark</vt:lpstr>
      <vt:lpstr>Spark part III overview </vt:lpstr>
      <vt:lpstr>Standalone Applications in Spark </vt:lpstr>
      <vt:lpstr>Standalone Applications in Spark </vt:lpstr>
      <vt:lpstr>Standalone Applications in Spark Install of sbt </vt:lpstr>
      <vt:lpstr>Standalone Applications in Spark </vt:lpstr>
      <vt:lpstr>Standalone Applications in Spark Step through the WordCount example </vt:lpstr>
      <vt:lpstr>Standalone Applications in Spark Step through the WordCount example </vt:lpstr>
      <vt:lpstr>Standalone Applications in Spark Breakdown </vt:lpstr>
      <vt:lpstr>Standalone Applications in Spark using the sbt utility (set up in your installation)  </vt:lpstr>
      <vt:lpstr>Standalone Spark  steps for build </vt:lpstr>
      <vt:lpstr>Standalone Spark  sbt build file copy</vt:lpstr>
      <vt:lpstr>Standalone Spark  WordCount.scala copy</vt:lpstr>
      <vt:lpstr>Standalone Applications in Spark </vt:lpstr>
      <vt:lpstr>Standalone Spark Implementation</vt:lpstr>
      <vt:lpstr>Standalone Spark Implementation</vt:lpstr>
      <vt:lpstr>Spark Streaming</vt:lpstr>
      <vt:lpstr>Spark Streaming</vt:lpstr>
      <vt:lpstr>Spark Streaming</vt:lpstr>
      <vt:lpstr>Spark Streaming</vt:lpstr>
      <vt:lpstr>Spark Streaming quick demonstration of client / server  between terminals</vt:lpstr>
      <vt:lpstr>Spark Streaming demonstration of client / server  between terminals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</vt:lpstr>
      <vt:lpstr>Spark Streaming Example (entire)</vt:lpstr>
      <vt:lpstr>Spark Streaming  breakdown of code</vt:lpstr>
      <vt:lpstr>Spark Streaming</vt:lpstr>
      <vt:lpstr>Spark Streaming</vt:lpstr>
      <vt:lpstr>Spark Streaming</vt:lpstr>
      <vt:lpstr>Spark Streaming</vt:lpstr>
      <vt:lpstr>Spark Streaming</vt:lpstr>
      <vt:lpstr>Spark / Mlib</vt:lpstr>
      <vt:lpstr>Spark/ Mlib (kmeans)</vt:lpstr>
      <vt:lpstr>Spark/ Mlib (kmeans)</vt:lpstr>
      <vt:lpstr>Spark/ Mlib (kmeans)</vt:lpstr>
      <vt:lpstr>Spark/ Mlib (kmeans)</vt:lpstr>
      <vt:lpstr>Linear regression with Stochastic Gradient Descent (reference SGD in MLIB folder)</vt:lpstr>
      <vt:lpstr>Linear regression with Stochastic  Gradient Descent continued.</vt:lpstr>
      <vt:lpstr>Spark MLIB decision tree example</vt:lpstr>
      <vt:lpstr>Spark MLIB decision tree example decisiontree.txt)</vt:lpstr>
      <vt:lpstr>Spark GraphX</vt:lpstr>
      <vt:lpstr>Spark GraphX</vt:lpstr>
      <vt:lpstr>Spark GraphX (removeBrokenLinks.txt)</vt:lpstr>
      <vt:lpstr>Spark GraphX remove broken links (pt 2)</vt:lpstr>
      <vt:lpstr>Spark GraphX average age example</vt:lpstr>
      <vt:lpstr>Spark GraphX</vt:lpstr>
      <vt:lpstr>Spark GraphX</vt:lpstr>
      <vt:lpstr>Spark GraphX</vt:lpstr>
      <vt:lpstr>Spark GraphX single source shortest path</vt:lpstr>
      <vt:lpstr>Spark GraphX single source shortest path</vt:lpstr>
      <vt:lpstr>Future of Big Data</vt:lpstr>
      <vt:lpstr>Hadoop vs Storm</vt:lpstr>
      <vt:lpstr>Q/A</vt:lpstr>
      <vt:lpstr>Appendix A:Troubleshooting Guide</vt:lpstr>
      <vt:lpstr>Troubleshooting guide.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213</cp:revision>
  <cp:lastPrinted>2015-01-28T15:48:30Z</cp:lastPrinted>
  <dcterms:created xsi:type="dcterms:W3CDTF">2014-04-27T19:34:05Z</dcterms:created>
  <dcterms:modified xsi:type="dcterms:W3CDTF">2015-10-03T18:22:21Z</dcterms:modified>
</cp:coreProperties>
</file>