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3172" y="829818"/>
            <a:ext cx="9985654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4642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4642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4642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172" y="640207"/>
            <a:ext cx="9985654" cy="260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4642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892" y="1769440"/>
            <a:ext cx="9894214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572000"/>
            <a:chOff x="0" y="0"/>
            <a:chExt cx="12192000" cy="4572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2192000" y="457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892" y="160020"/>
              <a:ext cx="5216652" cy="4267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20570" y="5245100"/>
            <a:ext cx="98907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20" dirty="0">
                <a:solidFill>
                  <a:srgbClr val="464233"/>
                </a:solidFill>
                <a:latin typeface="Trebuchet MS"/>
                <a:cs typeface="Trebuchet MS"/>
              </a:rPr>
              <a:t>D</a:t>
            </a:r>
            <a:r>
              <a:rPr sz="7200" spc="-1350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1895" dirty="0">
                <a:solidFill>
                  <a:srgbClr val="464233"/>
                </a:solidFill>
                <a:latin typeface="Trebuchet MS"/>
                <a:cs typeface="Trebuchet MS"/>
              </a:rPr>
              <a:t>T</a:t>
            </a:r>
            <a:r>
              <a:rPr sz="7200" spc="-124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495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7200" spc="-105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1460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7200" spc="-105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1475" dirty="0">
                <a:solidFill>
                  <a:srgbClr val="464233"/>
                </a:solidFill>
                <a:latin typeface="Trebuchet MS"/>
                <a:cs typeface="Trebuchet MS"/>
              </a:rPr>
              <a:t>L</a:t>
            </a:r>
            <a:r>
              <a:rPr sz="7200" spc="-1225" dirty="0">
                <a:solidFill>
                  <a:srgbClr val="464233"/>
                </a:solidFill>
                <a:latin typeface="Trebuchet MS"/>
                <a:cs typeface="Trebuchet MS"/>
              </a:rPr>
              <a:t>Y</a:t>
            </a:r>
            <a:r>
              <a:rPr sz="7200" spc="-940" dirty="0">
                <a:solidFill>
                  <a:srgbClr val="464233"/>
                </a:solidFill>
                <a:latin typeface="Trebuchet MS"/>
                <a:cs typeface="Trebuchet MS"/>
              </a:rPr>
              <a:t>S</a:t>
            </a:r>
            <a:r>
              <a:rPr sz="7200" spc="-165" dirty="0">
                <a:solidFill>
                  <a:srgbClr val="464233"/>
                </a:solidFill>
                <a:latin typeface="Trebuchet MS"/>
                <a:cs typeface="Trebuchet MS"/>
              </a:rPr>
              <a:t>I</a:t>
            </a:r>
            <a:r>
              <a:rPr sz="7200" spc="-1135" dirty="0">
                <a:solidFill>
                  <a:srgbClr val="464233"/>
                </a:solidFill>
                <a:latin typeface="Trebuchet MS"/>
                <a:cs typeface="Trebuchet MS"/>
              </a:rPr>
              <a:t>S</a:t>
            </a:r>
            <a:r>
              <a:rPr sz="7200" spc="-500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7200" spc="-105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1405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7200" spc="-1415" dirty="0">
                <a:solidFill>
                  <a:srgbClr val="464233"/>
                </a:solidFill>
                <a:latin typeface="Trebuchet MS"/>
                <a:cs typeface="Trebuchet MS"/>
              </a:rPr>
              <a:t>D</a:t>
            </a:r>
            <a:r>
              <a:rPr sz="7200" spc="-484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7200" spc="-1520" dirty="0">
                <a:solidFill>
                  <a:srgbClr val="464233"/>
                </a:solidFill>
                <a:latin typeface="Trebuchet MS"/>
                <a:cs typeface="Trebuchet MS"/>
              </a:rPr>
              <a:t>D</a:t>
            </a:r>
            <a:r>
              <a:rPr sz="7200" spc="-1350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1895" dirty="0">
                <a:solidFill>
                  <a:srgbClr val="464233"/>
                </a:solidFill>
                <a:latin typeface="Trebuchet MS"/>
                <a:cs typeface="Trebuchet MS"/>
              </a:rPr>
              <a:t>T</a:t>
            </a:r>
            <a:r>
              <a:rPr sz="7200" spc="-124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7200" spc="-495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7200" spc="-940" dirty="0">
                <a:solidFill>
                  <a:srgbClr val="464233"/>
                </a:solidFill>
                <a:latin typeface="Trebuchet MS"/>
                <a:cs typeface="Trebuchet MS"/>
              </a:rPr>
              <a:t>S</a:t>
            </a:r>
            <a:r>
              <a:rPr sz="7200" spc="-1490" dirty="0">
                <a:solidFill>
                  <a:srgbClr val="464233"/>
                </a:solidFill>
                <a:latin typeface="Trebuchet MS"/>
                <a:cs typeface="Trebuchet MS"/>
              </a:rPr>
              <a:t>C</a:t>
            </a:r>
            <a:r>
              <a:rPr sz="7200" spc="-165" dirty="0">
                <a:solidFill>
                  <a:srgbClr val="464233"/>
                </a:solidFill>
                <a:latin typeface="Trebuchet MS"/>
                <a:cs typeface="Trebuchet MS"/>
              </a:rPr>
              <a:t>I</a:t>
            </a:r>
            <a:r>
              <a:rPr sz="7200" spc="-1335" dirty="0">
                <a:solidFill>
                  <a:srgbClr val="464233"/>
                </a:solidFill>
                <a:latin typeface="Trebuchet MS"/>
                <a:cs typeface="Trebuchet MS"/>
              </a:rPr>
              <a:t>E</a:t>
            </a:r>
            <a:r>
              <a:rPr sz="7200" spc="-1405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7200" spc="-1490" dirty="0">
                <a:solidFill>
                  <a:srgbClr val="464233"/>
                </a:solidFill>
                <a:latin typeface="Trebuchet MS"/>
                <a:cs typeface="Trebuchet MS"/>
              </a:rPr>
              <a:t>C</a:t>
            </a:r>
            <a:r>
              <a:rPr sz="7200" spc="-1530" dirty="0">
                <a:solidFill>
                  <a:srgbClr val="464233"/>
                </a:solidFill>
                <a:latin typeface="Trebuchet MS"/>
                <a:cs typeface="Trebuchet MS"/>
              </a:rPr>
              <a:t>E</a:t>
            </a:r>
            <a:endParaRPr sz="7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40614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85" dirty="0"/>
              <a:t>D</a:t>
            </a:r>
            <a:r>
              <a:rPr spc="-969" dirty="0"/>
              <a:t>A</a:t>
            </a:r>
            <a:r>
              <a:rPr spc="-1365" dirty="0"/>
              <a:t>T</a:t>
            </a:r>
            <a:r>
              <a:rPr spc="-865" dirty="0"/>
              <a:t>A</a:t>
            </a:r>
            <a:r>
              <a:rPr spc="-420" dirty="0"/>
              <a:t> </a:t>
            </a:r>
            <a:r>
              <a:rPr spc="-700" dirty="0"/>
              <a:t>S</a:t>
            </a:r>
            <a:r>
              <a:rPr spc="-1080" dirty="0"/>
              <a:t>C</a:t>
            </a:r>
            <a:r>
              <a:rPr spc="-165" dirty="0"/>
              <a:t>I</a:t>
            </a:r>
            <a:r>
              <a:rPr spc="-975" dirty="0"/>
              <a:t>E</a:t>
            </a:r>
            <a:r>
              <a:rPr spc="-1015" dirty="0"/>
              <a:t>N</a:t>
            </a:r>
            <a:r>
              <a:rPr spc="-1080" dirty="0"/>
              <a:t>C</a:t>
            </a:r>
            <a:r>
              <a:rPr spc="-1065" dirty="0"/>
              <a:t>E</a:t>
            </a:r>
            <a:r>
              <a:rPr spc="-390" dirty="0"/>
              <a:t> </a:t>
            </a:r>
            <a:r>
              <a:rPr spc="-1315" dirty="0"/>
              <a:t>T</a:t>
            </a:r>
            <a:r>
              <a:rPr spc="-990" dirty="0"/>
              <a:t>OO</a:t>
            </a:r>
            <a:r>
              <a:rPr spc="-825" dirty="0"/>
              <a:t>L</a:t>
            </a:r>
            <a:r>
              <a:rPr spc="-79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543682"/>
            <a:ext cx="6383655" cy="2056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14" dirty="0">
                <a:solidFill>
                  <a:srgbClr val="2D2B20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2D2B20"/>
                </a:solidFill>
                <a:latin typeface="Arial"/>
                <a:cs typeface="Arial"/>
              </a:rPr>
              <a:t>Analysis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: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65" dirty="0">
                <a:solidFill>
                  <a:srgbClr val="2D2B20"/>
                </a:solidFill>
                <a:latin typeface="Microsoft Sans Serif"/>
                <a:cs typeface="Microsoft Sans Serif"/>
              </a:rPr>
              <a:t>SAS,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Jupyter,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95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4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Studio,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MATLAB,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Excel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200" b="1" spc="-114" dirty="0">
                <a:solidFill>
                  <a:srgbClr val="2D2B20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2D2B20"/>
                </a:solidFill>
                <a:latin typeface="Arial"/>
                <a:cs typeface="Arial"/>
              </a:rPr>
              <a:t>Visualization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: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Jupyter,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Tableau,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Cognos,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9" dirty="0">
                <a:solidFill>
                  <a:srgbClr val="2D2B20"/>
                </a:solidFill>
                <a:latin typeface="Microsoft Sans Serif"/>
                <a:cs typeface="Microsoft Sans Serif"/>
              </a:rPr>
              <a:t>RAW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200" b="1" spc="-155" dirty="0">
                <a:solidFill>
                  <a:srgbClr val="2D2B20"/>
                </a:solidFill>
                <a:latin typeface="Arial"/>
                <a:cs typeface="Arial"/>
              </a:rPr>
              <a:t>Machine</a:t>
            </a:r>
            <a:r>
              <a:rPr sz="2200" b="1" spc="-3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2D2B20"/>
                </a:solidFill>
                <a:latin typeface="Arial"/>
                <a:cs typeface="Arial"/>
              </a:rPr>
              <a:t>Learning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: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Spark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MLib,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Mahout,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Azure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60" dirty="0">
                <a:solidFill>
                  <a:srgbClr val="2D2B20"/>
                </a:solidFill>
                <a:latin typeface="Microsoft Sans Serif"/>
                <a:cs typeface="Microsoft Sans Serif"/>
              </a:rPr>
              <a:t>ML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studio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0"/>
          <a:ext cx="12186919" cy="685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6078854"/>
              </a:tblGrid>
              <a:tr h="719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800" b="1" spc="-20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800" b="1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 Analyst</a:t>
                      </a:r>
                      <a:r>
                        <a:rPr sz="1800" b="1" spc="-10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Responsibilities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10820" marB="0">
                    <a:lnL w="6350">
                      <a:solidFill>
                        <a:srgbClr val="E6EBEE"/>
                      </a:solidFill>
                      <a:prstDash val="solid"/>
                    </a:lnL>
                    <a:lnR w="9525">
                      <a:solidFill>
                        <a:srgbClr val="E6EBEE"/>
                      </a:solidFill>
                      <a:prstDash val="solid"/>
                    </a:lnR>
                    <a:lnT w="6350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800" b="1" spc="-20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800" b="1" spc="10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Scientist</a:t>
                      </a:r>
                      <a:r>
                        <a:rPr sz="1800" b="1" spc="5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72C37"/>
                          </a:solidFill>
                          <a:latin typeface="Roboto"/>
                          <a:cs typeface="Roboto"/>
                        </a:rPr>
                        <a:t>Responsibilities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10820" marB="0">
                    <a:lnL w="9525">
                      <a:solidFill>
                        <a:srgbClr val="E6EBEE"/>
                      </a:solidFill>
                      <a:prstDash val="solid"/>
                    </a:lnL>
                    <a:lnR w="6350">
                      <a:solidFill>
                        <a:srgbClr val="E6EBEE"/>
                      </a:solidFill>
                      <a:prstDash val="solid"/>
                    </a:lnR>
                    <a:lnT w="6350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</a:tr>
              <a:tr h="1650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437130" marR="81915" indent="-2353945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Gatheí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fíom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vaíious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databases</a:t>
                      </a:r>
                      <a:r>
                        <a:rPr sz="1800" spc="-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waíehouses,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filteí </a:t>
                      </a:r>
                      <a:r>
                        <a:rPr sz="1800" spc="-4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 clean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it.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E6EBEE"/>
                      </a:solidFill>
                      <a:prstDash val="solid"/>
                    </a:lnL>
                    <a:lnR w="9525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43840" marR="234315" indent="147320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1800" spc="5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Peífoím </a:t>
                      </a:r>
                      <a:r>
                        <a:rPr sz="1800" spc="-6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ad-hoc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mining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gatheí </a:t>
                      </a:r>
                      <a:r>
                        <a:rPr sz="1800" spc="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laíge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sets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of </a:t>
                      </a:r>
                      <a:r>
                        <a:rPr sz="1800" spc="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stíuctuíed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unstíuctuíed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800" spc="-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fíom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seveíal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souíces.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9525">
                      <a:solidFill>
                        <a:srgbClr val="E6EBEE"/>
                      </a:solidFill>
                      <a:prstDash val="solid"/>
                    </a:lnL>
                    <a:lnR w="6350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</a:tr>
              <a:tr h="2114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60350" marR="259079" algn="ctr">
                        <a:lnSpc>
                          <a:spcPct val="100000"/>
                        </a:lnSpc>
                      </a:pPr>
                      <a:r>
                        <a:rPr sz="1800" spc="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Wíite 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complex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SQL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queíies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scíipts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to collect, </a:t>
                      </a:r>
                      <a:r>
                        <a:rPr sz="1800" spc="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stoíe, </a:t>
                      </a:r>
                      <a:r>
                        <a:rPr sz="1800" spc="-434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manipulate,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íetíieve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fíom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RDBMS</a:t>
                      </a:r>
                      <a:r>
                        <a:rPr sz="1800" spc="4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such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as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MS </a:t>
                      </a:r>
                      <a:r>
                        <a:rPr sz="1800" spc="-434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SQL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Seíveí,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Oíacle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DB,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MySQL.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E6EBEE"/>
                      </a:solidFill>
                      <a:prstDash val="solid"/>
                    </a:lnL>
                    <a:lnR w="9525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63525" marR="243204" indent="-133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Use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vaíious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statistical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methods,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visualization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techniques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to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design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evaluate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advanced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statistical </a:t>
                      </a:r>
                      <a:r>
                        <a:rPr sz="1800" spc="-434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models</a:t>
                      </a:r>
                      <a:r>
                        <a:rPr sz="1800" spc="-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5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fíom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vast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volumes</a:t>
                      </a:r>
                      <a:r>
                        <a:rPr sz="1800" spc="-3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9525">
                      <a:solidFill>
                        <a:srgbClr val="E6EBEE"/>
                      </a:solidFill>
                      <a:prstDash val="solid"/>
                    </a:lnL>
                    <a:lnR w="6350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</a:tr>
              <a:tr h="954024">
                <a:tc>
                  <a:txBody>
                    <a:bodyPr/>
                    <a:lstStyle/>
                    <a:p>
                      <a:pPr marL="1787525" marR="109220" indent="-1675764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Cíeate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diffeíent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íepoíts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with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the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help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of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chaíts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gíaphs </a:t>
                      </a:r>
                      <a:r>
                        <a:rPr sz="1800" spc="-434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using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Excel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BI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tools.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192405" marB="0">
                    <a:lnL w="6350">
                      <a:solidFill>
                        <a:srgbClr val="E6EBEE"/>
                      </a:solidFill>
                      <a:prstDash val="solid"/>
                    </a:lnL>
                    <a:lnR w="9525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8255" marR="368935" indent="-216598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Build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AI 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models 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using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vaíious algoíithms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 </a:t>
                      </a:r>
                      <a:r>
                        <a:rPr sz="1800" spc="-6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in-built </a:t>
                      </a:r>
                      <a:r>
                        <a:rPr sz="1800" spc="-434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libíaíies.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192405" marB="0">
                    <a:lnL w="9525">
                      <a:solidFill>
                        <a:srgbClr val="E6EBEE"/>
                      </a:solidFill>
                      <a:prstDash val="solid"/>
                    </a:lnL>
                    <a:lnR w="6350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9525">
                      <a:solidFill>
                        <a:srgbClr val="E6EBEE"/>
                      </a:solidFill>
                      <a:prstDash val="solid"/>
                    </a:lnB>
                  </a:tcPr>
                </a:tc>
              </a:tr>
              <a:tr h="1415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Spot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tíends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patteíns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4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fíom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complex</a:t>
                      </a:r>
                      <a:r>
                        <a:rPr sz="1800" spc="-3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datasets.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E6EBEE"/>
                      </a:solidFill>
                      <a:prstDash val="solid"/>
                    </a:lnL>
                    <a:lnR w="9525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6350">
                      <a:solidFill>
                        <a:srgbClr val="E6EB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676400" marR="394970" indent="-127127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Automate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tedious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tasks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800" spc="-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1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geneíate</a:t>
                      </a:r>
                      <a:r>
                        <a:rPr sz="1800" spc="-25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insights</a:t>
                      </a:r>
                      <a:r>
                        <a:rPr sz="1800" spc="2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using </a:t>
                      </a:r>
                      <a:r>
                        <a:rPr sz="1800" spc="-43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machine</a:t>
                      </a:r>
                      <a:r>
                        <a:rPr sz="1800" spc="-4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leaíning </a:t>
                      </a:r>
                      <a:r>
                        <a:rPr sz="1800" spc="-10" dirty="0">
                          <a:solidFill>
                            <a:srgbClr val="51555E"/>
                          </a:solidFill>
                          <a:latin typeface="Roboto"/>
                          <a:cs typeface="Roboto"/>
                        </a:rPr>
                        <a:t>models.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9525">
                      <a:solidFill>
                        <a:srgbClr val="E6EBEE"/>
                      </a:solidFill>
                      <a:prstDash val="solid"/>
                    </a:lnL>
                    <a:lnR w="6350">
                      <a:solidFill>
                        <a:srgbClr val="E6EBEE"/>
                      </a:solidFill>
                      <a:prstDash val="solid"/>
                    </a:lnR>
                    <a:lnT w="9525">
                      <a:solidFill>
                        <a:srgbClr val="E6EBEE"/>
                      </a:solidFill>
                      <a:prstDash val="solid"/>
                    </a:lnT>
                    <a:lnB w="6350">
                      <a:solidFill>
                        <a:srgbClr val="E6EBE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444" y="5187188"/>
            <a:ext cx="40538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795" dirty="0">
                <a:solidFill>
                  <a:srgbClr val="464233"/>
                </a:solidFill>
                <a:latin typeface="Trebuchet MS"/>
                <a:cs typeface="Trebuchet MS"/>
              </a:rPr>
              <a:t>M</a:t>
            </a:r>
            <a:r>
              <a:rPr sz="5000" spc="-78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975" dirty="0">
                <a:solidFill>
                  <a:srgbClr val="464233"/>
                </a:solidFill>
                <a:latin typeface="Trebuchet MS"/>
                <a:cs typeface="Trebuchet MS"/>
              </a:rPr>
              <a:t>C</a:t>
            </a:r>
            <a:r>
              <a:rPr sz="5000" spc="-985" dirty="0">
                <a:solidFill>
                  <a:srgbClr val="464233"/>
                </a:solidFill>
                <a:latin typeface="Trebuchet MS"/>
                <a:cs typeface="Trebuchet MS"/>
              </a:rPr>
              <a:t>H</a:t>
            </a:r>
            <a:r>
              <a:rPr sz="5000" spc="-55" dirty="0">
                <a:solidFill>
                  <a:srgbClr val="464233"/>
                </a:solidFill>
                <a:latin typeface="Trebuchet MS"/>
                <a:cs typeface="Trebuchet MS"/>
              </a:rPr>
              <a:t>I</a:t>
            </a:r>
            <a:r>
              <a:rPr sz="5000" spc="-905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5000" spc="-1065" dirty="0">
                <a:solidFill>
                  <a:srgbClr val="464233"/>
                </a:solidFill>
                <a:latin typeface="Trebuchet MS"/>
                <a:cs typeface="Trebuchet MS"/>
              </a:rPr>
              <a:t>E</a:t>
            </a:r>
            <a:r>
              <a:rPr sz="5000" spc="-229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5000" spc="-715" dirty="0">
                <a:solidFill>
                  <a:srgbClr val="464233"/>
                </a:solidFill>
                <a:latin typeface="Trebuchet MS"/>
                <a:cs typeface="Trebuchet MS"/>
              </a:rPr>
              <a:t>L</a:t>
            </a:r>
            <a:r>
              <a:rPr sz="5000" spc="-865" dirty="0">
                <a:solidFill>
                  <a:srgbClr val="464233"/>
                </a:solidFill>
                <a:latin typeface="Trebuchet MS"/>
                <a:cs typeface="Trebuchet MS"/>
              </a:rPr>
              <a:t>E</a:t>
            </a:r>
            <a:r>
              <a:rPr sz="5000" spc="-66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894" dirty="0">
                <a:solidFill>
                  <a:srgbClr val="464233"/>
                </a:solidFill>
                <a:latin typeface="Trebuchet MS"/>
                <a:cs typeface="Trebuchet MS"/>
              </a:rPr>
              <a:t>R</a:t>
            </a:r>
            <a:r>
              <a:rPr sz="5000" spc="-905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5000" spc="-55" dirty="0">
                <a:solidFill>
                  <a:srgbClr val="464233"/>
                </a:solidFill>
                <a:latin typeface="Trebuchet MS"/>
                <a:cs typeface="Trebuchet MS"/>
              </a:rPr>
              <a:t>I</a:t>
            </a:r>
            <a:r>
              <a:rPr sz="5000" spc="-905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5000" spc="-1290" dirty="0">
                <a:solidFill>
                  <a:srgbClr val="464233"/>
                </a:solidFill>
                <a:latin typeface="Trebuchet MS"/>
                <a:cs typeface="Trebuchet MS"/>
              </a:rPr>
              <a:t>G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89460" cy="4572000"/>
            <a:chOff x="0" y="0"/>
            <a:chExt cx="12189460" cy="4572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89460" cy="4572000"/>
            </a:xfrm>
            <a:custGeom>
              <a:avLst/>
              <a:gdLst/>
              <a:ahLst/>
              <a:cxnLst/>
              <a:rect l="l" t="t" r="r" b="b"/>
              <a:pathLst>
                <a:path w="12189460" h="4572000">
                  <a:moveTo>
                    <a:pt x="12188952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2188952" y="4572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C4D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8711" y="325183"/>
              <a:ext cx="3854069" cy="4232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623" y="326571"/>
            <a:ext cx="8554385" cy="65314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58089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10" dirty="0"/>
              <a:t>W</a:t>
            </a:r>
            <a:r>
              <a:rPr spc="-1095" dirty="0"/>
              <a:t>H</a:t>
            </a:r>
            <a:r>
              <a:rPr spc="-969" dirty="0"/>
              <a:t>A</a:t>
            </a:r>
            <a:r>
              <a:rPr spc="-1290" dirty="0"/>
              <a:t>T</a:t>
            </a:r>
            <a:r>
              <a:rPr spc="-400" dirty="0"/>
              <a:t> </a:t>
            </a:r>
            <a:r>
              <a:rPr spc="-165" dirty="0"/>
              <a:t>I</a:t>
            </a:r>
            <a:r>
              <a:rPr spc="-790" dirty="0"/>
              <a:t>S</a:t>
            </a:r>
            <a:r>
              <a:rPr spc="-400" dirty="0"/>
              <a:t> </a:t>
            </a:r>
            <a:r>
              <a:rPr spc="-905" dirty="0"/>
              <a:t>M</a:t>
            </a:r>
            <a:r>
              <a:rPr spc="-890" dirty="0"/>
              <a:t>A</a:t>
            </a:r>
            <a:r>
              <a:rPr spc="-1080" dirty="0"/>
              <a:t>C</a:t>
            </a:r>
            <a:r>
              <a:rPr spc="-1095" dirty="0"/>
              <a:t>H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065" dirty="0"/>
              <a:t>E</a:t>
            </a:r>
            <a:r>
              <a:rPr spc="-390" dirty="0"/>
              <a:t> </a:t>
            </a:r>
            <a:r>
              <a:rPr spc="-825" dirty="0"/>
              <a:t>L</a:t>
            </a:r>
            <a:r>
              <a:rPr spc="-975" dirty="0"/>
              <a:t>E</a:t>
            </a:r>
            <a:r>
              <a:rPr spc="-775" dirty="0"/>
              <a:t>A</a:t>
            </a:r>
            <a:r>
              <a:rPr spc="-1000" dirty="0"/>
              <a:t>R</a:t>
            </a:r>
            <a:r>
              <a:rPr spc="-1015" dirty="0"/>
              <a:t>N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05" dirty="0"/>
              <a:t>G</a:t>
            </a:r>
            <a:r>
              <a:rPr spc="-2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241930"/>
            <a:ext cx="9302750" cy="368490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4139" marR="51435" indent="-92075">
              <a:lnSpc>
                <a:spcPct val="80000"/>
              </a:lnSpc>
              <a:spcBef>
                <a:spcPts val="620"/>
              </a:spcBef>
              <a:buClr>
                <a:srgbClr val="9CBDBC"/>
              </a:buClr>
              <a:buSzPct val="90909"/>
              <a:buFont typeface="Wingdings"/>
              <a:buChar char=""/>
              <a:tabLst>
                <a:tab pos="269240" algn="l"/>
              </a:tabLst>
            </a:pP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D2B20"/>
                </a:solidFill>
                <a:latin typeface="Microsoft Sans Serif"/>
                <a:cs typeface="Microsoft Sans Serif"/>
              </a:rPr>
              <a:t>type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of</a:t>
            </a:r>
            <a:r>
              <a:rPr sz="2200" spc="10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AI,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that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provide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computers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with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ability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 </a:t>
            </a:r>
            <a:r>
              <a:rPr sz="2200" spc="-5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without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being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D2B20"/>
                </a:solidFill>
                <a:latin typeface="Microsoft Sans Serif"/>
                <a:cs typeface="Microsoft Sans Serif"/>
              </a:rPr>
              <a:t>explicitly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programmed.</a:t>
            </a:r>
            <a:endParaRPr sz="2200">
              <a:latin typeface="Microsoft Sans Serif"/>
              <a:cs typeface="Microsoft Sans Serif"/>
            </a:endParaRPr>
          </a:p>
          <a:p>
            <a:pPr marL="313055" indent="-300990">
              <a:lnSpc>
                <a:spcPct val="100000"/>
              </a:lnSpc>
              <a:spcBef>
                <a:spcPts val="880"/>
              </a:spcBef>
              <a:buClr>
                <a:srgbClr val="9CBDBC"/>
              </a:buClr>
              <a:buFont typeface="Wingdings"/>
              <a:buChar char=""/>
              <a:tabLst>
                <a:tab pos="313690" algn="l"/>
              </a:tabLst>
            </a:pP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“self-learns”</a:t>
            </a:r>
            <a:r>
              <a:rPr sz="2200" spc="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with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scenarios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provided,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from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past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experiences.</a:t>
            </a:r>
            <a:endParaRPr sz="2200">
              <a:latin typeface="Microsoft Sans Serif"/>
              <a:cs typeface="Microsoft Sans Serif"/>
            </a:endParaRPr>
          </a:p>
          <a:p>
            <a:pPr marL="313055" indent="-300990">
              <a:lnSpc>
                <a:spcPct val="100000"/>
              </a:lnSpc>
              <a:spcBef>
                <a:spcPts val="865"/>
              </a:spcBef>
              <a:buClr>
                <a:srgbClr val="9CBDBC"/>
              </a:buClr>
              <a:buFont typeface="Wingdings"/>
              <a:buChar char=""/>
              <a:tabLst>
                <a:tab pos="313690" algn="l"/>
              </a:tabLst>
            </a:pP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Ma</a:t>
            </a:r>
            <a:r>
              <a:rPr sz="2200" spc="-40" dirty="0">
                <a:solidFill>
                  <a:srgbClr val="2D2B20"/>
                </a:solidFill>
                <a:latin typeface="Microsoft Sans Serif"/>
                <a:cs typeface="Microsoft Sans Serif"/>
              </a:rPr>
              <a:t>c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hi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n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Lea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ni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n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g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c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-250" dirty="0">
                <a:solidFill>
                  <a:srgbClr val="2D2B20"/>
                </a:solidFill>
                <a:latin typeface="Microsoft Sans Serif"/>
                <a:cs typeface="Microsoft Sans Serif"/>
              </a:rPr>
              <a:t>me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i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n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1950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s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313055" indent="-300990">
              <a:lnSpc>
                <a:spcPct val="100000"/>
              </a:lnSpc>
              <a:spcBef>
                <a:spcPts val="875"/>
              </a:spcBef>
              <a:buClr>
                <a:srgbClr val="9CBDBC"/>
              </a:buClr>
              <a:buFont typeface="Wingdings"/>
              <a:buChar char=""/>
              <a:tabLst>
                <a:tab pos="313690" algn="l"/>
              </a:tabLst>
            </a:pP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Defined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in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1951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by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“Arthur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Samuel”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at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IBM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(designed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checkers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D2B20"/>
                </a:solidFill>
                <a:latin typeface="Microsoft Sans Serif"/>
                <a:cs typeface="Microsoft Sans Serif"/>
              </a:rPr>
              <a:t>play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machine):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ts val="3025"/>
              </a:lnSpc>
              <a:spcBef>
                <a:spcPts val="1960"/>
              </a:spcBef>
            </a:pPr>
            <a:r>
              <a:rPr sz="2800" b="1" spc="-155" dirty="0">
                <a:solidFill>
                  <a:srgbClr val="2D2B20"/>
                </a:solidFill>
                <a:latin typeface="Arial"/>
                <a:cs typeface="Arial"/>
              </a:rPr>
              <a:t>Definition</a:t>
            </a:r>
            <a:r>
              <a:rPr sz="2800" b="1" spc="-6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2D2B20"/>
                </a:solidFill>
                <a:latin typeface="Arial"/>
                <a:cs typeface="Arial"/>
              </a:rPr>
              <a:t>:</a:t>
            </a:r>
            <a:r>
              <a:rPr sz="2800" b="1" spc="-2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2D2B20"/>
                </a:solidFill>
                <a:latin typeface="Arial"/>
                <a:cs typeface="Arial"/>
              </a:rPr>
              <a:t>“Field</a:t>
            </a:r>
            <a:r>
              <a:rPr sz="2800" b="1" spc="-5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to</a:t>
            </a:r>
            <a:r>
              <a:rPr sz="2800" b="1" spc="-2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study</a:t>
            </a:r>
            <a:r>
              <a:rPr sz="2800" b="1" spc="-2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2D2B20"/>
                </a:solidFill>
                <a:latin typeface="Arial"/>
                <a:cs typeface="Arial"/>
              </a:rPr>
              <a:t>where</a:t>
            </a:r>
            <a:r>
              <a:rPr sz="2800" b="1" spc="-5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2D2B20"/>
                </a:solidFill>
                <a:latin typeface="Arial"/>
                <a:cs typeface="Arial"/>
              </a:rPr>
              <a:t>we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2D2B20"/>
                </a:solidFill>
                <a:latin typeface="Arial"/>
                <a:cs typeface="Arial"/>
              </a:rPr>
              <a:t>give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2D2B20"/>
                </a:solidFill>
                <a:latin typeface="Arial"/>
                <a:cs typeface="Arial"/>
              </a:rPr>
              <a:t>machines</a:t>
            </a:r>
            <a:r>
              <a:rPr sz="2800" b="1" spc="-3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15" dirty="0">
                <a:solidFill>
                  <a:srgbClr val="2D2B20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2D2B20"/>
                </a:solidFill>
                <a:latin typeface="Arial"/>
                <a:cs typeface="Arial"/>
              </a:rPr>
              <a:t>ability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to</a:t>
            </a:r>
            <a:r>
              <a:rPr sz="2800" b="1" spc="-2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2D2B20"/>
                </a:solidFill>
                <a:latin typeface="Arial"/>
                <a:cs typeface="Arial"/>
              </a:rPr>
              <a:t>d</a:t>
            </a:r>
            <a:r>
              <a:rPr sz="2800" b="1" spc="-150" dirty="0">
                <a:solidFill>
                  <a:srgbClr val="2D2B20"/>
                </a:solidFill>
                <a:latin typeface="Arial"/>
                <a:cs typeface="Arial"/>
              </a:rPr>
              <a:t>e</a:t>
            </a:r>
            <a:r>
              <a:rPr sz="2800" b="1" spc="-145" dirty="0">
                <a:solidFill>
                  <a:srgbClr val="2D2B20"/>
                </a:solidFill>
                <a:latin typeface="Arial"/>
                <a:cs typeface="Arial"/>
              </a:rPr>
              <a:t>a</a:t>
            </a:r>
            <a:r>
              <a:rPr sz="2800" b="1" spc="-55" dirty="0">
                <a:solidFill>
                  <a:srgbClr val="2D2B20"/>
                </a:solidFill>
                <a:latin typeface="Arial"/>
                <a:cs typeface="Arial"/>
              </a:rPr>
              <a:t>l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2D2B20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2D2B20"/>
                </a:solidFill>
                <a:latin typeface="Arial"/>
                <a:cs typeface="Arial"/>
              </a:rPr>
              <a:t>i</a:t>
            </a: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th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2D2B20"/>
                </a:solidFill>
                <a:latin typeface="Arial"/>
                <a:cs typeface="Arial"/>
              </a:rPr>
              <a:t>t</a:t>
            </a:r>
            <a:r>
              <a:rPr sz="2800" b="1" spc="-270" dirty="0">
                <a:solidFill>
                  <a:srgbClr val="2D2B20"/>
                </a:solidFill>
                <a:latin typeface="Arial"/>
                <a:cs typeface="Arial"/>
              </a:rPr>
              <a:t>h</a:t>
            </a: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2D2B20"/>
                </a:solidFill>
                <a:latin typeface="Arial"/>
                <a:cs typeface="Arial"/>
              </a:rPr>
              <a:t>pr</a:t>
            </a:r>
            <a:r>
              <a:rPr sz="2800" b="1" spc="-250" dirty="0">
                <a:solidFill>
                  <a:srgbClr val="2D2B20"/>
                </a:solidFill>
                <a:latin typeface="Arial"/>
                <a:cs typeface="Arial"/>
              </a:rPr>
              <a:t>o</a:t>
            </a:r>
            <a:r>
              <a:rPr sz="2800" b="1" spc="-195" dirty="0">
                <a:solidFill>
                  <a:srgbClr val="2D2B20"/>
                </a:solidFill>
                <a:latin typeface="Arial"/>
                <a:cs typeface="Arial"/>
              </a:rPr>
              <a:t>b</a:t>
            </a:r>
            <a:r>
              <a:rPr sz="2800" b="1" spc="-80" dirty="0">
                <a:solidFill>
                  <a:srgbClr val="2D2B20"/>
                </a:solidFill>
                <a:latin typeface="Arial"/>
                <a:cs typeface="Arial"/>
              </a:rPr>
              <a:t>l</a:t>
            </a:r>
            <a:r>
              <a:rPr sz="2800" b="1" spc="-190" dirty="0">
                <a:solidFill>
                  <a:srgbClr val="2D2B20"/>
                </a:solidFill>
                <a:latin typeface="Arial"/>
                <a:cs typeface="Arial"/>
              </a:rPr>
              <a:t>e</a:t>
            </a:r>
            <a:r>
              <a:rPr sz="2800" b="1" spc="-295" dirty="0">
                <a:solidFill>
                  <a:srgbClr val="2D2B20"/>
                </a:solidFill>
                <a:latin typeface="Arial"/>
                <a:cs typeface="Arial"/>
              </a:rPr>
              <a:t>m</a:t>
            </a:r>
            <a:r>
              <a:rPr sz="2800" b="1" spc="-365" dirty="0">
                <a:solidFill>
                  <a:srgbClr val="2D2B20"/>
                </a:solidFill>
                <a:latin typeface="Arial"/>
                <a:cs typeface="Arial"/>
              </a:rPr>
              <a:t>s</a:t>
            </a:r>
            <a:r>
              <a:rPr sz="2800" b="1" spc="-3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2D2B20"/>
                </a:solidFill>
                <a:latin typeface="Arial"/>
                <a:cs typeface="Arial"/>
              </a:rPr>
              <a:t>w</a:t>
            </a:r>
            <a:r>
              <a:rPr sz="2800" b="1" spc="5" dirty="0">
                <a:solidFill>
                  <a:srgbClr val="2D2B20"/>
                </a:solidFill>
                <a:latin typeface="Arial"/>
                <a:cs typeface="Arial"/>
              </a:rPr>
              <a:t>i</a:t>
            </a:r>
            <a:r>
              <a:rPr sz="2800" b="1" spc="-155" dirty="0">
                <a:solidFill>
                  <a:srgbClr val="2D2B20"/>
                </a:solidFill>
                <a:latin typeface="Arial"/>
                <a:cs typeface="Arial"/>
              </a:rPr>
              <a:t>t</a:t>
            </a:r>
            <a:r>
              <a:rPr sz="2800" b="1" spc="-270" dirty="0">
                <a:solidFill>
                  <a:srgbClr val="2D2B20"/>
                </a:solidFill>
                <a:latin typeface="Arial"/>
                <a:cs typeface="Arial"/>
              </a:rPr>
              <a:t>h</a:t>
            </a:r>
            <a:r>
              <a:rPr sz="2800" b="1" spc="-229" dirty="0">
                <a:solidFill>
                  <a:srgbClr val="2D2B20"/>
                </a:solidFill>
                <a:latin typeface="Arial"/>
                <a:cs typeface="Arial"/>
              </a:rPr>
              <a:t>o</a:t>
            </a:r>
            <a:r>
              <a:rPr sz="2800" b="1" spc="-225" dirty="0">
                <a:solidFill>
                  <a:srgbClr val="2D2B20"/>
                </a:solidFill>
                <a:latin typeface="Arial"/>
                <a:cs typeface="Arial"/>
              </a:rPr>
              <a:t>u</a:t>
            </a:r>
            <a:r>
              <a:rPr sz="2800" b="1" spc="-210" dirty="0">
                <a:solidFill>
                  <a:srgbClr val="2D2B20"/>
                </a:solidFill>
                <a:latin typeface="Arial"/>
                <a:cs typeface="Arial"/>
              </a:rPr>
              <a:t>t</a:t>
            </a:r>
            <a:r>
              <a:rPr sz="2800" b="1" spc="-5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2D2B20"/>
                </a:solidFill>
                <a:latin typeface="Arial"/>
                <a:cs typeface="Arial"/>
              </a:rPr>
              <a:t>i</a:t>
            </a:r>
            <a:r>
              <a:rPr sz="2800" b="1" spc="-185" dirty="0">
                <a:solidFill>
                  <a:srgbClr val="2D2B20"/>
                </a:solidFill>
                <a:latin typeface="Arial"/>
                <a:cs typeface="Arial"/>
              </a:rPr>
              <a:t>n</a:t>
            </a:r>
            <a:r>
              <a:rPr sz="2800" b="1" spc="-160" dirty="0">
                <a:solidFill>
                  <a:srgbClr val="2D2B20"/>
                </a:solidFill>
                <a:latin typeface="Arial"/>
                <a:cs typeface="Arial"/>
              </a:rPr>
              <a:t>t</a:t>
            </a:r>
            <a:r>
              <a:rPr sz="2800" b="1" spc="-260" dirty="0">
                <a:solidFill>
                  <a:srgbClr val="2D2B20"/>
                </a:solidFill>
                <a:latin typeface="Arial"/>
                <a:cs typeface="Arial"/>
              </a:rPr>
              <a:t>e</a:t>
            </a:r>
            <a:r>
              <a:rPr sz="2800" b="1" spc="-155" dirty="0">
                <a:solidFill>
                  <a:srgbClr val="2D2B20"/>
                </a:solidFill>
                <a:latin typeface="Arial"/>
                <a:cs typeface="Arial"/>
              </a:rPr>
              <a:t>r</a:t>
            </a:r>
            <a:r>
              <a:rPr sz="2800" b="1" spc="-95" dirty="0">
                <a:solidFill>
                  <a:srgbClr val="2D2B20"/>
                </a:solidFill>
                <a:latin typeface="Arial"/>
                <a:cs typeface="Arial"/>
              </a:rPr>
              <a:t>v</a:t>
            </a:r>
            <a:r>
              <a:rPr sz="2800" b="1" spc="-215" dirty="0">
                <a:solidFill>
                  <a:srgbClr val="2D2B20"/>
                </a:solidFill>
                <a:latin typeface="Arial"/>
                <a:cs typeface="Arial"/>
              </a:rPr>
              <a:t>e</a:t>
            </a:r>
            <a:r>
              <a:rPr sz="2800" b="1" spc="-225" dirty="0">
                <a:solidFill>
                  <a:srgbClr val="2D2B20"/>
                </a:solidFill>
                <a:latin typeface="Arial"/>
                <a:cs typeface="Arial"/>
              </a:rPr>
              <a:t>n</a:t>
            </a:r>
            <a:r>
              <a:rPr sz="2800" b="1" spc="-145" dirty="0">
                <a:solidFill>
                  <a:srgbClr val="2D2B20"/>
                </a:solidFill>
                <a:latin typeface="Arial"/>
                <a:cs typeface="Arial"/>
              </a:rPr>
              <a:t>t</a:t>
            </a:r>
            <a:r>
              <a:rPr sz="2800" b="1" spc="-130" dirty="0">
                <a:solidFill>
                  <a:srgbClr val="2D2B20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2D2B20"/>
                </a:solidFill>
                <a:latin typeface="Arial"/>
                <a:cs typeface="Arial"/>
              </a:rPr>
              <a:t>on</a:t>
            </a:r>
            <a:r>
              <a:rPr sz="2800" b="1" spc="-50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2D2B20"/>
                </a:solidFill>
                <a:latin typeface="Arial"/>
                <a:cs typeface="Arial"/>
              </a:rPr>
              <a:t>of</a:t>
            </a:r>
            <a:r>
              <a:rPr sz="2800" b="1" spc="175" dirty="0">
                <a:solidFill>
                  <a:srgbClr val="2D2B2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2D2B20"/>
                </a:solidFill>
                <a:latin typeface="Arial"/>
                <a:cs typeface="Arial"/>
              </a:rPr>
              <a:t>h</a:t>
            </a:r>
            <a:r>
              <a:rPr sz="2800" b="1" spc="-225" dirty="0">
                <a:solidFill>
                  <a:srgbClr val="2D2B20"/>
                </a:solidFill>
                <a:latin typeface="Arial"/>
                <a:cs typeface="Arial"/>
              </a:rPr>
              <a:t>u</a:t>
            </a:r>
            <a:r>
              <a:rPr sz="2800" b="1" spc="-220" dirty="0">
                <a:solidFill>
                  <a:srgbClr val="2D2B20"/>
                </a:solidFill>
                <a:latin typeface="Arial"/>
                <a:cs typeface="Arial"/>
              </a:rPr>
              <a:t>m</a:t>
            </a:r>
            <a:r>
              <a:rPr sz="2800" b="1" spc="-135" dirty="0">
                <a:solidFill>
                  <a:srgbClr val="2D2B20"/>
                </a:solidFill>
                <a:latin typeface="Arial"/>
                <a:cs typeface="Arial"/>
              </a:rPr>
              <a:t>a</a:t>
            </a:r>
            <a:r>
              <a:rPr sz="2800" b="1" spc="-229" dirty="0">
                <a:solidFill>
                  <a:srgbClr val="2D2B2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</a:pPr>
            <a:r>
              <a:rPr sz="2800" b="1" spc="-180" dirty="0">
                <a:solidFill>
                  <a:srgbClr val="2D2B20"/>
                </a:solidFill>
                <a:latin typeface="Arial"/>
                <a:cs typeface="Arial"/>
              </a:rPr>
              <a:t>beings”.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57664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0" dirty="0"/>
              <a:t>T</a:t>
            </a:r>
            <a:r>
              <a:rPr spc="-940" dirty="0"/>
              <a:t>Y</a:t>
            </a:r>
            <a:r>
              <a:rPr spc="-880" dirty="0"/>
              <a:t>P</a:t>
            </a:r>
            <a:r>
              <a:rPr spc="-975" dirty="0"/>
              <a:t>E</a:t>
            </a:r>
            <a:r>
              <a:rPr spc="-790" dirty="0"/>
              <a:t>S</a:t>
            </a:r>
            <a:r>
              <a:rPr spc="-415" dirty="0"/>
              <a:t> </a:t>
            </a:r>
            <a:r>
              <a:rPr spc="-990" dirty="0"/>
              <a:t>O</a:t>
            </a:r>
            <a:r>
              <a:rPr spc="-1010" dirty="0"/>
              <a:t>F</a:t>
            </a:r>
            <a:r>
              <a:rPr spc="-415" dirty="0"/>
              <a:t> </a:t>
            </a:r>
            <a:r>
              <a:rPr spc="-905" dirty="0"/>
              <a:t>M</a:t>
            </a:r>
            <a:r>
              <a:rPr spc="-890" dirty="0"/>
              <a:t>A</a:t>
            </a:r>
            <a:r>
              <a:rPr spc="-1080" dirty="0"/>
              <a:t>C</a:t>
            </a:r>
            <a:r>
              <a:rPr spc="-1095" dirty="0"/>
              <a:t>H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065" dirty="0"/>
              <a:t>E</a:t>
            </a:r>
            <a:r>
              <a:rPr spc="-390" dirty="0"/>
              <a:t> </a:t>
            </a:r>
            <a:r>
              <a:rPr spc="-825" dirty="0"/>
              <a:t>L</a:t>
            </a:r>
            <a:r>
              <a:rPr spc="-975" dirty="0"/>
              <a:t>E</a:t>
            </a:r>
            <a:r>
              <a:rPr spc="-775" dirty="0"/>
              <a:t>A</a:t>
            </a:r>
            <a:r>
              <a:rPr spc="-1000" dirty="0"/>
              <a:t>R</a:t>
            </a:r>
            <a:r>
              <a:rPr spc="-1015" dirty="0"/>
              <a:t>N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9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125497"/>
            <a:ext cx="2787015" cy="146431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40"/>
              </a:spcBef>
              <a:buClr>
                <a:srgbClr val="9CBDBC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Supervised</a:t>
            </a:r>
            <a:r>
              <a:rPr sz="2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</a:t>
            </a:r>
            <a:endParaRPr sz="2200">
              <a:latin typeface="Microsoft Sans Serif"/>
              <a:cs typeface="Microsoft Sans Serif"/>
            </a:endParaRPr>
          </a:p>
          <a:p>
            <a:pPr marL="234950" indent="-222885">
              <a:lnSpc>
                <a:spcPct val="100000"/>
              </a:lnSpc>
              <a:spcBef>
                <a:spcPts val="1140"/>
              </a:spcBef>
              <a:buClr>
                <a:srgbClr val="9CBDBC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Unsup</a:t>
            </a:r>
            <a:r>
              <a:rPr sz="2200" spc="-204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75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vised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lea</a:t>
            </a:r>
            <a:r>
              <a:rPr sz="2200" spc="15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ning</a:t>
            </a:r>
            <a:endParaRPr sz="2200">
              <a:latin typeface="Microsoft Sans Serif"/>
              <a:cs typeface="Microsoft Sans Serif"/>
            </a:endParaRPr>
          </a:p>
          <a:p>
            <a:pPr marL="234950" indent="-222885">
              <a:lnSpc>
                <a:spcPct val="100000"/>
              </a:lnSpc>
              <a:spcBef>
                <a:spcPts val="1125"/>
              </a:spcBef>
              <a:buClr>
                <a:srgbClr val="9CBDBC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50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ein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f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or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cement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lea</a:t>
            </a:r>
            <a:r>
              <a:rPr sz="2200" spc="15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ning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43897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0" dirty="0"/>
              <a:t>S</a:t>
            </a:r>
            <a:r>
              <a:rPr spc="-1070" dirty="0"/>
              <a:t>U</a:t>
            </a:r>
            <a:r>
              <a:rPr spc="-880" dirty="0"/>
              <a:t>P</a:t>
            </a:r>
            <a:r>
              <a:rPr spc="-975" dirty="0"/>
              <a:t>E</a:t>
            </a:r>
            <a:r>
              <a:rPr spc="-1050" dirty="0"/>
              <a:t>R</a:t>
            </a:r>
            <a:r>
              <a:rPr spc="-1025" dirty="0"/>
              <a:t>V</a:t>
            </a:r>
            <a:r>
              <a:rPr spc="-165" dirty="0"/>
              <a:t>I</a:t>
            </a:r>
            <a:r>
              <a:rPr spc="-700" dirty="0"/>
              <a:t>S</a:t>
            </a:r>
            <a:r>
              <a:rPr spc="-975" dirty="0"/>
              <a:t>E</a:t>
            </a:r>
            <a:r>
              <a:rPr spc="-980" dirty="0"/>
              <a:t>D</a:t>
            </a:r>
            <a:r>
              <a:rPr spc="-380" dirty="0"/>
              <a:t> </a:t>
            </a:r>
            <a:r>
              <a:rPr spc="-825" dirty="0"/>
              <a:t>L</a:t>
            </a:r>
            <a:r>
              <a:rPr spc="-975" dirty="0"/>
              <a:t>E</a:t>
            </a:r>
            <a:r>
              <a:rPr spc="-775" dirty="0"/>
              <a:t>A</a:t>
            </a:r>
            <a:r>
              <a:rPr spc="-1000" dirty="0"/>
              <a:t>R</a:t>
            </a:r>
            <a:r>
              <a:rPr spc="-1015" dirty="0"/>
              <a:t>N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9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1755393"/>
            <a:ext cx="9563100" cy="15678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59"/>
              </a:spcBef>
            </a:pP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In</a:t>
            </a:r>
            <a:r>
              <a:rPr sz="2200" spc="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supervised</a:t>
            </a:r>
            <a:r>
              <a:rPr sz="2200" spc="3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learning,</a:t>
            </a:r>
            <a:r>
              <a:rPr sz="2200" spc="3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we</a:t>
            </a:r>
            <a:r>
              <a:rPr sz="2200" spc="2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use</a:t>
            </a:r>
            <a:r>
              <a:rPr sz="2200" spc="40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known</a:t>
            </a:r>
            <a:r>
              <a:rPr sz="2200" spc="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or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labeled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for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training</a:t>
            </a:r>
            <a:r>
              <a:rPr sz="2200" spc="4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D2B20"/>
                </a:solidFill>
                <a:latin typeface="Microsoft Sans Serif"/>
                <a:cs typeface="Microsoft Sans Serif"/>
              </a:rPr>
              <a:t>data. 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Since </a:t>
            </a:r>
            <a:r>
              <a:rPr sz="2200" spc="-20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 known,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is,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therefore,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supervised,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i.e.,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directed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into 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successful 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execution. </a:t>
            </a:r>
            <a:r>
              <a:rPr sz="2200" spc="-250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input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goes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through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used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 train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model.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Once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model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trained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based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on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known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D2B20"/>
                </a:solidFill>
                <a:latin typeface="Microsoft Sans Serif"/>
                <a:cs typeface="Microsoft Sans Serif"/>
              </a:rPr>
              <a:t>data, 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can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use </a:t>
            </a:r>
            <a:r>
              <a:rPr sz="2200" spc="-2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9" dirty="0">
                <a:solidFill>
                  <a:srgbClr val="2D2B20"/>
                </a:solidFill>
                <a:latin typeface="Microsoft Sans Serif"/>
                <a:cs typeface="Microsoft Sans Serif"/>
              </a:rPr>
              <a:t>unk</a:t>
            </a:r>
            <a:r>
              <a:rPr sz="2200" spc="-250" dirty="0">
                <a:solidFill>
                  <a:srgbClr val="2D2B20"/>
                </a:solidFill>
                <a:latin typeface="Microsoft Sans Serif"/>
                <a:cs typeface="Microsoft Sans Serif"/>
              </a:rPr>
              <a:t>n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o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wn</a:t>
            </a:r>
            <a:r>
              <a:rPr sz="2200" spc="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int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o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mod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-25" dirty="0">
                <a:solidFill>
                  <a:srgbClr val="2D2B20"/>
                </a:solidFill>
                <a:latin typeface="Microsoft Sans Serif"/>
                <a:cs typeface="Microsoft Sans Serif"/>
              </a:rPr>
              <a:t>l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g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et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n</a:t>
            </a:r>
            <a:r>
              <a:rPr sz="2200" spc="-240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w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re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spons</a:t>
            </a:r>
            <a:r>
              <a:rPr sz="2200" spc="-229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431" y="3683725"/>
            <a:ext cx="9032535" cy="28934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49428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70" dirty="0"/>
              <a:t>U</a:t>
            </a:r>
            <a:r>
              <a:rPr spc="-1015" dirty="0"/>
              <a:t>N</a:t>
            </a:r>
            <a:r>
              <a:rPr spc="-700" dirty="0"/>
              <a:t>S</a:t>
            </a:r>
            <a:r>
              <a:rPr spc="-1070" dirty="0"/>
              <a:t>U</a:t>
            </a:r>
            <a:r>
              <a:rPr spc="-880" dirty="0"/>
              <a:t>P</a:t>
            </a:r>
            <a:r>
              <a:rPr spc="-975" dirty="0"/>
              <a:t>E</a:t>
            </a:r>
            <a:r>
              <a:rPr spc="-1050" dirty="0"/>
              <a:t>R</a:t>
            </a:r>
            <a:r>
              <a:rPr spc="-1025" dirty="0"/>
              <a:t>V</a:t>
            </a:r>
            <a:r>
              <a:rPr spc="-165" dirty="0"/>
              <a:t>I</a:t>
            </a:r>
            <a:r>
              <a:rPr spc="-700" dirty="0"/>
              <a:t>S</a:t>
            </a:r>
            <a:r>
              <a:rPr spc="-975" dirty="0"/>
              <a:t>E</a:t>
            </a:r>
            <a:r>
              <a:rPr spc="-980" dirty="0"/>
              <a:t>D</a:t>
            </a:r>
            <a:r>
              <a:rPr spc="-380" dirty="0"/>
              <a:t> </a:t>
            </a:r>
            <a:r>
              <a:rPr spc="-825" dirty="0"/>
              <a:t>L</a:t>
            </a:r>
            <a:r>
              <a:rPr spc="-975" dirty="0"/>
              <a:t>E</a:t>
            </a:r>
            <a:r>
              <a:rPr spc="-775" dirty="0"/>
              <a:t>A</a:t>
            </a:r>
            <a:r>
              <a:rPr spc="-1000" dirty="0"/>
              <a:t>R</a:t>
            </a:r>
            <a:r>
              <a:rPr spc="-1015" dirty="0"/>
              <a:t>N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9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1769440"/>
            <a:ext cx="9564370" cy="21717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60"/>
              </a:spcBef>
            </a:pP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In</a:t>
            </a:r>
            <a:r>
              <a:rPr sz="2200" spc="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unsupervised</a:t>
            </a:r>
            <a:r>
              <a:rPr sz="2200" spc="2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training </a:t>
            </a:r>
            <a:r>
              <a:rPr sz="2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20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unknown</a:t>
            </a:r>
            <a:r>
              <a:rPr sz="2200" spc="1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and unlabeled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-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meaning</a:t>
            </a:r>
            <a:r>
              <a:rPr sz="2200" spc="2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that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no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one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has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looked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at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before.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Without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aspect </a:t>
            </a:r>
            <a:r>
              <a:rPr sz="2200" dirty="0">
                <a:solidFill>
                  <a:srgbClr val="2D2B20"/>
                </a:solidFill>
                <a:latin typeface="Microsoft Sans Serif"/>
                <a:cs typeface="Microsoft Sans Serif"/>
              </a:rPr>
              <a:t>of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known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input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cannot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be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guided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algorithm,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which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where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unsupervised</a:t>
            </a:r>
            <a:r>
              <a:rPr sz="2200" spc="2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term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originates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from.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60" dirty="0">
                <a:solidFill>
                  <a:srgbClr val="2D2B20"/>
                </a:solidFill>
                <a:latin typeface="Microsoft Sans Serif"/>
                <a:cs typeface="Microsoft Sans Serif"/>
              </a:rPr>
              <a:t>This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fed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3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3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3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20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used</a:t>
            </a:r>
            <a:r>
              <a:rPr sz="2200" spc="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train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model. </a:t>
            </a:r>
            <a:r>
              <a:rPr sz="2200" spc="-260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trained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model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tries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search</a:t>
            </a:r>
            <a:r>
              <a:rPr sz="2200" spc="2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for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pattern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give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desired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response.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In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this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case,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it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often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like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trying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4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break</a:t>
            </a:r>
            <a:r>
              <a:rPr sz="2200" spc="4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code</a:t>
            </a:r>
            <a:r>
              <a:rPr sz="2200" spc="3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like</a:t>
            </a:r>
            <a:r>
              <a:rPr sz="2200" spc="40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Enigma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but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without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human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mind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directly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involved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but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rather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3915155"/>
            <a:ext cx="9608820" cy="27035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640207"/>
            <a:ext cx="9608185" cy="260286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95"/>
              </a:spcBef>
            </a:pPr>
            <a:r>
              <a:rPr spc="-1000" dirty="0"/>
              <a:t>R</a:t>
            </a:r>
            <a:r>
              <a:rPr spc="-975" dirty="0"/>
              <a:t>E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919" dirty="0"/>
              <a:t>F</a:t>
            </a:r>
            <a:r>
              <a:rPr spc="-990" dirty="0"/>
              <a:t>O</a:t>
            </a:r>
            <a:r>
              <a:rPr spc="-1115" dirty="0"/>
              <a:t>R</a:t>
            </a:r>
            <a:r>
              <a:rPr spc="-1045" dirty="0"/>
              <a:t>C</a:t>
            </a:r>
            <a:r>
              <a:rPr spc="-975" dirty="0"/>
              <a:t>E</a:t>
            </a:r>
            <a:r>
              <a:rPr spc="-905" dirty="0"/>
              <a:t>M</a:t>
            </a:r>
            <a:r>
              <a:rPr spc="-975" dirty="0"/>
              <a:t>E</a:t>
            </a:r>
            <a:r>
              <a:rPr spc="-1015" dirty="0"/>
              <a:t>N</a:t>
            </a:r>
            <a:r>
              <a:rPr spc="-1290" dirty="0"/>
              <a:t>T</a:t>
            </a:r>
            <a:r>
              <a:rPr spc="-390" dirty="0"/>
              <a:t> </a:t>
            </a:r>
            <a:r>
              <a:rPr spc="-825" dirty="0"/>
              <a:t>L</a:t>
            </a:r>
            <a:r>
              <a:rPr spc="-975" dirty="0"/>
              <a:t>E</a:t>
            </a:r>
            <a:r>
              <a:rPr spc="-775" dirty="0"/>
              <a:t>A</a:t>
            </a:r>
            <a:r>
              <a:rPr spc="-1000" dirty="0"/>
              <a:t>R</a:t>
            </a:r>
            <a:r>
              <a:rPr spc="-1015" dirty="0"/>
              <a:t>N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90" dirty="0"/>
              <a:t>G</a:t>
            </a:r>
          </a:p>
          <a:p>
            <a:pPr marL="57785" marR="5080" algn="just">
              <a:lnSpc>
                <a:spcPct val="90000"/>
              </a:lnSpc>
              <a:spcBef>
                <a:spcPts val="915"/>
              </a:spcBef>
            </a:pP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Like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traditional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types </a:t>
            </a:r>
            <a:r>
              <a:rPr sz="2200" dirty="0">
                <a:solidFill>
                  <a:srgbClr val="2D2B20"/>
                </a:solidFill>
                <a:latin typeface="Microsoft Sans Serif"/>
                <a:cs typeface="Microsoft Sans Serif"/>
              </a:rPr>
              <a:t>of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analysis,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here,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discovers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through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 </a:t>
            </a:r>
            <a:r>
              <a:rPr sz="2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process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D2B20"/>
                </a:solidFill>
                <a:latin typeface="Microsoft Sans Serif"/>
                <a:cs typeface="Microsoft Sans Serif"/>
              </a:rPr>
              <a:t>of </a:t>
            </a:r>
            <a:r>
              <a:rPr sz="2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trial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error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then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decides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what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action</a:t>
            </a:r>
            <a:r>
              <a:rPr sz="2200" spc="3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results</a:t>
            </a:r>
            <a:r>
              <a:rPr sz="2200" spc="2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in</a:t>
            </a:r>
            <a:r>
              <a:rPr sz="2200" spc="30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higher</a:t>
            </a:r>
            <a:r>
              <a:rPr sz="2200" spc="3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rewards.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Three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major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components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make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up 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reinforcement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learning: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agent,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environment, 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actions. </a:t>
            </a:r>
            <a:r>
              <a:rPr sz="2200" spc="-260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agent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learner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or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decision-maker,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environment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includes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everything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that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agent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interacts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with,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actions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are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what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agent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does.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476" y="3443097"/>
            <a:ext cx="6438900" cy="29887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49" y="900777"/>
            <a:ext cx="10714878" cy="4593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15741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90" dirty="0"/>
              <a:t>A</a:t>
            </a:r>
            <a:r>
              <a:rPr spc="-1205" dirty="0"/>
              <a:t>G</a:t>
            </a:r>
            <a:r>
              <a:rPr spc="-975" dirty="0"/>
              <a:t>E</a:t>
            </a:r>
            <a:r>
              <a:rPr spc="-1015" dirty="0"/>
              <a:t>N</a:t>
            </a:r>
            <a:r>
              <a:rPr spc="-1085" dirty="0"/>
              <a:t>D</a:t>
            </a:r>
            <a:r>
              <a:rPr spc="-86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125497"/>
            <a:ext cx="3204845" cy="19443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124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Analytics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4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4" dirty="0">
                <a:solidFill>
                  <a:srgbClr val="2D2B20"/>
                </a:solidFill>
                <a:latin typeface="Microsoft Sans Serif"/>
                <a:cs typeface="Microsoft Sans Serif"/>
              </a:rPr>
              <a:t>Science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2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4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475" dirty="0">
                <a:solidFill>
                  <a:srgbClr val="2D2B20"/>
                </a:solidFill>
                <a:latin typeface="Microsoft Sans Serif"/>
                <a:cs typeface="Microsoft Sans Serif"/>
              </a:rPr>
              <a:t>T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yp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-370" dirty="0">
                <a:solidFill>
                  <a:srgbClr val="2D2B20"/>
                </a:solidFill>
                <a:latin typeface="Microsoft Sans Serif"/>
                <a:cs typeface="Microsoft Sans Serif"/>
              </a:rPr>
              <a:t>s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of</a:t>
            </a:r>
            <a:r>
              <a:rPr sz="2200" spc="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ma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c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hine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lea</a:t>
            </a:r>
            <a:r>
              <a:rPr sz="2200" spc="15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ning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42" y="261477"/>
            <a:ext cx="10518870" cy="64600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Use Cases in Data Science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1. **Personalized Healthcare**: Predictive analytics for patient outcomes and tailored treatments.</a:t>
            </a:r>
          </a:p>
          <a:p>
            <a:r>
              <a:t>2. **Supply Chain Optimization**: Using data-driven insights to streamline logistics and inventory.</a:t>
            </a:r>
          </a:p>
          <a:p>
            <a:r>
              <a:t>3. **Sentiment Analysis**: Analyzing social media and customer reviews to understand public opinion.</a:t>
            </a:r>
          </a:p>
          <a:p>
            <a:r>
              <a:t>4. **Predictive Maintenance**: Forecasting equipment failures to reduce downtime in industries.</a:t>
            </a:r>
          </a:p>
          <a:p>
            <a:r>
              <a:t>5. **Energy Optimization**: Leveraging AI to optimize energy consumption in smart grids.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AI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1. **Content Creation**: Automated text, image, and video generation for marketing and media.</a:t>
            </a:r>
          </a:p>
          <a:p>
            <a:r>
              <a:t>2. **Virtual Assistants**: Advanced conversational agents for customer support.</a:t>
            </a:r>
          </a:p>
          <a:p>
            <a:r>
              <a:t>3. **Drug Discovery**: Identifying potential drug candidates through molecular generation.</a:t>
            </a:r>
          </a:p>
          <a:p>
            <a:r>
              <a:t>4. **Gaming and Entertainment**: Creating realistic characters and dynamic environments.</a:t>
            </a:r>
          </a:p>
          <a:p>
            <a:r>
              <a:t>5. **Design Prototyping**: Generating product designs and architecture layouts.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</a:t>
            </a:r>
            <a:r>
              <a:rPr/>
              <a:t>Learning </a:t>
            </a:r>
            <a:r>
              <a:rPr smtClean="0"/>
              <a:t>Applications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86000"/>
            <a:ext cx="9894214" cy="2171700"/>
          </a:xfrm>
        </p:spPr>
        <p:txBody>
          <a:bodyPr/>
          <a:lstStyle/>
          <a:p>
            <a:r>
              <a:t>1. **Autonomous Vehicles**: Training self-driving cars to navigate real-world scenarios.</a:t>
            </a:r>
          </a:p>
          <a:p>
            <a:r>
              <a:t>2. **Robotics**: Teaching robots to perform complex tasks like warehouse automation.</a:t>
            </a:r>
          </a:p>
          <a:p>
            <a:r>
              <a:t>3. **Game AI**: Developing intelligent agents for strategy and role-playing games.</a:t>
            </a:r>
          </a:p>
          <a:p>
            <a:r>
              <a:t>4. **Finance**: Optimizing trading strategies in dynamic markets.</a:t>
            </a:r>
          </a:p>
          <a:p>
            <a:r>
              <a:t>5. **Smart Grids**: Managing energy distribution and consumption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829818"/>
            <a:ext cx="3204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85" dirty="0">
                <a:solidFill>
                  <a:srgbClr val="464233"/>
                </a:solidFill>
                <a:latin typeface="Trebuchet MS"/>
                <a:cs typeface="Trebuchet MS"/>
              </a:rPr>
              <a:t>D</a:t>
            </a:r>
            <a:r>
              <a:rPr sz="5000" spc="-969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1365" dirty="0">
                <a:solidFill>
                  <a:srgbClr val="464233"/>
                </a:solidFill>
                <a:latin typeface="Trebuchet MS"/>
                <a:cs typeface="Trebuchet MS"/>
              </a:rPr>
              <a:t>T</a:t>
            </a:r>
            <a:r>
              <a:rPr sz="5000" spc="-86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420" dirty="0">
                <a:solidFill>
                  <a:srgbClr val="464233"/>
                </a:solidFill>
                <a:latin typeface="Trebuchet MS"/>
                <a:cs typeface="Trebuchet MS"/>
              </a:rPr>
              <a:t> </a:t>
            </a:r>
            <a:r>
              <a:rPr sz="5000" spc="-77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1060" dirty="0">
                <a:solidFill>
                  <a:srgbClr val="464233"/>
                </a:solidFill>
                <a:latin typeface="Trebuchet MS"/>
                <a:cs typeface="Trebuchet MS"/>
              </a:rPr>
              <a:t>N</a:t>
            </a:r>
            <a:r>
              <a:rPr sz="5000" spc="-775" dirty="0">
                <a:solidFill>
                  <a:srgbClr val="464233"/>
                </a:solidFill>
                <a:latin typeface="Trebuchet MS"/>
                <a:cs typeface="Trebuchet MS"/>
              </a:rPr>
              <a:t>A</a:t>
            </a:r>
            <a:r>
              <a:rPr sz="5000" spc="-1070" dirty="0">
                <a:solidFill>
                  <a:srgbClr val="464233"/>
                </a:solidFill>
                <a:latin typeface="Trebuchet MS"/>
                <a:cs typeface="Trebuchet MS"/>
              </a:rPr>
              <a:t>L</a:t>
            </a:r>
            <a:r>
              <a:rPr sz="5000" spc="-940" dirty="0">
                <a:solidFill>
                  <a:srgbClr val="464233"/>
                </a:solidFill>
                <a:latin typeface="Trebuchet MS"/>
                <a:cs typeface="Trebuchet MS"/>
              </a:rPr>
              <a:t>Y</a:t>
            </a:r>
            <a:r>
              <a:rPr sz="5000" spc="-1200" dirty="0">
                <a:solidFill>
                  <a:srgbClr val="464233"/>
                </a:solidFill>
                <a:latin typeface="Trebuchet MS"/>
                <a:cs typeface="Trebuchet MS"/>
              </a:rPr>
              <a:t>T</a:t>
            </a:r>
            <a:r>
              <a:rPr sz="5000" spc="-165" dirty="0">
                <a:solidFill>
                  <a:srgbClr val="464233"/>
                </a:solidFill>
                <a:latin typeface="Trebuchet MS"/>
                <a:cs typeface="Trebuchet MS"/>
              </a:rPr>
              <a:t>I</a:t>
            </a:r>
            <a:r>
              <a:rPr sz="5000" spc="-1080" dirty="0">
                <a:solidFill>
                  <a:srgbClr val="464233"/>
                </a:solidFill>
                <a:latin typeface="Trebuchet MS"/>
                <a:cs typeface="Trebuchet MS"/>
              </a:rPr>
              <a:t>C</a:t>
            </a:r>
            <a:r>
              <a:rPr sz="5000" spc="-790" dirty="0">
                <a:solidFill>
                  <a:srgbClr val="464233"/>
                </a:solidFill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892" y="2270886"/>
            <a:ext cx="9563100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ts val="2380"/>
              </a:lnSpc>
              <a:spcBef>
                <a:spcPts val="390"/>
              </a:spcBef>
            </a:pP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process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D2B20"/>
                </a:solidFill>
                <a:latin typeface="Microsoft Sans Serif"/>
                <a:cs typeface="Microsoft Sans Serif"/>
              </a:rPr>
              <a:t>of</a:t>
            </a:r>
            <a:r>
              <a:rPr sz="2200" spc="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exploring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analyzing</a:t>
            </a:r>
            <a:r>
              <a:rPr sz="2200" spc="409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large</a:t>
            </a:r>
            <a:r>
              <a:rPr sz="2200" spc="4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datasets</a:t>
            </a:r>
            <a:r>
              <a:rPr sz="2200" spc="3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4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find </a:t>
            </a:r>
            <a:r>
              <a:rPr sz="2200" spc="-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hidden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patterns, 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unseen</a:t>
            </a:r>
            <a:r>
              <a:rPr sz="2200" spc="-229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trends, discover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correlations,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derive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valuable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insights </a:t>
            </a:r>
            <a:r>
              <a:rPr sz="2200" spc="-60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make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2D2B20"/>
                </a:solidFill>
                <a:latin typeface="Microsoft Sans Serif"/>
                <a:cs typeface="Microsoft Sans Serif"/>
              </a:rPr>
              <a:t>business</a:t>
            </a:r>
            <a:r>
              <a:rPr sz="2200" spc="5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predictions.</a:t>
            </a:r>
            <a:r>
              <a:rPr sz="2200" spc="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It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improves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speed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efficiency</a:t>
            </a:r>
            <a:r>
              <a:rPr sz="2200" spc="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of</a:t>
            </a:r>
            <a:r>
              <a:rPr sz="2200" spc="10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your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business.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3429000"/>
            <a:ext cx="9179316" cy="252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45739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0" dirty="0"/>
              <a:t>R</a:t>
            </a:r>
            <a:r>
              <a:rPr spc="-975" dirty="0"/>
              <a:t>E</a:t>
            </a:r>
            <a:r>
              <a:rPr spc="-700" dirty="0"/>
              <a:t>S</a:t>
            </a:r>
            <a:r>
              <a:rPr spc="-1070" dirty="0"/>
              <a:t>U</a:t>
            </a:r>
            <a:r>
              <a:rPr spc="-1025" dirty="0"/>
              <a:t>L</a:t>
            </a:r>
            <a:r>
              <a:rPr spc="-1290" dirty="0"/>
              <a:t>T</a:t>
            </a:r>
            <a:r>
              <a:rPr spc="-425" dirty="0"/>
              <a:t> </a:t>
            </a:r>
            <a:r>
              <a:rPr spc="-919" dirty="0"/>
              <a:t>F</a:t>
            </a:r>
            <a:r>
              <a:rPr spc="-1050" dirty="0"/>
              <a:t>R</a:t>
            </a:r>
            <a:r>
              <a:rPr spc="-990" dirty="0"/>
              <a:t>O</a:t>
            </a:r>
            <a:r>
              <a:rPr spc="-1000" dirty="0"/>
              <a:t>M</a:t>
            </a:r>
            <a:r>
              <a:rPr spc="-395" dirty="0"/>
              <a:t> </a:t>
            </a:r>
            <a:r>
              <a:rPr spc="-775" dirty="0"/>
              <a:t>A</a:t>
            </a:r>
            <a:r>
              <a:rPr spc="-1060" dirty="0"/>
              <a:t>N</a:t>
            </a:r>
            <a:r>
              <a:rPr spc="-775" dirty="0"/>
              <a:t>A</a:t>
            </a:r>
            <a:r>
              <a:rPr spc="-1070" dirty="0"/>
              <a:t>L</a:t>
            </a:r>
            <a:r>
              <a:rPr spc="-905" dirty="0"/>
              <a:t>Y</a:t>
            </a:r>
            <a:r>
              <a:rPr spc="-700" dirty="0"/>
              <a:t>S</a:t>
            </a:r>
            <a:r>
              <a:rPr spc="-165" dirty="0"/>
              <a:t>I</a:t>
            </a:r>
            <a:r>
              <a:rPr spc="-79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125497"/>
            <a:ext cx="9653270" cy="32048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124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-2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can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identify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when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customer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purchases</a:t>
            </a:r>
            <a:r>
              <a:rPr sz="2200" spc="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next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product.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4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can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understand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how</a:t>
            </a:r>
            <a:r>
              <a:rPr sz="2200" spc="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long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D2B20"/>
                </a:solidFill>
                <a:latin typeface="Microsoft Sans Serif"/>
                <a:cs typeface="Microsoft Sans Serif"/>
              </a:rPr>
              <a:t>it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took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deliver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product.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ts val="2510"/>
              </a:lnSpc>
              <a:spcBef>
                <a:spcPts val="112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get</a:t>
            </a:r>
            <a:r>
              <a:rPr sz="2200" spc="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better</a:t>
            </a:r>
            <a:r>
              <a:rPr sz="2200" spc="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insight</a:t>
            </a:r>
            <a:r>
              <a:rPr sz="2200" spc="1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into</a:t>
            </a:r>
            <a:r>
              <a:rPr sz="2200" spc="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1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kind</a:t>
            </a:r>
            <a:r>
              <a:rPr sz="2200" spc="1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of</a:t>
            </a:r>
            <a:r>
              <a:rPr sz="2200" spc="2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items</a:t>
            </a:r>
            <a:r>
              <a:rPr sz="2200" spc="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a</a:t>
            </a:r>
            <a:r>
              <a:rPr sz="2200" spc="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customer</a:t>
            </a:r>
            <a:r>
              <a:rPr sz="2200" spc="1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looks</a:t>
            </a:r>
            <a:r>
              <a:rPr sz="2200" spc="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for,</a:t>
            </a:r>
            <a:r>
              <a:rPr sz="2200" spc="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product</a:t>
            </a:r>
            <a:r>
              <a:rPr sz="2200" spc="1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returns,</a:t>
            </a:r>
            <a:endParaRPr sz="2200">
              <a:latin typeface="Microsoft Sans Serif"/>
              <a:cs typeface="Microsoft Sans Serif"/>
            </a:endParaRPr>
          </a:p>
          <a:p>
            <a:pPr marL="104139">
              <a:lnSpc>
                <a:spcPts val="2510"/>
              </a:lnSpc>
            </a:pP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etc.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4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will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be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able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predict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sales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profit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for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next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D2B20"/>
                </a:solidFill>
                <a:latin typeface="Microsoft Sans Serif"/>
                <a:cs typeface="Microsoft Sans Serif"/>
              </a:rPr>
              <a:t>quarter.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4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75" dirty="0">
                <a:solidFill>
                  <a:srgbClr val="2D2B20"/>
                </a:solidFill>
                <a:latin typeface="Microsoft Sans Serif"/>
                <a:cs typeface="Microsoft Sans Serif"/>
              </a:rPr>
              <a:t>You</a:t>
            </a:r>
            <a:r>
              <a:rPr sz="2200" spc="-2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can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minimize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D2B20"/>
                </a:solidFill>
                <a:latin typeface="Microsoft Sans Serif"/>
                <a:cs typeface="Microsoft Sans Serif"/>
              </a:rPr>
              <a:t>order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cancellation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by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dispatching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only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relevant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products.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12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You’ll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be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able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D2B20"/>
                </a:solidFill>
                <a:latin typeface="Microsoft Sans Serif"/>
                <a:cs typeface="Microsoft Sans Serif"/>
              </a:rPr>
              <a:t>figure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out</a:t>
            </a:r>
            <a:r>
              <a:rPr sz="2200" spc="2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shortest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route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deliver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D2B20"/>
                </a:solidFill>
                <a:latin typeface="Microsoft Sans Serif"/>
                <a:cs typeface="Microsoft Sans Serif"/>
              </a:rPr>
              <a:t>product,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etc.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45789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85" dirty="0"/>
              <a:t>D</a:t>
            </a:r>
            <a:r>
              <a:rPr spc="-969" dirty="0"/>
              <a:t>A</a:t>
            </a:r>
            <a:r>
              <a:rPr spc="-1365" dirty="0"/>
              <a:t>T</a:t>
            </a:r>
            <a:r>
              <a:rPr spc="-865" dirty="0"/>
              <a:t>A</a:t>
            </a:r>
            <a:r>
              <a:rPr spc="-420" dirty="0"/>
              <a:t> </a:t>
            </a:r>
            <a:r>
              <a:rPr spc="-775" dirty="0"/>
              <a:t>A</a:t>
            </a:r>
            <a:r>
              <a:rPr spc="-1060" dirty="0"/>
              <a:t>N</a:t>
            </a:r>
            <a:r>
              <a:rPr spc="-775" dirty="0"/>
              <a:t>A</a:t>
            </a:r>
            <a:r>
              <a:rPr spc="-1070" dirty="0"/>
              <a:t>L</a:t>
            </a:r>
            <a:r>
              <a:rPr spc="-940" dirty="0"/>
              <a:t>Y</a:t>
            </a:r>
            <a:r>
              <a:rPr spc="-1200" dirty="0"/>
              <a:t>T</a:t>
            </a:r>
            <a:r>
              <a:rPr spc="-165" dirty="0"/>
              <a:t>I</a:t>
            </a:r>
            <a:r>
              <a:rPr spc="-1080" dirty="0"/>
              <a:t>C</a:t>
            </a:r>
            <a:r>
              <a:rPr spc="-790" dirty="0"/>
              <a:t>S</a:t>
            </a:r>
            <a:r>
              <a:rPr spc="-375" dirty="0"/>
              <a:t> </a:t>
            </a:r>
            <a:r>
              <a:rPr spc="-1315" dirty="0"/>
              <a:t>T</a:t>
            </a:r>
            <a:r>
              <a:rPr spc="-990" dirty="0"/>
              <a:t>OO</a:t>
            </a:r>
            <a:r>
              <a:rPr spc="-825" dirty="0"/>
              <a:t>L</a:t>
            </a:r>
            <a:r>
              <a:rPr spc="-79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154" y="2430469"/>
            <a:ext cx="7804709" cy="28486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35128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10" dirty="0"/>
              <a:t>W</a:t>
            </a:r>
            <a:r>
              <a:rPr spc="-1095" dirty="0"/>
              <a:t>H</a:t>
            </a:r>
            <a:r>
              <a:rPr spc="-1080" dirty="0"/>
              <a:t>O</a:t>
            </a:r>
            <a:r>
              <a:rPr spc="-405" dirty="0"/>
              <a:t> </a:t>
            </a:r>
            <a:r>
              <a:rPr spc="-165" dirty="0"/>
              <a:t>I</a:t>
            </a:r>
            <a:r>
              <a:rPr spc="-790" dirty="0"/>
              <a:t>S</a:t>
            </a:r>
            <a:r>
              <a:rPr spc="-400" dirty="0"/>
              <a:t> </a:t>
            </a:r>
            <a:r>
              <a:rPr spc="-1070" dirty="0"/>
              <a:t>U</a:t>
            </a:r>
            <a:r>
              <a:rPr spc="-700" dirty="0"/>
              <a:t>S</a:t>
            </a:r>
            <a:r>
              <a:rPr spc="-165" dirty="0"/>
              <a:t>I</a:t>
            </a:r>
            <a:r>
              <a:rPr spc="-1015" dirty="0"/>
              <a:t>N</a:t>
            </a:r>
            <a:r>
              <a:rPr spc="-1290" dirty="0"/>
              <a:t>G</a:t>
            </a:r>
            <a:r>
              <a:rPr spc="-385" dirty="0"/>
              <a:t> </a:t>
            </a:r>
            <a:r>
              <a:rPr spc="-165" dirty="0"/>
              <a:t>I</a:t>
            </a:r>
            <a:r>
              <a:rPr spc="-1200" dirty="0"/>
              <a:t>T</a:t>
            </a:r>
            <a:r>
              <a:rPr spc="-2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120620"/>
            <a:ext cx="5621020" cy="37249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105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Retail</a:t>
            </a:r>
            <a:endParaRPr sz="3200">
              <a:latin typeface="Microsoft Sans Serif"/>
              <a:cs typeface="Microsoft Sans Serif"/>
            </a:endParaRPr>
          </a:p>
          <a:p>
            <a:pPr marL="336550" indent="-324485">
              <a:lnSpc>
                <a:spcPct val="100000"/>
              </a:lnSpc>
              <a:spcBef>
                <a:spcPts val="1010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Healthcare</a:t>
            </a:r>
            <a:endParaRPr sz="3200">
              <a:latin typeface="Microsoft Sans Serif"/>
              <a:cs typeface="Microsoft Sans Serif"/>
            </a:endParaRPr>
          </a:p>
          <a:p>
            <a:pPr marL="336550" indent="-324485">
              <a:lnSpc>
                <a:spcPct val="100000"/>
              </a:lnSpc>
              <a:spcBef>
                <a:spcPts val="1019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5" dirty="0">
                <a:solidFill>
                  <a:srgbClr val="2D2B20"/>
                </a:solidFill>
                <a:latin typeface="Microsoft Sans Serif"/>
                <a:cs typeface="Microsoft Sans Serif"/>
              </a:rPr>
              <a:t>Manufacturing</a:t>
            </a:r>
            <a:endParaRPr sz="3200">
              <a:latin typeface="Microsoft Sans Serif"/>
              <a:cs typeface="Microsoft Sans Serif"/>
            </a:endParaRPr>
          </a:p>
          <a:p>
            <a:pPr marL="336550" indent="-324485">
              <a:lnSpc>
                <a:spcPct val="100000"/>
              </a:lnSpc>
              <a:spcBef>
                <a:spcPts val="1019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Go</a:t>
            </a:r>
            <a:r>
              <a:rPr sz="3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v</a:t>
            </a:r>
            <a:r>
              <a:rPr sz="3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3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r</a:t>
            </a:r>
            <a:r>
              <a:rPr sz="3200" spc="-335" dirty="0">
                <a:solidFill>
                  <a:srgbClr val="2D2B20"/>
                </a:solidFill>
                <a:latin typeface="Microsoft Sans Serif"/>
                <a:cs typeface="Microsoft Sans Serif"/>
              </a:rPr>
              <a:t>nmen</a:t>
            </a:r>
            <a:r>
              <a:rPr sz="3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t</a:t>
            </a:r>
            <a:r>
              <a:rPr sz="3200" spc="-535" dirty="0">
                <a:solidFill>
                  <a:srgbClr val="2D2B20"/>
                </a:solidFill>
                <a:latin typeface="Microsoft Sans Serif"/>
                <a:cs typeface="Microsoft Sans Serif"/>
              </a:rPr>
              <a:t>s</a:t>
            </a:r>
            <a:r>
              <a:rPr sz="3200" spc="-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2D2B20"/>
                </a:solidFill>
                <a:latin typeface="Microsoft Sans Serif"/>
                <a:cs typeface="Microsoft Sans Serif"/>
              </a:rPr>
              <a:t>&amp;</a:t>
            </a:r>
            <a:r>
              <a:rPr sz="3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3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Publ</a:t>
            </a:r>
            <a:r>
              <a:rPr sz="3200" spc="-95" dirty="0">
                <a:solidFill>
                  <a:srgbClr val="2D2B20"/>
                </a:solidFill>
                <a:latin typeface="Microsoft Sans Serif"/>
                <a:cs typeface="Microsoft Sans Serif"/>
              </a:rPr>
              <a:t>i</a:t>
            </a:r>
            <a:r>
              <a:rPr sz="3200" spc="-370" dirty="0">
                <a:solidFill>
                  <a:srgbClr val="2D2B20"/>
                </a:solidFill>
                <a:latin typeface="Microsoft Sans Serif"/>
                <a:cs typeface="Microsoft Sans Serif"/>
              </a:rPr>
              <a:t>c</a:t>
            </a:r>
            <a:r>
              <a:rPr sz="3200" spc="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3200" spc="-390" dirty="0">
                <a:solidFill>
                  <a:srgbClr val="2D2B20"/>
                </a:solidFill>
                <a:latin typeface="Microsoft Sans Serif"/>
                <a:cs typeface="Microsoft Sans Serif"/>
              </a:rPr>
              <a:t>S</a:t>
            </a:r>
            <a:r>
              <a:rPr sz="3200" spc="-320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3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ctor</a:t>
            </a:r>
            <a:endParaRPr sz="3200">
              <a:latin typeface="Microsoft Sans Serif"/>
              <a:cs typeface="Microsoft Sans Serif"/>
            </a:endParaRPr>
          </a:p>
          <a:p>
            <a:pPr marL="336550" indent="-324485">
              <a:lnSpc>
                <a:spcPct val="100000"/>
              </a:lnSpc>
              <a:spcBef>
                <a:spcPts val="1010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Banking</a:t>
            </a:r>
            <a:r>
              <a:rPr sz="3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3200" spc="-385" dirty="0">
                <a:solidFill>
                  <a:srgbClr val="2D2B20"/>
                </a:solidFill>
                <a:latin typeface="Microsoft Sans Serif"/>
                <a:cs typeface="Microsoft Sans Serif"/>
              </a:rPr>
              <a:t>Se</a:t>
            </a:r>
            <a:r>
              <a:rPr sz="3200" spc="-310" dirty="0">
                <a:solidFill>
                  <a:srgbClr val="2D2B20"/>
                </a:solidFill>
                <a:latin typeface="Microsoft Sans Serif"/>
                <a:cs typeface="Microsoft Sans Serif"/>
              </a:rPr>
              <a:t>c</a:t>
            </a:r>
            <a:r>
              <a:rPr sz="3200" spc="-65" dirty="0">
                <a:solidFill>
                  <a:srgbClr val="2D2B20"/>
                </a:solidFill>
                <a:latin typeface="Microsoft Sans Serif"/>
                <a:cs typeface="Microsoft Sans Serif"/>
              </a:rPr>
              <a:t>tor</a:t>
            </a:r>
            <a:endParaRPr sz="3200">
              <a:latin typeface="Microsoft Sans Serif"/>
              <a:cs typeface="Microsoft Sans Serif"/>
            </a:endParaRPr>
          </a:p>
          <a:p>
            <a:pPr marL="336550" indent="-324485">
              <a:lnSpc>
                <a:spcPct val="100000"/>
              </a:lnSpc>
              <a:spcBef>
                <a:spcPts val="1019"/>
              </a:spcBef>
              <a:buClr>
                <a:srgbClr val="9CBDBC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250" dirty="0">
                <a:solidFill>
                  <a:srgbClr val="2D2B20"/>
                </a:solidFill>
                <a:latin typeface="Microsoft Sans Serif"/>
                <a:cs typeface="Microsoft Sans Serif"/>
              </a:rPr>
              <a:t>Logistics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29818"/>
            <a:ext cx="26885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85" dirty="0"/>
              <a:t>D</a:t>
            </a:r>
            <a:r>
              <a:rPr spc="-969" dirty="0"/>
              <a:t>A</a:t>
            </a:r>
            <a:r>
              <a:rPr spc="-1365" dirty="0"/>
              <a:t>T</a:t>
            </a:r>
            <a:r>
              <a:rPr spc="-865" dirty="0"/>
              <a:t>A</a:t>
            </a:r>
            <a:r>
              <a:rPr spc="-420" dirty="0"/>
              <a:t> </a:t>
            </a:r>
            <a:r>
              <a:rPr spc="-700" dirty="0"/>
              <a:t>S</a:t>
            </a:r>
            <a:r>
              <a:rPr spc="-1080" dirty="0"/>
              <a:t>C</a:t>
            </a:r>
            <a:r>
              <a:rPr spc="-165" dirty="0"/>
              <a:t>I</a:t>
            </a:r>
            <a:r>
              <a:rPr spc="-975" dirty="0"/>
              <a:t>E</a:t>
            </a:r>
            <a:r>
              <a:rPr spc="-1015" dirty="0"/>
              <a:t>N</a:t>
            </a:r>
            <a:r>
              <a:rPr spc="-1080" dirty="0"/>
              <a:t>C</a:t>
            </a:r>
            <a:r>
              <a:rPr spc="-106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2270886"/>
            <a:ext cx="9655810" cy="22244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 marR="6350" indent="-92075" algn="just">
              <a:lnSpc>
                <a:spcPts val="2380"/>
              </a:lnSpc>
              <a:spcBef>
                <a:spcPts val="39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0" dirty="0">
                <a:solidFill>
                  <a:srgbClr val="2D2B20"/>
                </a:solidFill>
                <a:latin typeface="Microsoft Sans Serif"/>
                <a:cs typeface="Microsoft Sans Serif"/>
              </a:rPr>
              <a:t>science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is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domain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D2B20"/>
                </a:solidFill>
                <a:latin typeface="Microsoft Sans Serif"/>
                <a:cs typeface="Microsoft Sans Serif"/>
              </a:rPr>
              <a:t>of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study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that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deals</a:t>
            </a:r>
            <a:r>
              <a:rPr sz="2200" spc="37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with</a:t>
            </a:r>
            <a:r>
              <a:rPr sz="2200" spc="37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vast</a:t>
            </a:r>
            <a:r>
              <a:rPr sz="2200" spc="28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volumes</a:t>
            </a:r>
            <a:r>
              <a:rPr sz="2200" spc="1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D2B20"/>
                </a:solidFill>
                <a:latin typeface="Microsoft Sans Serif"/>
                <a:cs typeface="Microsoft Sans Serif"/>
              </a:rPr>
              <a:t>of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85" dirty="0">
                <a:solidFill>
                  <a:srgbClr val="2D2B20"/>
                </a:solidFill>
                <a:latin typeface="Microsoft Sans Serif"/>
                <a:cs typeface="Microsoft Sans Serif"/>
              </a:rPr>
              <a:t>using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modern </a:t>
            </a:r>
            <a:r>
              <a:rPr sz="2200" spc="-135" dirty="0">
                <a:solidFill>
                  <a:srgbClr val="2D2B20"/>
                </a:solidFill>
                <a:latin typeface="Microsoft Sans Serif"/>
                <a:cs typeface="Microsoft Sans Serif"/>
              </a:rPr>
              <a:t>tools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165" dirty="0">
                <a:solidFill>
                  <a:srgbClr val="2D2B20"/>
                </a:solidFill>
                <a:latin typeface="Microsoft Sans Serif"/>
                <a:cs typeface="Microsoft Sans Serif"/>
              </a:rPr>
              <a:t>techniques</a:t>
            </a:r>
            <a:r>
              <a:rPr sz="2200" spc="-1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to </a:t>
            </a:r>
            <a:r>
              <a:rPr sz="2200" spc="-45" dirty="0">
                <a:solidFill>
                  <a:srgbClr val="2D2B20"/>
                </a:solidFill>
                <a:latin typeface="Microsoft Sans Serif"/>
                <a:cs typeface="Microsoft Sans Serif"/>
              </a:rPr>
              <a:t>find </a:t>
            </a:r>
            <a:r>
              <a:rPr sz="2200" spc="-235" dirty="0">
                <a:solidFill>
                  <a:srgbClr val="2D2B20"/>
                </a:solidFill>
                <a:latin typeface="Microsoft Sans Serif"/>
                <a:cs typeface="Microsoft Sans Serif"/>
              </a:rPr>
              <a:t>unseen</a:t>
            </a:r>
            <a:r>
              <a:rPr sz="2200" spc="1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patterns,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derive </a:t>
            </a:r>
            <a:r>
              <a:rPr sz="2200" spc="-125" dirty="0">
                <a:solidFill>
                  <a:srgbClr val="2D2B20"/>
                </a:solidFill>
                <a:latin typeface="Microsoft Sans Serif"/>
                <a:cs typeface="Microsoft Sans Serif"/>
              </a:rPr>
              <a:t>meaningful </a:t>
            </a:r>
            <a:r>
              <a:rPr sz="2200" spc="-105" dirty="0">
                <a:solidFill>
                  <a:srgbClr val="2D2B20"/>
                </a:solidFill>
                <a:latin typeface="Microsoft Sans Serif"/>
                <a:cs typeface="Microsoft Sans Serif"/>
              </a:rPr>
              <a:t>information,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 and</a:t>
            </a:r>
            <a:r>
              <a:rPr sz="2200" spc="2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2D2B20"/>
                </a:solidFill>
                <a:latin typeface="Microsoft Sans Serif"/>
                <a:cs typeface="Microsoft Sans Serif"/>
              </a:rPr>
              <a:t>mak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e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2D2B20"/>
                </a:solidFill>
                <a:latin typeface="Microsoft Sans Serif"/>
                <a:cs typeface="Microsoft Sans Serif"/>
              </a:rPr>
              <a:t>business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D2B20"/>
                </a:solidFill>
                <a:latin typeface="Microsoft Sans Serif"/>
                <a:cs typeface="Microsoft Sans Serif"/>
              </a:rPr>
              <a:t>decision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s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262890" indent="-250190" algn="just">
              <a:lnSpc>
                <a:spcPct val="100000"/>
              </a:lnSpc>
              <a:spcBef>
                <a:spcPts val="1095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7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</a:t>
            </a:r>
            <a:r>
              <a:rPr sz="2200" spc="3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04" dirty="0">
                <a:solidFill>
                  <a:srgbClr val="2D2B20"/>
                </a:solidFill>
                <a:latin typeface="Microsoft Sans Serif"/>
                <a:cs typeface="Microsoft Sans Serif"/>
              </a:rPr>
              <a:t>science</a:t>
            </a:r>
            <a:r>
              <a:rPr sz="2200" spc="6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285" dirty="0">
                <a:solidFill>
                  <a:srgbClr val="2D2B20"/>
                </a:solidFill>
                <a:latin typeface="Microsoft Sans Serif"/>
                <a:cs typeface="Microsoft Sans Serif"/>
              </a:rPr>
              <a:t>uses</a:t>
            </a:r>
            <a:r>
              <a:rPr sz="2200" spc="-2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D2B20"/>
                </a:solidFill>
                <a:latin typeface="Microsoft Sans Serif"/>
                <a:cs typeface="Microsoft Sans Serif"/>
              </a:rPr>
              <a:t>complex</a:t>
            </a:r>
            <a:r>
              <a:rPr sz="2200" spc="3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machine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D2B20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5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algorithms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D2B20"/>
                </a:solidFill>
                <a:latin typeface="Microsoft Sans Serif"/>
                <a:cs typeface="Microsoft Sans Serif"/>
              </a:rPr>
              <a:t>build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D2B20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6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2D2B20"/>
                </a:solidFill>
                <a:latin typeface="Microsoft Sans Serif"/>
                <a:cs typeface="Microsoft Sans Serif"/>
              </a:rPr>
              <a:t>models.</a:t>
            </a:r>
            <a:endParaRPr sz="2200">
              <a:latin typeface="Microsoft Sans Serif"/>
              <a:cs typeface="Microsoft Sans Serif"/>
            </a:endParaRPr>
          </a:p>
          <a:p>
            <a:pPr marL="104139" marR="5080" indent="-92075" algn="just">
              <a:lnSpc>
                <a:spcPts val="2380"/>
              </a:lnSpc>
              <a:spcBef>
                <a:spcPts val="1430"/>
              </a:spcBef>
              <a:buClr>
                <a:srgbClr val="9CBDBC"/>
              </a:buClr>
              <a:buSzPct val="95454"/>
              <a:buFont typeface="Wingdings"/>
              <a:buChar char=""/>
              <a:tabLst>
                <a:tab pos="262890" algn="l"/>
              </a:tabLst>
            </a:pPr>
            <a:r>
              <a:rPr sz="2200" spc="-260" dirty="0">
                <a:solidFill>
                  <a:srgbClr val="2D2B20"/>
                </a:solidFill>
                <a:latin typeface="Microsoft Sans Serif"/>
                <a:cs typeface="Microsoft Sans Serif"/>
              </a:rPr>
              <a:t>The</a:t>
            </a:r>
            <a:r>
              <a:rPr sz="2200" spc="-254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D2B20"/>
                </a:solidFill>
                <a:latin typeface="Microsoft Sans Serif"/>
                <a:cs typeface="Microsoft Sans Serif"/>
              </a:rPr>
              <a:t>data </a:t>
            </a:r>
            <a:r>
              <a:rPr sz="2200" spc="-190" dirty="0">
                <a:solidFill>
                  <a:srgbClr val="2D2B20"/>
                </a:solidFill>
                <a:latin typeface="Microsoft Sans Serif"/>
                <a:cs typeface="Microsoft Sans Serif"/>
              </a:rPr>
              <a:t>used </a:t>
            </a:r>
            <a:r>
              <a:rPr sz="2200" spc="-20" dirty="0">
                <a:solidFill>
                  <a:srgbClr val="2D2B20"/>
                </a:solidFill>
                <a:latin typeface="Microsoft Sans Serif"/>
                <a:cs typeface="Microsoft Sans Serif"/>
              </a:rPr>
              <a:t>for </a:t>
            </a:r>
            <a:r>
              <a:rPr sz="2200" spc="-130" dirty="0">
                <a:solidFill>
                  <a:srgbClr val="2D2B20"/>
                </a:solidFill>
                <a:latin typeface="Microsoft Sans Serif"/>
                <a:cs typeface="Microsoft Sans Serif"/>
              </a:rPr>
              <a:t>analysis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can </a:t>
            </a:r>
            <a:r>
              <a:rPr sz="2200" spc="-220" dirty="0">
                <a:solidFill>
                  <a:srgbClr val="2D2B20"/>
                </a:solidFill>
                <a:latin typeface="Microsoft Sans Serif"/>
                <a:cs typeface="Microsoft Sans Serif"/>
              </a:rPr>
              <a:t>come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from </a:t>
            </a:r>
            <a:r>
              <a:rPr sz="2200" spc="-180" dirty="0">
                <a:solidFill>
                  <a:srgbClr val="2D2B20"/>
                </a:solidFill>
                <a:latin typeface="Microsoft Sans Serif"/>
                <a:cs typeface="Microsoft Sans Serif"/>
              </a:rPr>
              <a:t>many </a:t>
            </a:r>
            <a:r>
              <a:rPr sz="2200" spc="-35" dirty="0">
                <a:solidFill>
                  <a:srgbClr val="2D2B20"/>
                </a:solidFill>
                <a:latin typeface="Microsoft Sans Serif"/>
                <a:cs typeface="Microsoft Sans Serif"/>
              </a:rPr>
              <a:t>different </a:t>
            </a:r>
            <a:r>
              <a:rPr sz="2200" spc="-215" dirty="0">
                <a:solidFill>
                  <a:srgbClr val="2D2B20"/>
                </a:solidFill>
                <a:latin typeface="Microsoft Sans Serif"/>
                <a:cs typeface="Microsoft Sans Serif"/>
              </a:rPr>
              <a:t>sources</a:t>
            </a:r>
            <a:r>
              <a:rPr sz="2200" spc="-210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D2B20"/>
                </a:solidFill>
                <a:latin typeface="Microsoft Sans Serif"/>
                <a:cs typeface="Microsoft Sans Serif"/>
              </a:rPr>
              <a:t>and </a:t>
            </a:r>
            <a:r>
              <a:rPr sz="2200" spc="-114" dirty="0">
                <a:solidFill>
                  <a:srgbClr val="2D2B20"/>
                </a:solidFill>
                <a:latin typeface="Microsoft Sans Serif"/>
                <a:cs typeface="Microsoft Sans Serif"/>
              </a:rPr>
              <a:t>presented </a:t>
            </a:r>
            <a:r>
              <a:rPr sz="2200" spc="-150" dirty="0">
                <a:solidFill>
                  <a:srgbClr val="2D2B20"/>
                </a:solidFill>
                <a:latin typeface="Microsoft Sans Serif"/>
                <a:cs typeface="Microsoft Sans Serif"/>
              </a:rPr>
              <a:t>in </a:t>
            </a:r>
            <a:r>
              <a:rPr sz="2200" spc="-145" dirty="0">
                <a:solidFill>
                  <a:srgbClr val="2D2B20"/>
                </a:solidFill>
                <a:latin typeface="Microsoft Sans Serif"/>
                <a:cs typeface="Microsoft Sans Serif"/>
              </a:rPr>
              <a:t> various</a:t>
            </a:r>
            <a:r>
              <a:rPr sz="2200" spc="45" dirty="0">
                <a:solidFill>
                  <a:srgbClr val="2D2B2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D2B20"/>
                </a:solidFill>
                <a:latin typeface="Microsoft Sans Serif"/>
                <a:cs typeface="Microsoft Sans Serif"/>
              </a:rPr>
              <a:t>formats.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0"/>
            <a:ext cx="6830568" cy="6857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997</Words>
  <Application>Microsoft Office PowerPoint</Application>
  <PresentationFormat>Custom</PresentationFormat>
  <Paragraphs>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AGENDA</vt:lpstr>
      <vt:lpstr>Slide 3</vt:lpstr>
      <vt:lpstr>Slide 4</vt:lpstr>
      <vt:lpstr>RESULT FROM ANALYSIS</vt:lpstr>
      <vt:lpstr>DATA ANALYTICS TOOLS</vt:lpstr>
      <vt:lpstr>WHO IS USING IT?</vt:lpstr>
      <vt:lpstr>DATA SCIENCE</vt:lpstr>
      <vt:lpstr>Slide 9</vt:lpstr>
      <vt:lpstr>DATA SCIENCE TOOLS</vt:lpstr>
      <vt:lpstr>Slide 11</vt:lpstr>
      <vt:lpstr>Slide 12</vt:lpstr>
      <vt:lpstr>Slide 13</vt:lpstr>
      <vt:lpstr>WHAT IS MACHINE LEARNING?</vt:lpstr>
      <vt:lpstr>TYPES OF MACHINE LEARNING</vt:lpstr>
      <vt:lpstr>SUPERVISED LEARNING</vt:lpstr>
      <vt:lpstr>UNSUPERVISED LEARNING</vt:lpstr>
      <vt:lpstr>REINFORCEMENT LEARNING Like traditional types of data analysis, here, the algorithm discovers data through a  process of trial and error and then decides what action results in higher rewards.  Three major components make up reinforcement learning: the agent, the environment,  and the actions. The agent is the learner or decision-maker, the environment includes  everything that the agent interacts with, and the actions are what the agent does.</vt:lpstr>
      <vt:lpstr>Slide 19</vt:lpstr>
      <vt:lpstr>Slide 20</vt:lpstr>
      <vt:lpstr>Latest Use Cases in Data Science</vt:lpstr>
      <vt:lpstr>Generative AI Applications</vt:lpstr>
      <vt:lpstr>Reinforcement Learning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 using  machine learning</dc:title>
  <dc:creator>CDAC-INTERNATIONAL</dc:creator>
  <cp:lastModifiedBy>CDAC</cp:lastModifiedBy>
  <cp:revision>1</cp:revision>
  <dcterms:created xsi:type="dcterms:W3CDTF">2024-11-18T04:54:32Z</dcterms:created>
  <dcterms:modified xsi:type="dcterms:W3CDTF">2025-01-27T06:02:57Z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2024-11-18T00:00:00Z</vt:filetime>
  </property>
</Properties>
</file>