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20"/>
  </p:notesMasterIdLst>
  <p:sldIdLst>
    <p:sldId id="272" r:id="rId3"/>
    <p:sldId id="273"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508888-841D-4026-8739-947359542436}"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IN"/>
        </a:p>
      </dgm:t>
    </dgm:pt>
    <dgm:pt modelId="{C550B727-EF8E-4384-8355-D1BC9A5716D6}">
      <dgm:prSet phldrT="[Text]" custT="1"/>
      <dgm:spPr/>
      <dgm:t>
        <a:bodyPr/>
        <a:lstStyle/>
        <a:p>
          <a:r>
            <a:rPr lang="en-IN" sz="2800" dirty="0" smtClean="0"/>
            <a:t>Classification</a:t>
          </a:r>
          <a:endParaRPr lang="en-IN" sz="2800" dirty="0"/>
        </a:p>
      </dgm:t>
    </dgm:pt>
    <dgm:pt modelId="{11EE3FCF-7B27-4F6D-A799-F195D872C31A}" type="parTrans" cxnId="{6679793E-BE47-4FA2-9129-0A7E3018AAAC}">
      <dgm:prSet/>
      <dgm:spPr/>
      <dgm:t>
        <a:bodyPr/>
        <a:lstStyle/>
        <a:p>
          <a:endParaRPr lang="en-IN"/>
        </a:p>
      </dgm:t>
    </dgm:pt>
    <dgm:pt modelId="{7B41FC8B-F981-4122-A1C3-5E817251B691}" type="sibTrans" cxnId="{6679793E-BE47-4FA2-9129-0A7E3018AAAC}">
      <dgm:prSet/>
      <dgm:spPr/>
      <dgm:t>
        <a:bodyPr/>
        <a:lstStyle/>
        <a:p>
          <a:endParaRPr lang="en-IN"/>
        </a:p>
      </dgm:t>
    </dgm:pt>
    <dgm:pt modelId="{0E39B826-B7DE-4811-82C2-976AA2AA797C}">
      <dgm:prSet phldrT="[Text]" custT="1"/>
      <dgm:spPr/>
      <dgm:t>
        <a:bodyPr/>
        <a:lstStyle/>
        <a:p>
          <a:pPr algn="just"/>
          <a:r>
            <a:rPr lang="en-IN" sz="2400" dirty="0" smtClean="0"/>
            <a:t>A classification tree will determine a set of logical if-then conditions to classify problems. For example: Differentiating between 3 types of flowers based on certain feature</a:t>
          </a:r>
          <a:endParaRPr lang="en-IN" sz="2400" dirty="0"/>
        </a:p>
      </dgm:t>
    </dgm:pt>
    <dgm:pt modelId="{245A7AF7-D772-4450-8624-52280518CEB6}" type="parTrans" cxnId="{CA6D94D7-1626-4825-A3A1-B5F2910018BE}">
      <dgm:prSet/>
      <dgm:spPr/>
      <dgm:t>
        <a:bodyPr/>
        <a:lstStyle/>
        <a:p>
          <a:endParaRPr lang="en-IN"/>
        </a:p>
      </dgm:t>
    </dgm:pt>
    <dgm:pt modelId="{64E2E1E8-4BF6-447E-8EED-AE10C6A59F11}" type="sibTrans" cxnId="{CA6D94D7-1626-4825-A3A1-B5F2910018BE}">
      <dgm:prSet/>
      <dgm:spPr/>
      <dgm:t>
        <a:bodyPr/>
        <a:lstStyle/>
        <a:p>
          <a:endParaRPr lang="en-IN"/>
        </a:p>
      </dgm:t>
    </dgm:pt>
    <dgm:pt modelId="{E72E2989-BA2E-4711-818F-98F8BAE4A58C}">
      <dgm:prSet phldrT="[Text]" custT="1"/>
      <dgm:spPr/>
      <dgm:t>
        <a:bodyPr/>
        <a:lstStyle/>
        <a:p>
          <a:r>
            <a:rPr lang="en-IN" sz="2800" dirty="0" smtClean="0"/>
            <a:t>Regression</a:t>
          </a:r>
          <a:endParaRPr lang="en-IN" sz="2800" dirty="0"/>
        </a:p>
      </dgm:t>
    </dgm:pt>
    <dgm:pt modelId="{EFC1A02E-86B3-4BEC-978C-998DBD70877E}" type="parTrans" cxnId="{AD87F6AF-9FE3-476D-9D91-4E5C5A0343F4}">
      <dgm:prSet/>
      <dgm:spPr/>
      <dgm:t>
        <a:bodyPr/>
        <a:lstStyle/>
        <a:p>
          <a:endParaRPr lang="en-IN"/>
        </a:p>
      </dgm:t>
    </dgm:pt>
    <dgm:pt modelId="{E74CB35A-8F5B-4590-9233-16BB2EB7AEA4}" type="sibTrans" cxnId="{AD87F6AF-9FE3-476D-9D91-4E5C5A0343F4}">
      <dgm:prSet/>
      <dgm:spPr/>
      <dgm:t>
        <a:bodyPr/>
        <a:lstStyle/>
        <a:p>
          <a:endParaRPr lang="en-IN"/>
        </a:p>
      </dgm:t>
    </dgm:pt>
    <dgm:pt modelId="{190D943A-E12E-4510-8620-57A7A904383A}">
      <dgm:prSet phldrT="[Text]" custT="1"/>
      <dgm:spPr/>
      <dgm:t>
        <a:bodyPr/>
        <a:lstStyle/>
        <a:p>
          <a:pPr algn="just"/>
          <a:r>
            <a:rPr lang="en-IN" sz="2400" dirty="0" smtClean="0"/>
            <a:t>Regression tree is used when the target variable is numerical or continuous in nature. We fit a regression model to the target variable using each of the independent variable. Each split is made based on the sum of squared error.</a:t>
          </a:r>
          <a:endParaRPr lang="en-IN" sz="2400" dirty="0"/>
        </a:p>
      </dgm:t>
    </dgm:pt>
    <dgm:pt modelId="{2DE2611D-2741-4B6B-AD25-C09EFF1BAAE9}" type="parTrans" cxnId="{8C05621A-D841-4EB4-AD1D-E26D3410D0E5}">
      <dgm:prSet/>
      <dgm:spPr/>
      <dgm:t>
        <a:bodyPr/>
        <a:lstStyle/>
        <a:p>
          <a:endParaRPr lang="en-IN"/>
        </a:p>
      </dgm:t>
    </dgm:pt>
    <dgm:pt modelId="{B138F866-0573-4A77-85AF-C106D9501A08}" type="sibTrans" cxnId="{8C05621A-D841-4EB4-AD1D-E26D3410D0E5}">
      <dgm:prSet/>
      <dgm:spPr/>
      <dgm:t>
        <a:bodyPr/>
        <a:lstStyle/>
        <a:p>
          <a:endParaRPr lang="en-IN"/>
        </a:p>
      </dgm:t>
    </dgm:pt>
    <dgm:pt modelId="{4D230EF1-D9E4-469B-A8D4-5BF9DBB71596}" type="pres">
      <dgm:prSet presAssocID="{F7508888-841D-4026-8739-947359542436}" presName="Name0" presStyleCnt="0">
        <dgm:presLayoutVars>
          <dgm:dir/>
          <dgm:animLvl val="lvl"/>
          <dgm:resizeHandles/>
        </dgm:presLayoutVars>
      </dgm:prSet>
      <dgm:spPr/>
      <dgm:t>
        <a:bodyPr/>
        <a:lstStyle/>
        <a:p>
          <a:endParaRPr lang="en-IN"/>
        </a:p>
      </dgm:t>
    </dgm:pt>
    <dgm:pt modelId="{09E5AB46-0168-45D8-8677-6A3A53802B50}" type="pres">
      <dgm:prSet presAssocID="{C550B727-EF8E-4384-8355-D1BC9A5716D6}" presName="linNode" presStyleCnt="0"/>
      <dgm:spPr/>
    </dgm:pt>
    <dgm:pt modelId="{D6A856FD-ADBB-4755-AD5E-D793E45C090A}" type="pres">
      <dgm:prSet presAssocID="{C550B727-EF8E-4384-8355-D1BC9A5716D6}" presName="parentShp" presStyleLbl="node1" presStyleIdx="0" presStyleCnt="2" custScaleX="71874" custScaleY="51280" custLinFactNeighborX="-8508" custLinFactNeighborY="1548">
        <dgm:presLayoutVars>
          <dgm:bulletEnabled val="1"/>
        </dgm:presLayoutVars>
      </dgm:prSet>
      <dgm:spPr/>
      <dgm:t>
        <a:bodyPr/>
        <a:lstStyle/>
        <a:p>
          <a:endParaRPr lang="en-IN"/>
        </a:p>
      </dgm:t>
    </dgm:pt>
    <dgm:pt modelId="{400669CD-73F7-4598-9DF8-742C775118AF}" type="pres">
      <dgm:prSet presAssocID="{C550B727-EF8E-4384-8355-D1BC9A5716D6}" presName="childShp" presStyleLbl="bgAccFollowNode1" presStyleIdx="0" presStyleCnt="2" custScaleX="143058" custLinFactNeighborX="186" custLinFactNeighborY="-26">
        <dgm:presLayoutVars>
          <dgm:bulletEnabled val="1"/>
        </dgm:presLayoutVars>
      </dgm:prSet>
      <dgm:spPr/>
      <dgm:t>
        <a:bodyPr/>
        <a:lstStyle/>
        <a:p>
          <a:endParaRPr lang="en-IN"/>
        </a:p>
      </dgm:t>
    </dgm:pt>
    <dgm:pt modelId="{5F0C9453-1FE4-42A2-97A6-EC522EFC2AC9}" type="pres">
      <dgm:prSet presAssocID="{7B41FC8B-F981-4122-A1C3-5E817251B691}" presName="spacing" presStyleCnt="0"/>
      <dgm:spPr/>
    </dgm:pt>
    <dgm:pt modelId="{969A9D67-F6C2-444D-A51F-0AFF8B3C9D46}" type="pres">
      <dgm:prSet presAssocID="{E72E2989-BA2E-4711-818F-98F8BAE4A58C}" presName="linNode" presStyleCnt="0"/>
      <dgm:spPr/>
    </dgm:pt>
    <dgm:pt modelId="{223AE116-FC2C-491D-A656-CE0B02E9B73A}" type="pres">
      <dgm:prSet presAssocID="{E72E2989-BA2E-4711-818F-98F8BAE4A58C}" presName="parentShp" presStyleLbl="node1" presStyleIdx="1" presStyleCnt="2" custScaleX="64932" custScaleY="50100" custLinFactNeighborX="-75" custLinFactNeighborY="-1878">
        <dgm:presLayoutVars>
          <dgm:bulletEnabled val="1"/>
        </dgm:presLayoutVars>
      </dgm:prSet>
      <dgm:spPr/>
      <dgm:t>
        <a:bodyPr/>
        <a:lstStyle/>
        <a:p>
          <a:endParaRPr lang="en-IN"/>
        </a:p>
      </dgm:t>
    </dgm:pt>
    <dgm:pt modelId="{B6C95899-C7D3-4C15-B33A-B3B822B92610}" type="pres">
      <dgm:prSet presAssocID="{E72E2989-BA2E-4711-818F-98F8BAE4A58C}" presName="childShp" presStyleLbl="bgAccFollowNode1" presStyleIdx="1" presStyleCnt="2" custScaleX="126042" custScaleY="133459" custLinFactNeighborX="113" custLinFactNeighborY="-9440">
        <dgm:presLayoutVars>
          <dgm:bulletEnabled val="1"/>
        </dgm:presLayoutVars>
      </dgm:prSet>
      <dgm:spPr/>
      <dgm:t>
        <a:bodyPr/>
        <a:lstStyle/>
        <a:p>
          <a:endParaRPr lang="en-IN"/>
        </a:p>
      </dgm:t>
    </dgm:pt>
  </dgm:ptLst>
  <dgm:cxnLst>
    <dgm:cxn modelId="{CA6D94D7-1626-4825-A3A1-B5F2910018BE}" srcId="{C550B727-EF8E-4384-8355-D1BC9A5716D6}" destId="{0E39B826-B7DE-4811-82C2-976AA2AA797C}" srcOrd="0" destOrd="0" parTransId="{245A7AF7-D772-4450-8624-52280518CEB6}" sibTransId="{64E2E1E8-4BF6-447E-8EED-AE10C6A59F11}"/>
    <dgm:cxn modelId="{04D77EFF-67A8-4B4D-A633-5920BCC5C195}" type="presOf" srcId="{0E39B826-B7DE-4811-82C2-976AA2AA797C}" destId="{400669CD-73F7-4598-9DF8-742C775118AF}" srcOrd="0" destOrd="0" presId="urn:microsoft.com/office/officeart/2005/8/layout/vList6"/>
    <dgm:cxn modelId="{AD87F6AF-9FE3-476D-9D91-4E5C5A0343F4}" srcId="{F7508888-841D-4026-8739-947359542436}" destId="{E72E2989-BA2E-4711-818F-98F8BAE4A58C}" srcOrd="1" destOrd="0" parTransId="{EFC1A02E-86B3-4BEC-978C-998DBD70877E}" sibTransId="{E74CB35A-8F5B-4590-9233-16BB2EB7AEA4}"/>
    <dgm:cxn modelId="{859B0706-DA31-4D0B-ACDA-788C0B2131B4}" type="presOf" srcId="{E72E2989-BA2E-4711-818F-98F8BAE4A58C}" destId="{223AE116-FC2C-491D-A656-CE0B02E9B73A}" srcOrd="0" destOrd="0" presId="urn:microsoft.com/office/officeart/2005/8/layout/vList6"/>
    <dgm:cxn modelId="{8CBAF87D-BCF6-4103-96F5-4C764300F280}" type="presOf" srcId="{190D943A-E12E-4510-8620-57A7A904383A}" destId="{B6C95899-C7D3-4C15-B33A-B3B822B92610}" srcOrd="0" destOrd="0" presId="urn:microsoft.com/office/officeart/2005/8/layout/vList6"/>
    <dgm:cxn modelId="{335CD070-9A3D-42B6-A0D6-D95BB648362C}" type="presOf" srcId="{C550B727-EF8E-4384-8355-D1BC9A5716D6}" destId="{D6A856FD-ADBB-4755-AD5E-D793E45C090A}" srcOrd="0" destOrd="0" presId="urn:microsoft.com/office/officeart/2005/8/layout/vList6"/>
    <dgm:cxn modelId="{8C05621A-D841-4EB4-AD1D-E26D3410D0E5}" srcId="{E72E2989-BA2E-4711-818F-98F8BAE4A58C}" destId="{190D943A-E12E-4510-8620-57A7A904383A}" srcOrd="0" destOrd="0" parTransId="{2DE2611D-2741-4B6B-AD25-C09EFF1BAAE9}" sibTransId="{B138F866-0573-4A77-85AF-C106D9501A08}"/>
    <dgm:cxn modelId="{FAFA3594-150C-41E0-899D-827ED228D7B8}" type="presOf" srcId="{F7508888-841D-4026-8739-947359542436}" destId="{4D230EF1-D9E4-469B-A8D4-5BF9DBB71596}" srcOrd="0" destOrd="0" presId="urn:microsoft.com/office/officeart/2005/8/layout/vList6"/>
    <dgm:cxn modelId="{6679793E-BE47-4FA2-9129-0A7E3018AAAC}" srcId="{F7508888-841D-4026-8739-947359542436}" destId="{C550B727-EF8E-4384-8355-D1BC9A5716D6}" srcOrd="0" destOrd="0" parTransId="{11EE3FCF-7B27-4F6D-A799-F195D872C31A}" sibTransId="{7B41FC8B-F981-4122-A1C3-5E817251B691}"/>
    <dgm:cxn modelId="{BBC2739A-FDF7-42E4-AEE5-EBE74BF123C3}" type="presParOf" srcId="{4D230EF1-D9E4-469B-A8D4-5BF9DBB71596}" destId="{09E5AB46-0168-45D8-8677-6A3A53802B50}" srcOrd="0" destOrd="0" presId="urn:microsoft.com/office/officeart/2005/8/layout/vList6"/>
    <dgm:cxn modelId="{96FFF587-141D-428C-AFC3-670EA8929237}" type="presParOf" srcId="{09E5AB46-0168-45D8-8677-6A3A53802B50}" destId="{D6A856FD-ADBB-4755-AD5E-D793E45C090A}" srcOrd="0" destOrd="0" presId="urn:microsoft.com/office/officeart/2005/8/layout/vList6"/>
    <dgm:cxn modelId="{2D93EF97-C4ED-412A-886D-C01EC8BC700E}" type="presParOf" srcId="{09E5AB46-0168-45D8-8677-6A3A53802B50}" destId="{400669CD-73F7-4598-9DF8-742C775118AF}" srcOrd="1" destOrd="0" presId="urn:microsoft.com/office/officeart/2005/8/layout/vList6"/>
    <dgm:cxn modelId="{CCC794D9-596A-409F-8C5E-3CF2542AE80D}" type="presParOf" srcId="{4D230EF1-D9E4-469B-A8D4-5BF9DBB71596}" destId="{5F0C9453-1FE4-42A2-97A6-EC522EFC2AC9}" srcOrd="1" destOrd="0" presId="urn:microsoft.com/office/officeart/2005/8/layout/vList6"/>
    <dgm:cxn modelId="{2E3F5FD7-A93D-4E20-87F4-A308F3F71A70}" type="presParOf" srcId="{4D230EF1-D9E4-469B-A8D4-5BF9DBB71596}" destId="{969A9D67-F6C2-444D-A51F-0AFF8B3C9D46}" srcOrd="2" destOrd="0" presId="urn:microsoft.com/office/officeart/2005/8/layout/vList6"/>
    <dgm:cxn modelId="{17FB3CC0-4B88-4EB6-A276-0CCBF12D8A92}" type="presParOf" srcId="{969A9D67-F6C2-444D-A51F-0AFF8B3C9D46}" destId="{223AE116-FC2C-491D-A656-CE0B02E9B73A}" srcOrd="0" destOrd="0" presId="urn:microsoft.com/office/officeart/2005/8/layout/vList6"/>
    <dgm:cxn modelId="{AD9FC4E7-ED1F-4A5E-A6CD-9600D1447747}" type="presParOf" srcId="{969A9D67-F6C2-444D-A51F-0AFF8B3C9D46}" destId="{B6C95899-C7D3-4C15-B33A-B3B822B92610}"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0669CD-73F7-4598-9DF8-742C775118AF}">
      <dsp:nvSpPr>
        <dsp:cNvPr id="0" name=""/>
        <dsp:cNvSpPr/>
      </dsp:nvSpPr>
      <dsp:spPr>
        <a:xfrm>
          <a:off x="2299351" y="85"/>
          <a:ext cx="6844648" cy="199482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just" defTabSz="1066800">
            <a:lnSpc>
              <a:spcPct val="90000"/>
            </a:lnSpc>
            <a:spcBef>
              <a:spcPct val="0"/>
            </a:spcBef>
            <a:spcAft>
              <a:spcPct val="15000"/>
            </a:spcAft>
            <a:buChar char="••"/>
          </a:pPr>
          <a:r>
            <a:rPr lang="en-IN" sz="2400" kern="1200" dirty="0" smtClean="0"/>
            <a:t>A classification tree will determine a set of logical if-then conditions to classify problems. For example: Differentiating between 3 types of flowers based on certain feature</a:t>
          </a:r>
          <a:endParaRPr lang="en-IN" sz="2400" kern="1200" dirty="0"/>
        </a:p>
      </dsp:txBody>
      <dsp:txXfrm>
        <a:off x="2299351" y="249438"/>
        <a:ext cx="6096590" cy="1496116"/>
      </dsp:txXfrm>
    </dsp:sp>
    <dsp:sp modelId="{D6A856FD-ADBB-4755-AD5E-D793E45C090A}">
      <dsp:nvSpPr>
        <dsp:cNvPr id="0" name=""/>
        <dsp:cNvSpPr/>
      </dsp:nvSpPr>
      <dsp:spPr>
        <a:xfrm>
          <a:off x="0" y="517423"/>
          <a:ext cx="2292553" cy="102294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IN" sz="2800" kern="1200" dirty="0" smtClean="0"/>
            <a:t>Classification</a:t>
          </a:r>
          <a:endParaRPr lang="en-IN" sz="2800" kern="1200" dirty="0"/>
        </a:p>
      </dsp:txBody>
      <dsp:txXfrm>
        <a:off x="49936" y="567359"/>
        <a:ext cx="2192681" cy="923072"/>
      </dsp:txXfrm>
    </dsp:sp>
    <dsp:sp modelId="{B6C95899-C7D3-4C15-B33A-B3B822B92610}">
      <dsp:nvSpPr>
        <dsp:cNvPr id="0" name=""/>
        <dsp:cNvSpPr/>
      </dsp:nvSpPr>
      <dsp:spPr>
        <a:xfrm>
          <a:off x="2343634" y="2006598"/>
          <a:ext cx="6800365" cy="2662270"/>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just" defTabSz="1066800">
            <a:lnSpc>
              <a:spcPct val="90000"/>
            </a:lnSpc>
            <a:spcBef>
              <a:spcPct val="0"/>
            </a:spcBef>
            <a:spcAft>
              <a:spcPct val="15000"/>
            </a:spcAft>
            <a:buChar char="••"/>
          </a:pPr>
          <a:r>
            <a:rPr lang="en-IN" sz="2400" kern="1200" dirty="0" smtClean="0"/>
            <a:t>Regression tree is used when the target variable is numerical or continuous in nature. We fit a regression model to the target variable using each of the independent variable. Each split is made based on the sum of squared error.</a:t>
          </a:r>
          <a:endParaRPr lang="en-IN" sz="2400" kern="1200" dirty="0"/>
        </a:p>
      </dsp:txBody>
      <dsp:txXfrm>
        <a:off x="2343634" y="2339382"/>
        <a:ext cx="5802014" cy="1996702"/>
      </dsp:txXfrm>
    </dsp:sp>
    <dsp:sp modelId="{223AE116-FC2C-491D-A656-CE0B02E9B73A}">
      <dsp:nvSpPr>
        <dsp:cNvPr id="0" name=""/>
        <dsp:cNvSpPr/>
      </dsp:nvSpPr>
      <dsp:spPr>
        <a:xfrm>
          <a:off x="8" y="2988878"/>
          <a:ext cx="2335524" cy="9994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IN" sz="2800" kern="1200" dirty="0" smtClean="0"/>
            <a:t>Regression</a:t>
          </a:r>
          <a:endParaRPr lang="en-IN" sz="2800" kern="1200" dirty="0"/>
        </a:p>
      </dsp:txBody>
      <dsp:txXfrm>
        <a:off x="48795" y="3037665"/>
        <a:ext cx="2237950" cy="901832"/>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C3FC89-A3C5-4E26-BE47-86B200FCEAB2}" type="datetimeFigureOut">
              <a:rPr lang="en-IN" smtClean="0"/>
              <a:t>15-11-2024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6DFD12-4269-442F-9C88-CECEB7DD5595}" type="slidenum">
              <a:rPr lang="en-IN" smtClean="0"/>
              <a:t>‹#›</a:t>
            </a:fld>
            <a:endParaRPr lang="en-IN"/>
          </a:p>
        </p:txBody>
      </p:sp>
    </p:spTree>
    <p:extLst>
      <p:ext uri="{BB962C8B-B14F-4D97-AF65-F5344CB8AC3E}">
        <p14:creationId xmlns:p14="http://schemas.microsoft.com/office/powerpoint/2010/main" val="411230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675" y="744538"/>
            <a:ext cx="6627813" cy="3729037"/>
          </a:xfrm>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black"/>
                </a:solidFill>
                <a:effectLst/>
                <a:uLnTx/>
                <a:uFillTx/>
                <a:latin typeface="Calibri"/>
                <a:ea typeface="+mn-ea"/>
                <a:cs typeface="+mn-cs"/>
              </a:rPr>
              <a:t>Confidential@ CDAC Copyright 2014</a:t>
            </a:r>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17E354-8EE7-43DF-99D5-6B0773127096}"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7650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12084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913075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08951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0015"/>
            <a:ext cx="10972800" cy="4525963"/>
          </a:xfrm>
          <a:prstGeom prst="rect">
            <a:avLst/>
          </a:prstGeom>
        </p:spPr>
        <p:txBody>
          <a:bodyPr/>
          <a:lstStyle>
            <a:lvl1pPr>
              <a:defRPr>
                <a:solidFill>
                  <a:schemeClr val="tx2">
                    <a:lumMod val="75000"/>
                  </a:schemeClr>
                </a:solidFill>
              </a:defRPr>
            </a:lvl1pPr>
            <a:lvl2pPr>
              <a:defRPr>
                <a:solidFill>
                  <a:schemeClr val="tx2">
                    <a:lumMod val="75000"/>
                  </a:schemeClr>
                </a:solidFill>
              </a:defRPr>
            </a:lvl2pPr>
            <a:lvl3pPr>
              <a:defRPr>
                <a:solidFill>
                  <a:schemeClr val="tx2">
                    <a:lumMod val="75000"/>
                  </a:schemeClr>
                </a:solidFill>
              </a:defRPr>
            </a:lvl3pPr>
            <a:lvl4pPr>
              <a:defRPr>
                <a:solidFill>
                  <a:schemeClr val="tx2">
                    <a:lumMod val="75000"/>
                  </a:schemeClr>
                </a:solidFill>
              </a:defRPr>
            </a:lvl4pPr>
            <a:lvl5pPr>
              <a:defRPr>
                <a:solidFill>
                  <a:schemeClr val="tx2">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Title 6">
            <a:extLst>
              <a:ext uri="{FF2B5EF4-FFF2-40B4-BE49-F238E27FC236}">
                <a16:creationId xmlns:a16="http://schemas.microsoft.com/office/drawing/2014/main" id="{8EEF3E8B-7777-4335-9B9F-5DA107801C72}"/>
              </a:ext>
            </a:extLst>
          </p:cNvPr>
          <p:cNvSpPr>
            <a:spLocks noGrp="1"/>
          </p:cNvSpPr>
          <p:nvPr>
            <p:ph type="title"/>
          </p:nvPr>
        </p:nvSpPr>
        <p:spPr>
          <a:xfrm>
            <a:off x="609600" y="731838"/>
            <a:ext cx="10972800" cy="638176"/>
          </a:xfrm>
          <a:prstGeom prst="rect">
            <a:avLst/>
          </a:prstGeom>
        </p:spPr>
        <p:txBody>
          <a:bodyPr/>
          <a:lstStyle>
            <a:lvl1pPr>
              <a:defRPr sz="3200" b="1">
                <a:solidFill>
                  <a:schemeClr val="tx2">
                    <a:lumMod val="75000"/>
                  </a:schemeClr>
                </a:solidFill>
              </a:defRPr>
            </a:lvl1pPr>
          </a:lstStyle>
          <a:p>
            <a:r>
              <a:rPr lang="en-US" dirty="0"/>
              <a:t>Click to edit Master title style</a:t>
            </a:r>
          </a:p>
        </p:txBody>
      </p:sp>
    </p:spTree>
    <p:extLst>
      <p:ext uri="{BB962C8B-B14F-4D97-AF65-F5344CB8AC3E}">
        <p14:creationId xmlns:p14="http://schemas.microsoft.com/office/powerpoint/2010/main" val="26153955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63537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5617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3198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0015"/>
            <a:ext cx="10972800" cy="4525963"/>
          </a:xfrm>
          <a:prstGeom prst="rect">
            <a:avLst/>
          </a:prstGeom>
        </p:spPr>
        <p:txBody>
          <a:bodyPr/>
          <a:lstStyle>
            <a:lvl1pPr>
              <a:defRPr>
                <a:solidFill>
                  <a:schemeClr val="tx2">
                    <a:lumMod val="75000"/>
                  </a:schemeClr>
                </a:solidFill>
              </a:defRPr>
            </a:lvl1pPr>
            <a:lvl2pPr>
              <a:defRPr>
                <a:solidFill>
                  <a:schemeClr val="tx2">
                    <a:lumMod val="75000"/>
                  </a:schemeClr>
                </a:solidFill>
              </a:defRPr>
            </a:lvl2pPr>
            <a:lvl3pPr>
              <a:defRPr>
                <a:solidFill>
                  <a:schemeClr val="tx2">
                    <a:lumMod val="75000"/>
                  </a:schemeClr>
                </a:solidFill>
              </a:defRPr>
            </a:lvl3pPr>
            <a:lvl4pPr>
              <a:defRPr>
                <a:solidFill>
                  <a:schemeClr val="tx2">
                    <a:lumMod val="75000"/>
                  </a:schemeClr>
                </a:solidFill>
              </a:defRPr>
            </a:lvl4pPr>
            <a:lvl5pPr>
              <a:defRPr>
                <a:solidFill>
                  <a:schemeClr val="tx2">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Title 6">
            <a:extLst>
              <a:ext uri="{FF2B5EF4-FFF2-40B4-BE49-F238E27FC236}">
                <a16:creationId xmlns:a16="http://schemas.microsoft.com/office/drawing/2014/main" id="{8EEF3E8B-7777-4335-9B9F-5DA107801C72}"/>
              </a:ext>
            </a:extLst>
          </p:cNvPr>
          <p:cNvSpPr>
            <a:spLocks noGrp="1"/>
          </p:cNvSpPr>
          <p:nvPr>
            <p:ph type="title"/>
          </p:nvPr>
        </p:nvSpPr>
        <p:spPr>
          <a:xfrm>
            <a:off x="609600" y="731838"/>
            <a:ext cx="10972800" cy="638176"/>
          </a:xfrm>
          <a:prstGeom prst="rect">
            <a:avLst/>
          </a:prstGeom>
        </p:spPr>
        <p:txBody>
          <a:bodyPr/>
          <a:lstStyle>
            <a:lvl1pPr>
              <a:defRPr sz="3200" b="1">
                <a:solidFill>
                  <a:schemeClr val="tx2">
                    <a:lumMod val="75000"/>
                  </a:schemeClr>
                </a:solidFill>
              </a:defRPr>
            </a:lvl1pPr>
          </a:lstStyle>
          <a:p>
            <a:r>
              <a:rPr lang="en-US" dirty="0"/>
              <a:t>Click to edit Master title style</a:t>
            </a:r>
          </a:p>
        </p:txBody>
      </p:sp>
    </p:spTree>
    <p:extLst>
      <p:ext uri="{BB962C8B-B14F-4D97-AF65-F5344CB8AC3E}">
        <p14:creationId xmlns:p14="http://schemas.microsoft.com/office/powerpoint/2010/main" val="15810820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7.xml"/><Relationship Id="rId7"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cstate="print">
            <a:alphaModFix amt="30000"/>
            <a:lum/>
          </a:blip>
          <a:srcRect/>
          <a:stretch>
            <a:fillRect l="-4000" r="-4000"/>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8839200" y="6560625"/>
            <a:ext cx="244502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lumMod val="50000"/>
                  </a:prstClr>
                </a:solidFill>
                <a:effectLst/>
                <a:uLnTx/>
                <a:uFillTx/>
                <a:latin typeface="Calibri"/>
                <a:ea typeface="Lucida Grande"/>
                <a:cs typeface="Lucida Grande"/>
              </a:rPr>
              <a:t>Confidential@ CDAC Copyright 2021</a:t>
            </a:r>
            <a:endParaRPr kumimoji="0" lang="en-US" sz="1200" b="0" i="0" u="none" strike="noStrike" kern="1200" cap="none" spc="0" normalizeH="0" baseline="0" noProof="0" dirty="0">
              <a:ln>
                <a:noFill/>
              </a:ln>
              <a:solidFill>
                <a:prstClr val="white">
                  <a:lumMod val="50000"/>
                </a:prstClr>
              </a:solidFill>
              <a:effectLst/>
              <a:uLnTx/>
              <a:uFillTx/>
              <a:latin typeface="Calibri"/>
              <a:ea typeface="+mn-ea"/>
              <a:cs typeface="+mn-cs"/>
            </a:endParaRPr>
          </a:p>
        </p:txBody>
      </p:sp>
      <p:pic>
        <p:nvPicPr>
          <p:cNvPr id="3" name="Picture 2"/>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765645" y="61018"/>
            <a:ext cx="1324755" cy="700982"/>
          </a:xfrm>
          <a:prstGeom prst="rect">
            <a:avLst/>
          </a:prstGeom>
        </p:spPr>
      </p:pic>
      <p:pic>
        <p:nvPicPr>
          <p:cNvPr id="4" name="Picture 3"/>
          <p:cNvPicPr>
            <a:picLocks noChangeAspect="1"/>
          </p:cNvPicPr>
          <p:nvPr userDrawn="1"/>
        </p:nvPicPr>
        <p:blipFill>
          <a:blip r:embed="rId8"/>
          <a:stretch>
            <a:fillRect/>
          </a:stretch>
        </p:blipFill>
        <p:spPr>
          <a:xfrm>
            <a:off x="0" y="1"/>
            <a:ext cx="2159563" cy="779212"/>
          </a:xfrm>
          <a:prstGeom prst="rect">
            <a:avLst/>
          </a:prstGeom>
        </p:spPr>
      </p:pic>
    </p:spTree>
    <p:extLst>
      <p:ext uri="{BB962C8B-B14F-4D97-AF65-F5344CB8AC3E}">
        <p14:creationId xmlns:p14="http://schemas.microsoft.com/office/powerpoint/2010/main" val="38312668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6" cstate="print">
            <a:alphaModFix amt="30000"/>
            <a:lum/>
          </a:blip>
          <a:srcRect/>
          <a:stretch>
            <a:fillRect l="-4000" r="-4000"/>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8839200" y="6560625"/>
            <a:ext cx="244502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lumMod val="50000"/>
                  </a:prstClr>
                </a:solidFill>
                <a:effectLst/>
                <a:uLnTx/>
                <a:uFillTx/>
                <a:latin typeface="Calibri"/>
                <a:ea typeface="Lucida Grande"/>
                <a:cs typeface="Lucida Grande"/>
              </a:rPr>
              <a:t>Confidential@ CDAC Copyright 2021</a:t>
            </a:r>
            <a:endParaRPr kumimoji="0" lang="en-US" sz="1200" b="0" i="0" u="none" strike="noStrike" kern="1200" cap="none" spc="0" normalizeH="0" baseline="0" noProof="0" dirty="0">
              <a:ln>
                <a:noFill/>
              </a:ln>
              <a:solidFill>
                <a:prstClr val="white">
                  <a:lumMod val="50000"/>
                </a:prstClr>
              </a:solidFill>
              <a:effectLst/>
              <a:uLnTx/>
              <a:uFillTx/>
              <a:latin typeface="Calibri"/>
              <a:ea typeface="+mn-ea"/>
              <a:cs typeface="+mn-cs"/>
            </a:endParaRPr>
          </a:p>
        </p:txBody>
      </p:sp>
      <p:pic>
        <p:nvPicPr>
          <p:cNvPr id="3" name="Picture 2"/>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765645" y="61018"/>
            <a:ext cx="1324755" cy="700982"/>
          </a:xfrm>
          <a:prstGeom prst="rect">
            <a:avLst/>
          </a:prstGeom>
        </p:spPr>
      </p:pic>
      <p:pic>
        <p:nvPicPr>
          <p:cNvPr id="4" name="Picture 3"/>
          <p:cNvPicPr>
            <a:picLocks noChangeAspect="1"/>
          </p:cNvPicPr>
          <p:nvPr userDrawn="1"/>
        </p:nvPicPr>
        <p:blipFill>
          <a:blip r:embed="rId8"/>
          <a:stretch>
            <a:fillRect/>
          </a:stretch>
        </p:blipFill>
        <p:spPr>
          <a:xfrm>
            <a:off x="0" y="1"/>
            <a:ext cx="2159563" cy="779212"/>
          </a:xfrm>
          <a:prstGeom prst="rect">
            <a:avLst/>
          </a:prstGeom>
        </p:spPr>
      </p:pic>
    </p:spTree>
    <p:extLst>
      <p:ext uri="{BB962C8B-B14F-4D97-AF65-F5344CB8AC3E}">
        <p14:creationId xmlns:p14="http://schemas.microsoft.com/office/powerpoint/2010/main" val="38210292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20"/>
          <p:cNvSpPr>
            <a:spLocks noChangeArrowheads="1"/>
          </p:cNvSpPr>
          <p:nvPr/>
        </p:nvSpPr>
        <p:spPr bwMode="auto">
          <a:xfrm>
            <a:off x="2927350" y="1870075"/>
            <a:ext cx="6400800" cy="1752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Rectangle 2052"/>
          <p:cNvSpPr txBox="1">
            <a:spLocks noChangeArrowheads="1"/>
          </p:cNvSpPr>
          <p:nvPr/>
        </p:nvSpPr>
        <p:spPr bwMode="auto">
          <a:xfrm>
            <a:off x="4799856" y="1700808"/>
            <a:ext cx="7143328" cy="2819400"/>
          </a:xfrm>
          <a:prstGeom prst="rect">
            <a:avLst/>
          </a:prstGeom>
          <a:noFill/>
          <a:ln>
            <a:miter lim="800000"/>
            <a:headEnd/>
            <a:tailEnd/>
          </a:ln>
        </p:spPr>
        <p:txBody>
          <a:bodyPr vert="horz" lIns="100794" tIns="50397" rIns="100794" bIns="50397" rtlCol="0" anchor="ctr">
            <a:noAutofit/>
          </a:bodyPr>
          <a:lstStyle/>
          <a:p>
            <a:pPr marL="0" marR="0" lvl="0" indent="0" algn="r" defTabSz="914400" rtl="0" eaLnBrk="1" fontAlgn="auto" latinLnBrk="0" hangingPunct="1">
              <a:lnSpc>
                <a:spcPct val="100000"/>
              </a:lnSpc>
              <a:spcBef>
                <a:spcPts val="1800"/>
              </a:spcBef>
              <a:spcAft>
                <a:spcPts val="0"/>
              </a:spcAft>
              <a:buClrTx/>
              <a:buSzTx/>
              <a:buFontTx/>
              <a:buNone/>
              <a:tabLst/>
              <a:defRPr/>
            </a:pPr>
            <a:r>
              <a:rPr lang="en-US" sz="4800" dirty="0" smtClean="0">
                <a:solidFill>
                  <a:srgbClr val="1F497D">
                    <a:lumMod val="75000"/>
                  </a:srgbClr>
                </a:solidFill>
                <a:latin typeface="Calibri"/>
              </a:rPr>
              <a:t>Decision Tree </a:t>
            </a:r>
            <a:r>
              <a:rPr kumimoji="0" lang="en-US" sz="4800" b="0" i="0" u="none" strike="noStrike" kern="1200" cap="none" spc="0" normalizeH="0" baseline="0" noProof="0" dirty="0" smtClean="0">
                <a:ln>
                  <a:noFill/>
                </a:ln>
                <a:solidFill>
                  <a:srgbClr val="1F497D">
                    <a:lumMod val="75000"/>
                  </a:srgbClr>
                </a:solidFill>
                <a:effectLst/>
                <a:uLnTx/>
                <a:uFillTx/>
                <a:latin typeface="Calibri"/>
                <a:ea typeface="+mn-ea"/>
                <a:cs typeface="+mn-cs"/>
              </a:rPr>
              <a:t>Classification </a:t>
            </a:r>
            <a:r>
              <a:rPr kumimoji="0" lang="en-US" sz="4800" b="0" i="0" u="none" strike="noStrike" kern="1200" cap="none" spc="0" normalizeH="0" baseline="0" noProof="0" dirty="0">
                <a:ln>
                  <a:noFill/>
                </a:ln>
                <a:solidFill>
                  <a:srgbClr val="1F497D">
                    <a:lumMod val="75000"/>
                  </a:srgbClr>
                </a:solidFill>
                <a:effectLst/>
                <a:uLnTx/>
                <a:uFillTx/>
                <a:latin typeface="Calibri"/>
                <a:ea typeface="+mn-ea"/>
                <a:cs typeface="+mn-cs"/>
              </a:rPr>
              <a:t>Algorithm</a:t>
            </a:r>
          </a:p>
          <a:p>
            <a:pPr marL="0" marR="0" lvl="0" indent="0" algn="r" defTabSz="914400" rtl="0" eaLnBrk="1" fontAlgn="auto" latinLnBrk="0" hangingPunct="1">
              <a:lnSpc>
                <a:spcPct val="100000"/>
              </a:lnSpc>
              <a:spcBef>
                <a:spcPts val="1800"/>
              </a:spcBef>
              <a:spcAft>
                <a:spcPts val="0"/>
              </a:spcAft>
              <a:buClrTx/>
              <a:buSzTx/>
              <a:buFontTx/>
              <a:buNone/>
              <a:tabLst/>
              <a:defRPr/>
            </a:pPr>
            <a:r>
              <a:rPr kumimoji="0" lang="en-US" sz="2800" b="0" i="0" u="none" strike="noStrike" kern="1200" cap="none" spc="0" normalizeH="0" baseline="0" noProof="0" dirty="0">
                <a:ln>
                  <a:noFill/>
                </a:ln>
                <a:solidFill>
                  <a:srgbClr val="1F497D">
                    <a:lumMod val="75000"/>
                  </a:srgbClr>
                </a:solidFill>
                <a:effectLst/>
                <a:uLnTx/>
                <a:uFillTx/>
                <a:latin typeface="Calibri"/>
                <a:ea typeface="+mn-ea"/>
                <a:cs typeface="+mn-cs"/>
              </a:rPr>
              <a:t>Faculty: Ms. </a:t>
            </a:r>
            <a:r>
              <a:rPr kumimoji="0" lang="en-US" sz="2800" b="0" i="0" u="none" strike="noStrike" kern="1200" cap="none" spc="0" normalizeH="0" baseline="0" noProof="0" dirty="0" err="1">
                <a:ln>
                  <a:noFill/>
                </a:ln>
                <a:solidFill>
                  <a:srgbClr val="1F497D">
                    <a:lumMod val="75000"/>
                  </a:srgbClr>
                </a:solidFill>
                <a:effectLst/>
                <a:uLnTx/>
                <a:uFillTx/>
                <a:latin typeface="Calibri"/>
                <a:ea typeface="+mn-ea"/>
                <a:cs typeface="+mn-cs"/>
              </a:rPr>
              <a:t>Akanksha</a:t>
            </a:r>
            <a:r>
              <a:rPr kumimoji="0" lang="en-US" sz="2800" b="0" i="0" u="none" strike="noStrike" kern="1200" cap="none" spc="0" normalizeH="0" baseline="0" noProof="0" dirty="0">
                <a:ln>
                  <a:noFill/>
                </a:ln>
                <a:solidFill>
                  <a:srgbClr val="1F497D">
                    <a:lumMod val="75000"/>
                  </a:srgbClr>
                </a:solidFill>
                <a:effectLst/>
                <a:uLnTx/>
                <a:uFillTx/>
                <a:latin typeface="Calibri"/>
                <a:ea typeface="+mn-ea"/>
                <a:cs typeface="+mn-cs"/>
              </a:rPr>
              <a:t> Vats</a:t>
            </a:r>
          </a:p>
          <a:p>
            <a:pPr marL="0" marR="0" lvl="0" indent="0" algn="r" defTabSz="914400" rtl="0" eaLnBrk="1" fontAlgn="auto" latinLnBrk="0" hangingPunct="1">
              <a:lnSpc>
                <a:spcPct val="100000"/>
              </a:lnSpc>
              <a:spcBef>
                <a:spcPts val="1800"/>
              </a:spcBef>
              <a:spcAft>
                <a:spcPts val="0"/>
              </a:spcAft>
              <a:buClrTx/>
              <a:buSzTx/>
              <a:buFontTx/>
              <a:buNone/>
              <a:tabLst/>
              <a:defRPr/>
            </a:pPr>
            <a:r>
              <a:rPr kumimoji="0" lang="en-US" sz="4800" b="0" i="0" u="none" strike="noStrike" kern="1200" cap="none" spc="0" normalizeH="0" baseline="0" noProof="0" dirty="0">
                <a:ln>
                  <a:noFill/>
                </a:ln>
                <a:solidFill>
                  <a:prstClr val="black"/>
                </a:solidFill>
                <a:effectLst/>
                <a:uLnTx/>
                <a:uFillTx/>
                <a:latin typeface="Calibri"/>
                <a:ea typeface="+mn-ea"/>
                <a:cs typeface="+mn-cs"/>
              </a:rPr>
              <a:t> </a:t>
            </a:r>
            <a:endParaRPr kumimoji="0" lang="en-US" sz="4800" b="1" i="0" u="none" strike="noStrike" kern="1200" cap="none" spc="0" normalizeH="0" baseline="0" noProof="0" dirty="0">
              <a:ln>
                <a:noFill/>
              </a:ln>
              <a:solidFill>
                <a:srgbClr val="B30000"/>
              </a:solidFill>
              <a:effectLst>
                <a:outerShdw blurRad="38100" dist="38100" dir="2700000" algn="tl">
                  <a:srgbClr val="000000">
                    <a:alpha val="43137"/>
                  </a:srgbClr>
                </a:outerShdw>
              </a:effectLst>
              <a:uLnTx/>
              <a:uFillTx/>
              <a:latin typeface="Georgia"/>
              <a:ea typeface="+mn-ea"/>
              <a:cs typeface="Georgia"/>
            </a:endParaRPr>
          </a:p>
        </p:txBody>
      </p:sp>
      <p:sp>
        <p:nvSpPr>
          <p:cNvPr id="9" name="Rectangle 3"/>
          <p:cNvSpPr>
            <a:spLocks noChangeArrowheads="1"/>
          </p:cNvSpPr>
          <p:nvPr/>
        </p:nvSpPr>
        <p:spPr bwMode="auto">
          <a:xfrm>
            <a:off x="-14986" y="5713966"/>
            <a:ext cx="7030765" cy="11387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4410075" algn="l"/>
                <a:tab pos="6980238" algn="l"/>
                <a:tab pos="7561263" algn="l"/>
                <a:tab pos="8143875" algn="l"/>
                <a:tab pos="8724900" algn="l"/>
                <a:tab pos="9305925" algn="l"/>
              </a:tabLst>
              <a:defRPr/>
            </a:pPr>
            <a:r>
              <a:rPr kumimoji="0" lang="x-none" sz="2000" b="1" i="0" u="none" strike="noStrike" kern="1200" cap="none" spc="0" normalizeH="0" baseline="0" noProof="0" dirty="0">
                <a:ln>
                  <a:noFill/>
                </a:ln>
                <a:solidFill>
                  <a:srgbClr val="1F497D">
                    <a:lumMod val="75000"/>
                  </a:srgbClr>
                </a:solidFill>
                <a:effectLst>
                  <a:outerShdw blurRad="38100" dist="38100" dir="2700000" algn="tl">
                    <a:srgbClr val="000000">
                      <a:alpha val="43137"/>
                    </a:srgbClr>
                  </a:outerShdw>
                </a:effectLst>
                <a:uLnTx/>
                <a:uFillTx/>
                <a:latin typeface="Mangal" pitchFamily="18" charset="0"/>
                <a:ea typeface="Times New Roman" pitchFamily="18" charset="0"/>
                <a:cs typeface="Mangal" pitchFamily="18" charset="0"/>
              </a:rPr>
              <a:t>प्रगत संगणन विकास केन्द्र</a:t>
            </a:r>
            <a:endParaRPr kumimoji="0" lang="en-US" sz="1100" b="0" i="0" u="none" strike="noStrike" kern="1200" cap="none" spc="0" normalizeH="0" baseline="0" noProof="0" dirty="0">
              <a:ln>
                <a:noFill/>
              </a:ln>
              <a:solidFill>
                <a:srgbClr val="1F497D">
                  <a:lumMod val="75000"/>
                </a:srgbClr>
              </a:solidFill>
              <a:effectLst>
                <a:outerShdw blurRad="38100" dist="38100" dir="2700000" algn="tl">
                  <a:srgbClr val="000000">
                    <a:alpha val="43137"/>
                  </a:srgbClr>
                </a:outerShdw>
              </a:effectLst>
              <a:uLnTx/>
              <a:uFillTx/>
              <a:latin typeface="Arial" pitchFamily="34" charset="0"/>
              <a:ea typeface="+mn-e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410075" algn="l"/>
                <a:tab pos="6980238" algn="l"/>
                <a:tab pos="7561263" algn="l"/>
                <a:tab pos="8143875" algn="l"/>
                <a:tab pos="8724900" algn="l"/>
                <a:tab pos="9305925" algn="l"/>
              </a:tabLst>
              <a:defRPr/>
            </a:pPr>
            <a:r>
              <a:rPr kumimoji="0" lang="en-US" sz="2000" b="1" i="0" u="none" strike="noStrike" kern="1200" cap="none" spc="0" normalizeH="0" baseline="0" noProof="0" dirty="0">
                <a:ln>
                  <a:noFill/>
                </a:ln>
                <a:solidFill>
                  <a:srgbClr val="1F497D">
                    <a:lumMod val="75000"/>
                  </a:srgbClr>
                </a:solidFill>
                <a:effectLst>
                  <a:outerShdw blurRad="38100" dist="38100" dir="2700000" algn="tl">
                    <a:srgbClr val="000000">
                      <a:alpha val="43137"/>
                    </a:srgbClr>
                  </a:outerShdw>
                </a:effectLst>
                <a:uLnTx/>
                <a:uFillTx/>
                <a:latin typeface="Arial" pitchFamily="34" charset="0"/>
                <a:ea typeface="Times New Roman" pitchFamily="18" charset="0"/>
                <a:cs typeface="Arial" pitchFamily="34" charset="0"/>
              </a:rPr>
              <a:t>Centre for Development of Advanced Computing</a:t>
            </a:r>
            <a:endParaRPr kumimoji="0" lang="en-US" sz="2000" b="0" i="0" u="none" strike="noStrike" kern="1200" cap="none" spc="0" normalizeH="0" baseline="0" noProof="0" dirty="0">
              <a:ln>
                <a:noFill/>
              </a:ln>
              <a:solidFill>
                <a:srgbClr val="1F497D">
                  <a:lumMod val="75000"/>
                </a:srgbClr>
              </a:solidFill>
              <a:effectLst>
                <a:outerShdw blurRad="38100" dist="38100" dir="2700000" algn="tl">
                  <a:srgbClr val="000000">
                    <a:alpha val="43137"/>
                  </a:srgbClr>
                </a:outerShdw>
              </a:effectLst>
              <a:uLnTx/>
              <a:uFillTx/>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410075" algn="l"/>
                <a:tab pos="6980238" algn="l"/>
                <a:tab pos="7561263" algn="l"/>
                <a:tab pos="8143875" algn="l"/>
                <a:tab pos="8724900" algn="l"/>
                <a:tab pos="9305925" algn="l"/>
              </a:tabLst>
              <a:defRPr/>
            </a:pPr>
            <a:r>
              <a:rPr kumimoji="0" lang="x-none" sz="1400" b="0" i="0" u="none" strike="noStrike" kern="1200" cap="none" spc="0" normalizeH="0" baseline="0" noProof="0" dirty="0">
                <a:ln>
                  <a:noFill/>
                </a:ln>
                <a:solidFill>
                  <a:srgbClr val="1F497D">
                    <a:lumMod val="75000"/>
                  </a:srgbClr>
                </a:solidFill>
                <a:effectLst>
                  <a:outerShdw blurRad="38100" dist="38100" dir="2700000" algn="tl">
                    <a:srgbClr val="000000">
                      <a:alpha val="43137"/>
                    </a:srgbClr>
                  </a:outerShdw>
                </a:effectLst>
                <a:uLnTx/>
                <a:uFillTx/>
                <a:latin typeface="Mangal" pitchFamily="18" charset="0"/>
                <a:ea typeface="Times New Roman" pitchFamily="18" charset="0"/>
                <a:cs typeface="Mangal" pitchFamily="18" charset="0"/>
              </a:rPr>
              <a:t>अनुसंधान भवन</a:t>
            </a:r>
            <a:r>
              <a:rPr kumimoji="0" lang="en-US" sz="1400" b="0" i="0" u="none" strike="noStrike" kern="1200" cap="none" spc="0" normalizeH="0" baseline="0" noProof="0" dirty="0">
                <a:ln>
                  <a:noFill/>
                </a:ln>
                <a:solidFill>
                  <a:srgbClr val="1F497D">
                    <a:lumMod val="75000"/>
                  </a:srgbClr>
                </a:solidFill>
                <a:effectLst>
                  <a:outerShdw blurRad="38100" dist="38100" dir="2700000" algn="tl">
                    <a:srgbClr val="000000">
                      <a:alpha val="43137"/>
                    </a:srgbClr>
                  </a:outerShdw>
                </a:effectLst>
                <a:uLnTx/>
                <a:uFillTx/>
                <a:latin typeface="Mangal" pitchFamily="18" charset="0"/>
                <a:ea typeface="Times New Roman" pitchFamily="18" charset="0"/>
                <a:cs typeface="Mangal" pitchFamily="18" charset="0"/>
              </a:rPr>
              <a:t>, </a:t>
            </a:r>
            <a:r>
              <a:rPr kumimoji="0" lang="x-none" sz="1400" b="0" i="0" u="none" strike="noStrike" kern="1200" cap="none" spc="0" normalizeH="0" baseline="0" noProof="0" dirty="0">
                <a:ln>
                  <a:noFill/>
                </a:ln>
                <a:solidFill>
                  <a:srgbClr val="1F497D">
                    <a:lumMod val="75000"/>
                  </a:srgbClr>
                </a:solidFill>
                <a:effectLst>
                  <a:outerShdw blurRad="38100" dist="38100" dir="2700000" algn="tl">
                    <a:srgbClr val="000000">
                      <a:alpha val="43137"/>
                    </a:srgbClr>
                  </a:outerShdw>
                </a:effectLst>
                <a:uLnTx/>
                <a:uFillTx/>
                <a:latin typeface="Mangal" pitchFamily="18" charset="0"/>
                <a:ea typeface="Times New Roman" pitchFamily="18" charset="0"/>
                <a:cs typeface="Mangal" pitchFamily="18" charset="0"/>
              </a:rPr>
              <a:t>सी</a:t>
            </a:r>
            <a:r>
              <a:rPr kumimoji="0" lang="en-US" sz="1400" b="0" i="0" u="none" strike="noStrike" kern="1200" cap="none" spc="0" normalizeH="0" baseline="0" noProof="0" dirty="0">
                <a:ln>
                  <a:noFill/>
                </a:ln>
                <a:solidFill>
                  <a:srgbClr val="1F497D">
                    <a:lumMod val="75000"/>
                  </a:srgbClr>
                </a:solidFill>
                <a:effectLst>
                  <a:outerShdw blurRad="38100" dist="38100" dir="2700000" algn="tl">
                    <a:srgbClr val="000000">
                      <a:alpha val="43137"/>
                    </a:srgbClr>
                  </a:outerShdw>
                </a:effectLst>
                <a:uLnTx/>
                <a:uFillTx/>
                <a:latin typeface="Mangal" pitchFamily="18" charset="0"/>
                <a:ea typeface="Times New Roman" pitchFamily="18" charset="0"/>
                <a:cs typeface="Mangal" pitchFamily="18" charset="0"/>
              </a:rPr>
              <a:t>-56/1, </a:t>
            </a:r>
            <a:r>
              <a:rPr kumimoji="0" lang="x-none" sz="1400" b="0" i="0" u="none" strike="noStrike" kern="1200" cap="none" spc="0" normalizeH="0" baseline="0" noProof="0" dirty="0">
                <a:ln>
                  <a:noFill/>
                </a:ln>
                <a:solidFill>
                  <a:srgbClr val="1F497D">
                    <a:lumMod val="75000"/>
                  </a:srgbClr>
                </a:solidFill>
                <a:effectLst>
                  <a:outerShdw blurRad="38100" dist="38100" dir="2700000" algn="tl">
                    <a:srgbClr val="000000">
                      <a:alpha val="43137"/>
                    </a:srgbClr>
                  </a:outerShdw>
                </a:effectLst>
                <a:uLnTx/>
                <a:uFillTx/>
                <a:latin typeface="Mangal" pitchFamily="18" charset="0"/>
                <a:ea typeface="Times New Roman" pitchFamily="18" charset="0"/>
                <a:cs typeface="Mangal" pitchFamily="18" charset="0"/>
              </a:rPr>
              <a:t>संस्थागत क्षेत्र</a:t>
            </a:r>
            <a:r>
              <a:rPr kumimoji="0" lang="en-US" sz="1400" b="0" i="0" u="none" strike="noStrike" kern="1200" cap="none" spc="0" normalizeH="0" baseline="0" noProof="0" dirty="0">
                <a:ln>
                  <a:noFill/>
                </a:ln>
                <a:solidFill>
                  <a:srgbClr val="1F497D">
                    <a:lumMod val="75000"/>
                  </a:srgbClr>
                </a:solidFill>
                <a:effectLst>
                  <a:outerShdw blurRad="38100" dist="38100" dir="2700000" algn="tl">
                    <a:srgbClr val="000000">
                      <a:alpha val="43137"/>
                    </a:srgbClr>
                  </a:outerShdw>
                </a:effectLst>
                <a:uLnTx/>
                <a:uFillTx/>
                <a:latin typeface="Mangal" pitchFamily="18" charset="0"/>
                <a:ea typeface="Times New Roman" pitchFamily="18" charset="0"/>
                <a:cs typeface="Mangal" pitchFamily="18" charset="0"/>
              </a:rPr>
              <a:t>, </a:t>
            </a:r>
            <a:r>
              <a:rPr kumimoji="0" lang="x-none" sz="1400" b="0" i="0" u="none" strike="noStrike" kern="1200" cap="none" spc="0" normalizeH="0" baseline="0" noProof="0" dirty="0">
                <a:ln>
                  <a:noFill/>
                </a:ln>
                <a:solidFill>
                  <a:srgbClr val="1F497D">
                    <a:lumMod val="75000"/>
                  </a:srgbClr>
                </a:solidFill>
                <a:effectLst>
                  <a:outerShdw blurRad="38100" dist="38100" dir="2700000" algn="tl">
                    <a:srgbClr val="000000">
                      <a:alpha val="43137"/>
                    </a:srgbClr>
                  </a:outerShdw>
                </a:effectLst>
                <a:uLnTx/>
                <a:uFillTx/>
                <a:latin typeface="Mangal" pitchFamily="18" charset="0"/>
                <a:ea typeface="Times New Roman" pitchFamily="18" charset="0"/>
                <a:cs typeface="Mangal" pitchFamily="18" charset="0"/>
              </a:rPr>
              <a:t>सैक्टर</a:t>
            </a:r>
            <a:r>
              <a:rPr kumimoji="0" lang="en-US" sz="1400" b="0" i="0" u="none" strike="noStrike" kern="1200" cap="none" spc="0" normalizeH="0" baseline="0" noProof="0" dirty="0">
                <a:ln>
                  <a:noFill/>
                </a:ln>
                <a:solidFill>
                  <a:srgbClr val="1F497D">
                    <a:lumMod val="75000"/>
                  </a:srgbClr>
                </a:solidFill>
                <a:effectLst>
                  <a:outerShdw blurRad="38100" dist="38100" dir="2700000" algn="tl">
                    <a:srgbClr val="000000">
                      <a:alpha val="43137"/>
                    </a:srgbClr>
                  </a:outerShdw>
                </a:effectLst>
                <a:uLnTx/>
                <a:uFillTx/>
                <a:latin typeface="Mangal" pitchFamily="18" charset="0"/>
                <a:ea typeface="Times New Roman" pitchFamily="18" charset="0"/>
                <a:cs typeface="Mangal" pitchFamily="18" charset="0"/>
              </a:rPr>
              <a:t>- 62, </a:t>
            </a:r>
            <a:r>
              <a:rPr kumimoji="0" lang="x-none" sz="1400" b="0" i="0" u="none" strike="noStrike" kern="1200" cap="none" spc="0" normalizeH="0" baseline="0" noProof="0" dirty="0">
                <a:ln>
                  <a:noFill/>
                </a:ln>
                <a:solidFill>
                  <a:srgbClr val="1F497D">
                    <a:lumMod val="75000"/>
                  </a:srgbClr>
                </a:solidFill>
                <a:effectLst>
                  <a:outerShdw blurRad="38100" dist="38100" dir="2700000" algn="tl">
                    <a:srgbClr val="000000">
                      <a:alpha val="43137"/>
                    </a:srgbClr>
                  </a:outerShdw>
                </a:effectLst>
                <a:uLnTx/>
                <a:uFillTx/>
                <a:latin typeface="Mangal" pitchFamily="18" charset="0"/>
                <a:ea typeface="Times New Roman" pitchFamily="18" charset="0"/>
                <a:cs typeface="Mangal" pitchFamily="18" charset="0"/>
              </a:rPr>
              <a:t>नोएडा</a:t>
            </a:r>
            <a:r>
              <a:rPr kumimoji="0" lang="en-US" sz="1400" b="0" i="0" u="none" strike="noStrike" kern="1200" cap="none" spc="0" normalizeH="0" baseline="0" noProof="0" dirty="0">
                <a:ln>
                  <a:noFill/>
                </a:ln>
                <a:solidFill>
                  <a:srgbClr val="1F497D">
                    <a:lumMod val="75000"/>
                  </a:srgbClr>
                </a:solidFill>
                <a:effectLst>
                  <a:outerShdw blurRad="38100" dist="38100" dir="2700000" algn="tl">
                    <a:srgbClr val="000000">
                      <a:alpha val="43137"/>
                    </a:srgbClr>
                  </a:outerShdw>
                </a:effectLst>
                <a:uLnTx/>
                <a:uFillTx/>
                <a:latin typeface="Mangal" pitchFamily="18" charset="0"/>
                <a:ea typeface="Times New Roman" pitchFamily="18" charset="0"/>
                <a:cs typeface="Mangal" pitchFamily="18" charset="0"/>
              </a:rPr>
              <a:t>- 201307 (</a:t>
            </a:r>
            <a:r>
              <a:rPr kumimoji="0" lang="x-none" sz="1400" b="0" i="0" u="none" strike="noStrike" kern="1200" cap="none" spc="0" normalizeH="0" baseline="0" noProof="0" dirty="0">
                <a:ln>
                  <a:noFill/>
                </a:ln>
                <a:solidFill>
                  <a:srgbClr val="1F497D">
                    <a:lumMod val="75000"/>
                  </a:srgbClr>
                </a:solidFill>
                <a:effectLst>
                  <a:outerShdw blurRad="38100" dist="38100" dir="2700000" algn="tl">
                    <a:srgbClr val="000000">
                      <a:alpha val="43137"/>
                    </a:srgbClr>
                  </a:outerShdw>
                </a:effectLst>
                <a:uLnTx/>
                <a:uFillTx/>
                <a:latin typeface="Mangal" pitchFamily="18" charset="0"/>
                <a:ea typeface="Times New Roman" pitchFamily="18" charset="0"/>
                <a:cs typeface="Mangal" pitchFamily="18" charset="0"/>
              </a:rPr>
              <a:t>उ</a:t>
            </a:r>
            <a:r>
              <a:rPr kumimoji="0" lang="en-US" sz="1400" b="0" i="0" u="none" strike="noStrike" kern="1200" cap="none" spc="0" normalizeH="0" baseline="0" noProof="0" dirty="0">
                <a:ln>
                  <a:noFill/>
                </a:ln>
                <a:solidFill>
                  <a:srgbClr val="1F497D">
                    <a:lumMod val="75000"/>
                  </a:srgbClr>
                </a:solidFill>
                <a:effectLst>
                  <a:outerShdw blurRad="38100" dist="38100" dir="2700000" algn="tl">
                    <a:srgbClr val="000000">
                      <a:alpha val="43137"/>
                    </a:srgbClr>
                  </a:outerShdw>
                </a:effectLst>
                <a:uLnTx/>
                <a:uFillTx/>
                <a:latin typeface="Mangal" pitchFamily="18" charset="0"/>
                <a:ea typeface="Times New Roman" pitchFamily="18" charset="0"/>
                <a:cs typeface="Mangal" pitchFamily="18" charset="0"/>
              </a:rPr>
              <a:t>.</a:t>
            </a:r>
            <a:r>
              <a:rPr kumimoji="0" lang="x-none" sz="1400" b="0" i="0" u="none" strike="noStrike" kern="1200" cap="none" spc="0" normalizeH="0" baseline="0" noProof="0" dirty="0">
                <a:ln>
                  <a:noFill/>
                </a:ln>
                <a:solidFill>
                  <a:srgbClr val="1F497D">
                    <a:lumMod val="75000"/>
                  </a:srgbClr>
                </a:solidFill>
                <a:effectLst>
                  <a:outerShdw blurRad="38100" dist="38100" dir="2700000" algn="tl">
                    <a:srgbClr val="000000">
                      <a:alpha val="43137"/>
                    </a:srgbClr>
                  </a:outerShdw>
                </a:effectLst>
                <a:uLnTx/>
                <a:uFillTx/>
                <a:latin typeface="Mangal" pitchFamily="18" charset="0"/>
                <a:ea typeface="Times New Roman" pitchFamily="18" charset="0"/>
                <a:cs typeface="Mangal" pitchFamily="18" charset="0"/>
              </a:rPr>
              <a:t>प्र</a:t>
            </a:r>
            <a:r>
              <a:rPr kumimoji="0" lang="en-US" sz="1400" b="0" i="0" u="none" strike="noStrike" kern="1200" cap="none" spc="0" normalizeH="0" baseline="0" noProof="0" dirty="0">
                <a:ln>
                  <a:noFill/>
                </a:ln>
                <a:solidFill>
                  <a:srgbClr val="1F497D">
                    <a:lumMod val="75000"/>
                  </a:srgbClr>
                </a:solidFill>
                <a:effectLst>
                  <a:outerShdw blurRad="38100" dist="38100" dir="2700000" algn="tl">
                    <a:srgbClr val="000000">
                      <a:alpha val="43137"/>
                    </a:srgbClr>
                  </a:outerShdw>
                </a:effectLst>
                <a:uLnTx/>
                <a:uFillTx/>
                <a:latin typeface="Mangal" pitchFamily="18" charset="0"/>
                <a:ea typeface="Times New Roman" pitchFamily="18" charset="0"/>
                <a:cs typeface="Mangal" pitchFamily="18" charset="0"/>
              </a:rPr>
              <a:t>.) </a:t>
            </a:r>
            <a:r>
              <a:rPr kumimoji="0" lang="x-none" sz="1400" b="0" i="0" u="none" strike="noStrike" kern="1200" cap="none" spc="0" normalizeH="0" baseline="0" noProof="0" dirty="0">
                <a:ln>
                  <a:noFill/>
                </a:ln>
                <a:solidFill>
                  <a:srgbClr val="1F497D">
                    <a:lumMod val="75000"/>
                  </a:srgbClr>
                </a:solidFill>
                <a:effectLst>
                  <a:outerShdw blurRad="38100" dist="38100" dir="2700000" algn="tl">
                    <a:srgbClr val="000000">
                      <a:alpha val="43137"/>
                    </a:srgbClr>
                  </a:outerShdw>
                </a:effectLst>
                <a:uLnTx/>
                <a:uFillTx/>
                <a:latin typeface="Mangal" pitchFamily="18" charset="0"/>
                <a:ea typeface="Times New Roman" pitchFamily="18" charset="0"/>
                <a:cs typeface="Mangal" pitchFamily="18" charset="0"/>
              </a:rPr>
              <a:t>भारत</a:t>
            </a:r>
            <a:endParaRPr kumimoji="0" lang="en-US" sz="2000" b="0" i="0" u="none" strike="noStrike" kern="1200" cap="none" spc="0" normalizeH="0" baseline="0" noProof="0" dirty="0">
              <a:ln>
                <a:noFill/>
              </a:ln>
              <a:solidFill>
                <a:srgbClr val="1F497D">
                  <a:lumMod val="75000"/>
                </a:srgbClr>
              </a:solidFill>
              <a:effectLst>
                <a:outerShdw blurRad="38100" dist="38100" dir="2700000" algn="tl">
                  <a:srgbClr val="000000">
                    <a:alpha val="43137"/>
                  </a:srgbClr>
                </a:outerShdw>
              </a:effectLst>
              <a:uLnTx/>
              <a:uFillTx/>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410075" algn="l"/>
                <a:tab pos="6980238" algn="l"/>
                <a:tab pos="7561263" algn="l"/>
                <a:tab pos="8143875" algn="l"/>
                <a:tab pos="8724900" algn="l"/>
                <a:tab pos="9305925" algn="l"/>
              </a:tabLst>
              <a:defRPr/>
            </a:pPr>
            <a:r>
              <a:rPr kumimoji="0" lang="en-US" sz="1400" b="0" i="0" u="none" strike="noStrike" kern="1200" cap="none" spc="0" normalizeH="0" baseline="0" noProof="0" dirty="0" err="1">
                <a:ln>
                  <a:noFill/>
                </a:ln>
                <a:solidFill>
                  <a:srgbClr val="1F497D">
                    <a:lumMod val="75000"/>
                  </a:srgbClr>
                </a:solidFill>
                <a:effectLst>
                  <a:outerShdw blurRad="38100" dist="38100" dir="2700000" algn="tl">
                    <a:srgbClr val="000000">
                      <a:alpha val="43137"/>
                    </a:srgbClr>
                  </a:outerShdw>
                </a:effectLst>
                <a:uLnTx/>
                <a:uFillTx/>
                <a:latin typeface="Arial" pitchFamily="34" charset="0"/>
                <a:ea typeface="Times New Roman" pitchFamily="18" charset="0"/>
                <a:cs typeface="Arial" pitchFamily="34" charset="0"/>
              </a:rPr>
              <a:t>Anusandhan</a:t>
            </a:r>
            <a:r>
              <a:rPr kumimoji="0" lang="en-US" sz="1400" b="0" i="0" u="none" strike="noStrike" kern="1200" cap="none" spc="0" normalizeH="0" baseline="0" noProof="0" dirty="0">
                <a:ln>
                  <a:noFill/>
                </a:ln>
                <a:solidFill>
                  <a:srgbClr val="1F497D">
                    <a:lumMod val="75000"/>
                  </a:srgbClr>
                </a:solidFill>
                <a:effectLst>
                  <a:outerShdw blurRad="38100" dist="38100" dir="2700000" algn="tl">
                    <a:srgbClr val="000000">
                      <a:alpha val="43137"/>
                    </a:srgbClr>
                  </a:outerShdw>
                </a:effectLst>
                <a:uLnTx/>
                <a:uFillTx/>
                <a:latin typeface="Arial" pitchFamily="34" charset="0"/>
                <a:ea typeface="Times New Roman" pitchFamily="18" charset="0"/>
                <a:cs typeface="Arial" pitchFamily="34" charset="0"/>
              </a:rPr>
              <a:t> </a:t>
            </a:r>
            <a:r>
              <a:rPr kumimoji="0" lang="en-US" sz="1400" b="0" i="0" u="none" strike="noStrike" kern="1200" cap="none" spc="0" normalizeH="0" baseline="0" noProof="0" dirty="0" err="1">
                <a:ln>
                  <a:noFill/>
                </a:ln>
                <a:solidFill>
                  <a:srgbClr val="1F497D">
                    <a:lumMod val="75000"/>
                  </a:srgbClr>
                </a:solidFill>
                <a:effectLst>
                  <a:outerShdw blurRad="38100" dist="38100" dir="2700000" algn="tl">
                    <a:srgbClr val="000000">
                      <a:alpha val="43137"/>
                    </a:srgbClr>
                  </a:outerShdw>
                </a:effectLst>
                <a:uLnTx/>
                <a:uFillTx/>
                <a:latin typeface="Arial" pitchFamily="34" charset="0"/>
                <a:ea typeface="Times New Roman" pitchFamily="18" charset="0"/>
                <a:cs typeface="Arial" pitchFamily="34" charset="0"/>
              </a:rPr>
              <a:t>Bhawan</a:t>
            </a:r>
            <a:r>
              <a:rPr kumimoji="0" lang="en-US" sz="1400" b="0" i="0" u="none" strike="noStrike" kern="1200" cap="none" spc="0" normalizeH="0" baseline="0" noProof="0" dirty="0">
                <a:ln>
                  <a:noFill/>
                </a:ln>
                <a:solidFill>
                  <a:srgbClr val="1F497D">
                    <a:lumMod val="75000"/>
                  </a:srgbClr>
                </a:solidFill>
                <a:effectLst>
                  <a:outerShdw blurRad="38100" dist="38100" dir="2700000" algn="tl">
                    <a:srgbClr val="000000">
                      <a:alpha val="43137"/>
                    </a:srgbClr>
                  </a:outerShdw>
                </a:effectLst>
                <a:uLnTx/>
                <a:uFillTx/>
                <a:latin typeface="Arial" pitchFamily="34" charset="0"/>
                <a:ea typeface="Times New Roman" pitchFamily="18" charset="0"/>
                <a:cs typeface="Arial" pitchFamily="34" charset="0"/>
              </a:rPr>
              <a:t>, C-56/1, Institutional Area, Sector- 62, Noida- 201307 (U.P.) India</a:t>
            </a:r>
            <a:endParaRPr kumimoji="0" lang="en-US" sz="3200" b="0" i="0" u="none" strike="noStrike" kern="1200" cap="none" spc="0" normalizeH="0" baseline="0" noProof="0" dirty="0">
              <a:ln>
                <a:noFill/>
              </a:ln>
              <a:solidFill>
                <a:srgbClr val="1F497D">
                  <a:lumMod val="75000"/>
                </a:srgbClr>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2504" y="33326"/>
            <a:ext cx="1425614" cy="767141"/>
          </a:xfrm>
          <a:prstGeom prst="rect">
            <a:avLst/>
          </a:prstGeom>
        </p:spPr>
      </p:pic>
      <p:pic>
        <p:nvPicPr>
          <p:cNvPr id="2" name="Picture 1"/>
          <p:cNvPicPr>
            <a:picLocks noChangeAspect="1"/>
          </p:cNvPicPr>
          <p:nvPr/>
        </p:nvPicPr>
        <p:blipFill>
          <a:blip r:embed="rId4"/>
          <a:stretch>
            <a:fillRect/>
          </a:stretch>
        </p:blipFill>
        <p:spPr>
          <a:xfrm>
            <a:off x="-14986" y="116"/>
            <a:ext cx="2222554" cy="800352"/>
          </a:xfrm>
          <a:prstGeom prst="rect">
            <a:avLst/>
          </a:prstGeom>
        </p:spPr>
      </p:pic>
    </p:spTree>
    <p:extLst>
      <p:ext uri="{BB962C8B-B14F-4D97-AF65-F5344CB8AC3E}">
        <p14:creationId xmlns:p14="http://schemas.microsoft.com/office/powerpoint/2010/main" val="1037851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400" i="1" dirty="0"/>
              <a:t>Pruning is a process of deleting the unnecessary nodes from a tree in order to get the optimal decision tree.</a:t>
            </a:r>
            <a:endParaRPr lang="en-IN" sz="2400" dirty="0"/>
          </a:p>
          <a:p>
            <a:r>
              <a:rPr lang="en-IN" sz="2400" dirty="0"/>
              <a:t>A too-large tree increases the risk of </a:t>
            </a:r>
            <a:r>
              <a:rPr lang="en-IN" sz="2400" dirty="0" err="1"/>
              <a:t>overfitting</a:t>
            </a:r>
            <a:r>
              <a:rPr lang="en-IN" sz="2400" dirty="0"/>
              <a:t>, and a small tree may not capture all the important features of the dataset. Therefore, a technique that decreases the size of the learning tree without reducing accuracy is known as Pruning. </a:t>
            </a:r>
          </a:p>
        </p:txBody>
      </p:sp>
      <p:sp>
        <p:nvSpPr>
          <p:cNvPr id="3" name="Title 2"/>
          <p:cNvSpPr>
            <a:spLocks noGrp="1"/>
          </p:cNvSpPr>
          <p:nvPr>
            <p:ph type="title"/>
          </p:nvPr>
        </p:nvSpPr>
        <p:spPr/>
        <p:txBody>
          <a:bodyPr/>
          <a:lstStyle/>
          <a:p>
            <a:pPr algn="l"/>
            <a:r>
              <a:rPr lang="en-IN" dirty="0" smtClean="0"/>
              <a:t>Pruning: Getting an Optimal Decision tree</a:t>
            </a:r>
            <a:endParaRPr lang="en-IN" dirty="0"/>
          </a:p>
        </p:txBody>
      </p:sp>
    </p:spTree>
    <p:extLst>
      <p:ext uri="{BB962C8B-B14F-4D97-AF65-F5344CB8AC3E}">
        <p14:creationId xmlns:p14="http://schemas.microsoft.com/office/powerpoint/2010/main" val="4159357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400" dirty="0"/>
              <a:t>Simple to understand, Interpret and visualize.</a:t>
            </a:r>
          </a:p>
          <a:p>
            <a:r>
              <a:rPr lang="en-IN" sz="2400" dirty="0"/>
              <a:t>Little effort required for data preparation.</a:t>
            </a:r>
          </a:p>
          <a:p>
            <a:r>
              <a:rPr lang="en-IN" sz="2400" dirty="0"/>
              <a:t>Can handle both numerical and categorical data</a:t>
            </a:r>
          </a:p>
          <a:p>
            <a:r>
              <a:rPr lang="en-IN" sz="2400" dirty="0"/>
              <a:t>Non linear parameter does not effect its performance</a:t>
            </a:r>
          </a:p>
        </p:txBody>
      </p:sp>
      <p:sp>
        <p:nvSpPr>
          <p:cNvPr id="3" name="Title 2"/>
          <p:cNvSpPr>
            <a:spLocks noGrp="1"/>
          </p:cNvSpPr>
          <p:nvPr>
            <p:ph type="title"/>
          </p:nvPr>
        </p:nvSpPr>
        <p:spPr/>
        <p:txBody>
          <a:bodyPr/>
          <a:lstStyle/>
          <a:p>
            <a:pPr algn="l"/>
            <a:r>
              <a:rPr lang="en-IN" dirty="0" smtClean="0"/>
              <a:t>Advantages Of Decision tree</a:t>
            </a:r>
            <a:endParaRPr lang="en-IN" dirty="0"/>
          </a:p>
        </p:txBody>
      </p:sp>
    </p:spTree>
    <p:extLst>
      <p:ext uri="{BB962C8B-B14F-4D97-AF65-F5344CB8AC3E}">
        <p14:creationId xmlns:p14="http://schemas.microsoft.com/office/powerpoint/2010/main" val="2069629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400" dirty="0" err="1"/>
              <a:t>Overfitting</a:t>
            </a:r>
            <a:r>
              <a:rPr lang="en-IN" sz="2400" dirty="0"/>
              <a:t> : It occurs when the algorithm captures noise in data.</a:t>
            </a:r>
          </a:p>
          <a:p>
            <a:r>
              <a:rPr lang="en-IN" sz="2400" dirty="0"/>
              <a:t>High Variance: the model can get unstable due to small variation in data.</a:t>
            </a:r>
          </a:p>
          <a:p>
            <a:r>
              <a:rPr lang="en-IN" sz="2400" dirty="0"/>
              <a:t>Low biased tree: A highly complicated decision tree tends to have a low bias which makes it difficult for the model to work with new data.</a:t>
            </a:r>
          </a:p>
        </p:txBody>
      </p:sp>
      <p:sp>
        <p:nvSpPr>
          <p:cNvPr id="3" name="Title 2"/>
          <p:cNvSpPr>
            <a:spLocks noGrp="1"/>
          </p:cNvSpPr>
          <p:nvPr>
            <p:ph type="title"/>
          </p:nvPr>
        </p:nvSpPr>
        <p:spPr/>
        <p:txBody>
          <a:bodyPr/>
          <a:lstStyle/>
          <a:p>
            <a:pPr algn="l"/>
            <a:r>
              <a:rPr lang="en-IN" dirty="0" smtClean="0"/>
              <a:t>Disadvantages of Decision Tree</a:t>
            </a:r>
            <a:endParaRPr lang="en-IN" dirty="0"/>
          </a:p>
        </p:txBody>
      </p:sp>
    </p:spTree>
    <p:extLst>
      <p:ext uri="{BB962C8B-B14F-4D97-AF65-F5344CB8AC3E}">
        <p14:creationId xmlns:p14="http://schemas.microsoft.com/office/powerpoint/2010/main" val="28310245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800" dirty="0"/>
              <a:t>Churn Analysis</a:t>
            </a:r>
          </a:p>
          <a:p>
            <a:r>
              <a:rPr lang="en-IN" sz="2800" dirty="0"/>
              <a:t>Sentiment Analysers</a:t>
            </a:r>
          </a:p>
          <a:p>
            <a:r>
              <a:rPr lang="en-IN" sz="2800" dirty="0"/>
              <a:t>Investment Solutions</a:t>
            </a:r>
          </a:p>
          <a:p>
            <a:r>
              <a:rPr lang="en-IN" sz="2800" dirty="0"/>
              <a:t>High Customer Satisfaction</a:t>
            </a:r>
          </a:p>
          <a:p>
            <a:endParaRPr lang="en-IN" sz="2800" dirty="0"/>
          </a:p>
        </p:txBody>
      </p:sp>
      <p:sp>
        <p:nvSpPr>
          <p:cNvPr id="3" name="Title 2"/>
          <p:cNvSpPr>
            <a:spLocks noGrp="1"/>
          </p:cNvSpPr>
          <p:nvPr>
            <p:ph type="title"/>
          </p:nvPr>
        </p:nvSpPr>
        <p:spPr/>
        <p:txBody>
          <a:bodyPr/>
          <a:lstStyle/>
          <a:p>
            <a:r>
              <a:rPr lang="en-IN" dirty="0" smtClean="0"/>
              <a:t>Decision Tree In Real World</a:t>
            </a:r>
            <a:endParaRPr lang="en-IN" dirty="0"/>
          </a:p>
        </p:txBody>
      </p:sp>
    </p:spTree>
    <p:extLst>
      <p:ext uri="{BB962C8B-B14F-4D97-AF65-F5344CB8AC3E}">
        <p14:creationId xmlns:p14="http://schemas.microsoft.com/office/powerpoint/2010/main" val="224581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400" b="1" dirty="0"/>
              <a:t>Problem Statement:</a:t>
            </a:r>
            <a:r>
              <a:rPr lang="en-IN" sz="2400" dirty="0"/>
              <a:t> To classify different animals base don their features using decision tree.</a:t>
            </a:r>
          </a:p>
          <a:p>
            <a:endParaRPr lang="en-IN" sz="2400" dirty="0"/>
          </a:p>
        </p:txBody>
      </p:sp>
      <p:sp>
        <p:nvSpPr>
          <p:cNvPr id="3" name="Title 2"/>
          <p:cNvSpPr>
            <a:spLocks noGrp="1"/>
          </p:cNvSpPr>
          <p:nvPr>
            <p:ph type="title"/>
          </p:nvPr>
        </p:nvSpPr>
        <p:spPr/>
        <p:txBody>
          <a:bodyPr/>
          <a:lstStyle/>
          <a:p>
            <a:pPr algn="l"/>
            <a:r>
              <a:rPr lang="en-IN" dirty="0" smtClean="0"/>
              <a:t>How Decision Tree Works?</a:t>
            </a:r>
            <a:endParaRPr lang="en-IN" dirty="0"/>
          </a:p>
        </p:txBody>
      </p:sp>
      <p:pic>
        <p:nvPicPr>
          <p:cNvPr id="4" name="Picture 3" descr="Example2.png"/>
          <p:cNvPicPr>
            <a:picLocks noChangeAspect="1"/>
          </p:cNvPicPr>
          <p:nvPr/>
        </p:nvPicPr>
        <p:blipFill>
          <a:blip r:embed="rId2"/>
          <a:stretch>
            <a:fillRect/>
          </a:stretch>
        </p:blipFill>
        <p:spPr>
          <a:xfrm>
            <a:off x="2738415" y="2285992"/>
            <a:ext cx="5043775" cy="1285884"/>
          </a:xfrm>
          <a:prstGeom prst="rect">
            <a:avLst/>
          </a:prstGeom>
        </p:spPr>
      </p:pic>
      <p:graphicFrame>
        <p:nvGraphicFramePr>
          <p:cNvPr id="5" name="Table 4"/>
          <p:cNvGraphicFramePr>
            <a:graphicFrameLocks noGrp="1"/>
          </p:cNvGraphicFramePr>
          <p:nvPr/>
        </p:nvGraphicFramePr>
        <p:xfrm>
          <a:off x="2452662" y="4143380"/>
          <a:ext cx="6096000" cy="2225040"/>
        </p:xfrm>
        <a:graphic>
          <a:graphicData uri="http://schemas.openxmlformats.org/drawingml/2006/table">
            <a:tbl>
              <a:tblPr firstRow="1" bandRow="1">
                <a:tableStyleId>{D113A9D2-9D6B-4929-AA2D-F23B5EE8CBE7}</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IN" dirty="0" err="1" smtClean="0"/>
                        <a:t>Color</a:t>
                      </a:r>
                      <a:endParaRPr lang="en-IN" dirty="0"/>
                    </a:p>
                  </a:txBody>
                  <a:tcPr/>
                </a:tc>
                <a:tc>
                  <a:txBody>
                    <a:bodyPr/>
                    <a:lstStyle/>
                    <a:p>
                      <a:pPr algn="ctr"/>
                      <a:r>
                        <a:rPr lang="en-IN" dirty="0" smtClean="0"/>
                        <a:t>Height</a:t>
                      </a:r>
                      <a:endParaRPr lang="en-IN" dirty="0"/>
                    </a:p>
                  </a:txBody>
                  <a:tcPr/>
                </a:tc>
                <a:tc>
                  <a:txBody>
                    <a:bodyPr/>
                    <a:lstStyle/>
                    <a:p>
                      <a:pPr algn="ctr"/>
                      <a:r>
                        <a:rPr lang="en-IN" dirty="0" smtClean="0"/>
                        <a:t>Label</a:t>
                      </a:r>
                      <a:endParaRPr lang="en-IN" dirty="0"/>
                    </a:p>
                  </a:txBody>
                  <a:tcPr/>
                </a:tc>
                <a:extLst>
                  <a:ext uri="{0D108BD9-81ED-4DB2-BD59-A6C34878D82A}">
                    <a16:rowId xmlns:a16="http://schemas.microsoft.com/office/drawing/2014/main" val="10000"/>
                  </a:ext>
                </a:extLst>
              </a:tr>
              <a:tr h="370840">
                <a:tc>
                  <a:txBody>
                    <a:bodyPr/>
                    <a:lstStyle/>
                    <a:p>
                      <a:pPr algn="ctr"/>
                      <a:r>
                        <a:rPr lang="en-IN" dirty="0" smtClean="0"/>
                        <a:t>Grey</a:t>
                      </a:r>
                      <a:endParaRPr lang="en-IN" dirty="0"/>
                    </a:p>
                  </a:txBody>
                  <a:tcPr/>
                </a:tc>
                <a:tc>
                  <a:txBody>
                    <a:bodyPr/>
                    <a:lstStyle/>
                    <a:p>
                      <a:pPr algn="ctr"/>
                      <a:r>
                        <a:rPr lang="en-IN" dirty="0" smtClean="0"/>
                        <a:t>10</a:t>
                      </a:r>
                      <a:endParaRPr lang="en-IN" dirty="0"/>
                    </a:p>
                  </a:txBody>
                  <a:tcPr/>
                </a:tc>
                <a:tc>
                  <a:txBody>
                    <a:bodyPr/>
                    <a:lstStyle/>
                    <a:p>
                      <a:pPr algn="ctr"/>
                      <a:r>
                        <a:rPr lang="en-IN" dirty="0" smtClean="0"/>
                        <a:t>Elephant</a:t>
                      </a:r>
                      <a:endParaRPr lang="en-IN" dirty="0"/>
                    </a:p>
                  </a:txBody>
                  <a:tcPr/>
                </a:tc>
                <a:extLst>
                  <a:ext uri="{0D108BD9-81ED-4DB2-BD59-A6C34878D82A}">
                    <a16:rowId xmlns:a16="http://schemas.microsoft.com/office/drawing/2014/main" val="10001"/>
                  </a:ext>
                </a:extLst>
              </a:tr>
              <a:tr h="370840">
                <a:tc>
                  <a:txBody>
                    <a:bodyPr/>
                    <a:lstStyle/>
                    <a:p>
                      <a:pPr algn="ctr"/>
                      <a:r>
                        <a:rPr lang="en-IN" dirty="0" smtClean="0"/>
                        <a:t>Yellow</a:t>
                      </a:r>
                      <a:endParaRPr lang="en-IN" dirty="0"/>
                    </a:p>
                  </a:txBody>
                  <a:tcPr/>
                </a:tc>
                <a:tc>
                  <a:txBody>
                    <a:bodyPr/>
                    <a:lstStyle/>
                    <a:p>
                      <a:pPr algn="ctr"/>
                      <a:r>
                        <a:rPr lang="en-IN" dirty="0" smtClean="0"/>
                        <a:t>10</a:t>
                      </a:r>
                      <a:endParaRPr lang="en-IN" dirty="0"/>
                    </a:p>
                  </a:txBody>
                  <a:tcPr/>
                </a:tc>
                <a:tc>
                  <a:txBody>
                    <a:bodyPr/>
                    <a:lstStyle/>
                    <a:p>
                      <a:pPr algn="ctr"/>
                      <a:r>
                        <a:rPr lang="en-IN" dirty="0" smtClean="0"/>
                        <a:t>Giraffe</a:t>
                      </a:r>
                      <a:endParaRPr lang="en-IN" dirty="0"/>
                    </a:p>
                  </a:txBody>
                  <a:tcPr/>
                </a:tc>
                <a:extLst>
                  <a:ext uri="{0D108BD9-81ED-4DB2-BD59-A6C34878D82A}">
                    <a16:rowId xmlns:a16="http://schemas.microsoft.com/office/drawing/2014/main" val="10002"/>
                  </a:ext>
                </a:extLst>
              </a:tr>
              <a:tr h="370840">
                <a:tc>
                  <a:txBody>
                    <a:bodyPr/>
                    <a:lstStyle/>
                    <a:p>
                      <a:pPr algn="ctr"/>
                      <a:r>
                        <a:rPr lang="en-IN" dirty="0" smtClean="0"/>
                        <a:t>Brown</a:t>
                      </a:r>
                      <a:endParaRPr lang="en-IN" dirty="0"/>
                    </a:p>
                  </a:txBody>
                  <a:tcPr/>
                </a:tc>
                <a:tc>
                  <a:txBody>
                    <a:bodyPr/>
                    <a:lstStyle/>
                    <a:p>
                      <a:pPr algn="ctr"/>
                      <a:r>
                        <a:rPr lang="en-IN" dirty="0" smtClean="0"/>
                        <a:t>3</a:t>
                      </a:r>
                      <a:endParaRPr lang="en-IN" dirty="0"/>
                    </a:p>
                  </a:txBody>
                  <a:tcPr/>
                </a:tc>
                <a:tc>
                  <a:txBody>
                    <a:bodyPr/>
                    <a:lstStyle/>
                    <a:p>
                      <a:pPr algn="ctr"/>
                      <a:r>
                        <a:rPr lang="en-IN" dirty="0" smtClean="0"/>
                        <a:t>Monkey</a:t>
                      </a:r>
                      <a:endParaRPr lang="en-IN" dirty="0"/>
                    </a:p>
                  </a:txBody>
                  <a:tcPr/>
                </a:tc>
                <a:extLst>
                  <a:ext uri="{0D108BD9-81ED-4DB2-BD59-A6C34878D82A}">
                    <a16:rowId xmlns:a16="http://schemas.microsoft.com/office/drawing/2014/main" val="10003"/>
                  </a:ext>
                </a:extLst>
              </a:tr>
              <a:tr h="370840">
                <a:tc>
                  <a:txBody>
                    <a:bodyPr/>
                    <a:lstStyle/>
                    <a:p>
                      <a:pPr algn="ctr"/>
                      <a:r>
                        <a:rPr lang="en-IN" dirty="0" smtClean="0"/>
                        <a:t>Grey</a:t>
                      </a:r>
                      <a:endParaRPr lang="en-IN" dirty="0"/>
                    </a:p>
                  </a:txBody>
                  <a:tcPr/>
                </a:tc>
                <a:tc>
                  <a:txBody>
                    <a:bodyPr/>
                    <a:lstStyle/>
                    <a:p>
                      <a:pPr algn="ctr"/>
                      <a:r>
                        <a:rPr lang="en-IN" dirty="0" smtClean="0"/>
                        <a:t>10</a:t>
                      </a:r>
                      <a:endParaRPr lang="en-IN" dirty="0"/>
                    </a:p>
                  </a:txBody>
                  <a:tcPr/>
                </a:tc>
                <a:tc>
                  <a:txBody>
                    <a:bodyPr/>
                    <a:lstStyle/>
                    <a:p>
                      <a:pPr algn="ctr"/>
                      <a:r>
                        <a:rPr lang="en-IN" dirty="0" smtClean="0"/>
                        <a:t>Elephant</a:t>
                      </a:r>
                      <a:endParaRPr lang="en-IN" dirty="0"/>
                    </a:p>
                  </a:txBody>
                  <a:tcPr/>
                </a:tc>
                <a:extLst>
                  <a:ext uri="{0D108BD9-81ED-4DB2-BD59-A6C34878D82A}">
                    <a16:rowId xmlns:a16="http://schemas.microsoft.com/office/drawing/2014/main" val="10004"/>
                  </a:ext>
                </a:extLst>
              </a:tr>
              <a:tr h="370840">
                <a:tc>
                  <a:txBody>
                    <a:bodyPr/>
                    <a:lstStyle/>
                    <a:p>
                      <a:pPr algn="ctr"/>
                      <a:r>
                        <a:rPr lang="en-IN" dirty="0" smtClean="0"/>
                        <a:t>Yellow</a:t>
                      </a:r>
                      <a:endParaRPr lang="en-IN" dirty="0"/>
                    </a:p>
                  </a:txBody>
                  <a:tcPr/>
                </a:tc>
                <a:tc>
                  <a:txBody>
                    <a:bodyPr/>
                    <a:lstStyle/>
                    <a:p>
                      <a:pPr algn="ctr"/>
                      <a:r>
                        <a:rPr lang="en-IN" dirty="0" smtClean="0"/>
                        <a:t>4</a:t>
                      </a:r>
                      <a:endParaRPr lang="en-IN" dirty="0"/>
                    </a:p>
                  </a:txBody>
                  <a:tcPr/>
                </a:tc>
                <a:tc>
                  <a:txBody>
                    <a:bodyPr/>
                    <a:lstStyle/>
                    <a:p>
                      <a:pPr algn="ctr"/>
                      <a:r>
                        <a:rPr lang="en-IN" dirty="0" smtClean="0"/>
                        <a:t>Tiger</a:t>
                      </a:r>
                      <a:endParaRPr lang="en-IN"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767095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6976" y="1500174"/>
            <a:ext cx="6643734"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1F497D">
                    <a:lumMod val="75000"/>
                  </a:srgbClr>
                </a:solidFill>
                <a:effectLst/>
                <a:uLnTx/>
                <a:uFillTx/>
                <a:latin typeface="Calibri"/>
                <a:ea typeface="+mn-ea"/>
                <a:cs typeface="+mn-cs"/>
              </a:rPr>
              <a:t>Formula for entropy: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none" strike="noStrike" kern="1200" cap="none" spc="0" normalizeH="0" baseline="0" noProof="0" dirty="0">
              <a:ln>
                <a:noFill/>
              </a:ln>
              <a:solidFill>
                <a:srgbClr val="1F497D">
                  <a:lumMod val="75000"/>
                </a:srgbClr>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none" strike="noStrike" kern="1200" cap="none" spc="0" normalizeH="0" baseline="0" noProof="0" dirty="0">
              <a:ln>
                <a:noFill/>
              </a:ln>
              <a:solidFill>
                <a:srgbClr val="1F497D">
                  <a:lumMod val="75000"/>
                </a:srgbClr>
              </a:solidFill>
              <a:effectLst/>
              <a:uLnTx/>
              <a:uFillTx/>
              <a:latin typeface="Calibri"/>
              <a:ea typeface="+mn-ea"/>
              <a:cs typeface="+mn-cs"/>
            </a:endParaRPr>
          </a:p>
        </p:txBody>
      </p:sp>
      <p:pic>
        <p:nvPicPr>
          <p:cNvPr id="3" name="Picture 2" descr="jhk.png"/>
          <p:cNvPicPr>
            <a:picLocks noChangeAspect="1"/>
          </p:cNvPicPr>
          <p:nvPr/>
        </p:nvPicPr>
        <p:blipFill>
          <a:blip r:embed="rId2"/>
          <a:stretch>
            <a:fillRect/>
          </a:stretch>
        </p:blipFill>
        <p:spPr>
          <a:xfrm>
            <a:off x="2309786" y="3357562"/>
            <a:ext cx="1857634" cy="2553056"/>
          </a:xfrm>
          <a:prstGeom prst="rect">
            <a:avLst/>
          </a:prstGeom>
        </p:spPr>
      </p:pic>
      <p:pic>
        <p:nvPicPr>
          <p:cNvPr id="4" name="Picture 3" descr="dr.png"/>
          <p:cNvPicPr>
            <a:picLocks noChangeAspect="1"/>
          </p:cNvPicPr>
          <p:nvPr/>
        </p:nvPicPr>
        <p:blipFill>
          <a:blip r:embed="rId3"/>
          <a:stretch>
            <a:fillRect/>
          </a:stretch>
        </p:blipFill>
        <p:spPr>
          <a:xfrm>
            <a:off x="4667241" y="3429000"/>
            <a:ext cx="5001323" cy="590632"/>
          </a:xfrm>
          <a:prstGeom prst="rect">
            <a:avLst/>
          </a:prstGeom>
        </p:spPr>
      </p:pic>
      <p:pic>
        <p:nvPicPr>
          <p:cNvPr id="5" name="Picture 4" descr="dr.png"/>
          <p:cNvPicPr>
            <a:picLocks noChangeAspect="1"/>
          </p:cNvPicPr>
          <p:nvPr/>
        </p:nvPicPr>
        <p:blipFill>
          <a:blip r:embed="rId4"/>
          <a:stretch>
            <a:fillRect/>
          </a:stretch>
        </p:blipFill>
        <p:spPr>
          <a:xfrm>
            <a:off x="6024563" y="4214818"/>
            <a:ext cx="1876687" cy="514422"/>
          </a:xfrm>
          <a:prstGeom prst="rect">
            <a:avLst/>
          </a:prstGeom>
        </p:spPr>
      </p:pic>
      <p:pic>
        <p:nvPicPr>
          <p:cNvPr id="6" name="Picture 5" descr="entropy1.png"/>
          <p:cNvPicPr>
            <a:picLocks noChangeAspect="1"/>
          </p:cNvPicPr>
          <p:nvPr/>
        </p:nvPicPr>
        <p:blipFill>
          <a:blip r:embed="rId5"/>
          <a:stretch>
            <a:fillRect/>
          </a:stretch>
        </p:blipFill>
        <p:spPr>
          <a:xfrm>
            <a:off x="4310050" y="2143117"/>
            <a:ext cx="3000396" cy="595367"/>
          </a:xfrm>
          <a:prstGeom prst="rect">
            <a:avLst/>
          </a:prstGeom>
        </p:spPr>
      </p:pic>
    </p:spTree>
    <p:extLst>
      <p:ext uri="{BB962C8B-B14F-4D97-AF65-F5344CB8AC3E}">
        <p14:creationId xmlns:p14="http://schemas.microsoft.com/office/powerpoint/2010/main" val="1202565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ti.png"/>
          <p:cNvPicPr>
            <a:picLocks noChangeAspect="1"/>
          </p:cNvPicPr>
          <p:nvPr/>
        </p:nvPicPr>
        <p:blipFill>
          <a:blip r:embed="rId2"/>
          <a:stretch>
            <a:fillRect/>
          </a:stretch>
        </p:blipFill>
        <p:spPr>
          <a:xfrm>
            <a:off x="1802781" y="1225439"/>
            <a:ext cx="2410162" cy="2772162"/>
          </a:xfrm>
          <a:prstGeom prst="rect">
            <a:avLst/>
          </a:prstGeom>
        </p:spPr>
      </p:pic>
      <p:pic>
        <p:nvPicPr>
          <p:cNvPr id="4" name="Picture 3" descr="Untitld.png"/>
          <p:cNvPicPr>
            <a:picLocks noChangeAspect="1"/>
          </p:cNvPicPr>
          <p:nvPr/>
        </p:nvPicPr>
        <p:blipFill>
          <a:blip r:embed="rId3"/>
          <a:srcRect l="5556"/>
          <a:stretch>
            <a:fillRect/>
          </a:stretch>
        </p:blipFill>
        <p:spPr>
          <a:xfrm>
            <a:off x="4381488" y="857233"/>
            <a:ext cx="6072198" cy="4772691"/>
          </a:xfrm>
          <a:prstGeom prst="rect">
            <a:avLst/>
          </a:prstGeom>
        </p:spPr>
      </p:pic>
    </p:spTree>
    <p:extLst>
      <p:ext uri="{BB962C8B-B14F-4D97-AF65-F5344CB8AC3E}">
        <p14:creationId xmlns:p14="http://schemas.microsoft.com/office/powerpoint/2010/main" val="3432420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400" dirty="0"/>
              <a:t>This dataset explores publicly available data from LendingClub.com. Lending Club connects people who need money (borrowers) with people who have money (investors). The aim is to create a model to show profiles of borrowers with a high probability of paying back this loan.</a:t>
            </a:r>
          </a:p>
          <a:p>
            <a:r>
              <a:rPr lang="en-IN" sz="2400" dirty="0"/>
              <a:t>Their are different attributes </a:t>
            </a:r>
            <a:r>
              <a:rPr lang="en-IN" sz="2400" dirty="0" err="1"/>
              <a:t>credit.policy</a:t>
            </a:r>
            <a:r>
              <a:rPr lang="en-IN" sz="2400" dirty="0"/>
              <a:t>, purpose, </a:t>
            </a:r>
            <a:r>
              <a:rPr lang="en-IN" sz="2400" dirty="0" err="1"/>
              <a:t>int.rate</a:t>
            </a:r>
            <a:r>
              <a:rPr lang="en-IN" sz="2400" dirty="0"/>
              <a:t>, </a:t>
            </a:r>
            <a:r>
              <a:rPr lang="en-IN" sz="2400" dirty="0" err="1"/>
              <a:t>installment</a:t>
            </a:r>
            <a:r>
              <a:rPr lang="en-IN" sz="2400" dirty="0"/>
              <a:t>, </a:t>
            </a:r>
            <a:r>
              <a:rPr lang="en-IN" sz="2400" dirty="0" err="1"/>
              <a:t>log.annual.inc</a:t>
            </a:r>
            <a:r>
              <a:rPr lang="en-IN" sz="2400" dirty="0"/>
              <a:t>, </a:t>
            </a:r>
            <a:r>
              <a:rPr lang="en-IN" sz="2400" dirty="0" err="1"/>
              <a:t>dti</a:t>
            </a:r>
            <a:r>
              <a:rPr lang="en-IN" sz="2400" dirty="0"/>
              <a:t>, fico, </a:t>
            </a:r>
            <a:r>
              <a:rPr lang="en-IN" sz="2400" dirty="0" err="1"/>
              <a:t>days.with.cr.line,revol.bal</a:t>
            </a:r>
            <a:r>
              <a:rPr lang="en-IN" sz="2400" dirty="0"/>
              <a:t>.</a:t>
            </a:r>
          </a:p>
          <a:p>
            <a:endParaRPr lang="en-IN" sz="2400" dirty="0"/>
          </a:p>
        </p:txBody>
      </p:sp>
      <p:sp>
        <p:nvSpPr>
          <p:cNvPr id="3" name="Title 2"/>
          <p:cNvSpPr>
            <a:spLocks noGrp="1"/>
          </p:cNvSpPr>
          <p:nvPr>
            <p:ph type="title"/>
          </p:nvPr>
        </p:nvSpPr>
        <p:spPr/>
        <p:txBody>
          <a:bodyPr/>
          <a:lstStyle/>
          <a:p>
            <a:r>
              <a:rPr lang="en-IN" dirty="0" err="1" smtClean="0"/>
              <a:t>UseCase</a:t>
            </a:r>
            <a:r>
              <a:rPr lang="en-IN" dirty="0" smtClean="0"/>
              <a:t>: Loan Repayment </a:t>
            </a:r>
            <a:endParaRPr lang="en-IN" dirty="0"/>
          </a:p>
        </p:txBody>
      </p:sp>
    </p:spTree>
    <p:extLst>
      <p:ext uri="{BB962C8B-B14F-4D97-AF65-F5344CB8AC3E}">
        <p14:creationId xmlns:p14="http://schemas.microsoft.com/office/powerpoint/2010/main" val="3978333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4113" y="2605331"/>
            <a:ext cx="8242663" cy="2130968"/>
          </a:xfrm>
          <a:prstGeom prst="rect">
            <a:avLst/>
          </a:prstGeom>
        </p:spPr>
        <p:txBody>
          <a:bodyPr wrap="square">
            <a:spAutoFit/>
          </a:bodyPr>
          <a:lstStyle/>
          <a:p>
            <a:pPr marL="12700" marR="5080" algn="just">
              <a:lnSpc>
                <a:spcPct val="91600"/>
              </a:lnSpc>
              <a:spcBef>
                <a:spcPts val="335"/>
              </a:spcBef>
            </a:pPr>
            <a:r>
              <a:rPr lang="en-US" sz="2400" dirty="0"/>
              <a:t>This document contains images obtained by  routine Google Images searches. Some of these  images may perhaps be under copyright. They are  included here for educational and noncommercial  purposes and are considered to be covered by  the doctrine of Fair Use. In any event they are  easily available from Google Images.</a:t>
            </a:r>
          </a:p>
        </p:txBody>
      </p:sp>
      <p:sp>
        <p:nvSpPr>
          <p:cNvPr id="3" name="Rectangle 2"/>
          <p:cNvSpPr/>
          <p:nvPr/>
        </p:nvSpPr>
        <p:spPr>
          <a:xfrm>
            <a:off x="3004459" y="1337157"/>
            <a:ext cx="6204857" cy="584775"/>
          </a:xfrm>
          <a:prstGeom prst="rect">
            <a:avLst/>
          </a:prstGeom>
        </p:spPr>
        <p:txBody>
          <a:bodyPr wrap="square">
            <a:spAutoFit/>
          </a:bodyPr>
          <a:lstStyle/>
          <a:p>
            <a:r>
              <a:rPr lang="en-US" sz="3200" dirty="0">
                <a:solidFill>
                  <a:srgbClr val="0070C0"/>
                </a:solidFill>
              </a:rPr>
              <a:t>Notice Regarding the Use of Images </a:t>
            </a:r>
            <a:endParaRPr lang="en-IN" sz="3200" dirty="0">
              <a:solidFill>
                <a:srgbClr val="0070C0"/>
              </a:solidFill>
            </a:endParaRPr>
          </a:p>
        </p:txBody>
      </p:sp>
    </p:spTree>
    <p:extLst>
      <p:ext uri="{BB962C8B-B14F-4D97-AF65-F5344CB8AC3E}">
        <p14:creationId xmlns:p14="http://schemas.microsoft.com/office/powerpoint/2010/main" val="842126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Decision Tree</a:t>
            </a:r>
            <a:endParaRPr lang="en-IN" dirty="0"/>
          </a:p>
        </p:txBody>
      </p:sp>
      <p:pic>
        <p:nvPicPr>
          <p:cNvPr id="6" name="Content Placeholder 5" descr="1_bQ_W-a2Gtb81vtAN4O9_MQ.png"/>
          <p:cNvPicPr>
            <a:picLocks noGrp="1" noChangeAspect="1"/>
          </p:cNvPicPr>
          <p:nvPr>
            <p:ph idx="1"/>
          </p:nvPr>
        </p:nvPicPr>
        <p:blipFill>
          <a:blip r:embed="rId2"/>
          <a:stretch>
            <a:fillRect/>
          </a:stretch>
        </p:blipFill>
        <p:spPr>
          <a:xfrm>
            <a:off x="2438857" y="1613946"/>
            <a:ext cx="7314286" cy="4386822"/>
          </a:xfrm>
        </p:spPr>
      </p:pic>
    </p:spTree>
    <p:extLst>
      <p:ext uri="{BB962C8B-B14F-4D97-AF65-F5344CB8AC3E}">
        <p14:creationId xmlns:p14="http://schemas.microsoft.com/office/powerpoint/2010/main" val="2639451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sz="2400" dirty="0"/>
              <a:t>Decision Tree is a tree shaped diagram used to determine a course of action. Each branch of the tree represents a possible decision, occurrence or reaction.</a:t>
            </a:r>
          </a:p>
        </p:txBody>
      </p:sp>
      <p:sp>
        <p:nvSpPr>
          <p:cNvPr id="3" name="Title 2"/>
          <p:cNvSpPr>
            <a:spLocks noGrp="1"/>
          </p:cNvSpPr>
          <p:nvPr>
            <p:ph type="title"/>
          </p:nvPr>
        </p:nvSpPr>
        <p:spPr/>
        <p:txBody>
          <a:bodyPr/>
          <a:lstStyle/>
          <a:p>
            <a:pPr algn="l"/>
            <a:r>
              <a:rPr lang="en-IN" dirty="0" smtClean="0"/>
              <a:t>What is Decision Tress?</a:t>
            </a:r>
            <a:endParaRPr lang="en-IN" dirty="0"/>
          </a:p>
        </p:txBody>
      </p:sp>
      <p:pic>
        <p:nvPicPr>
          <p:cNvPr id="4" name="Picture 3" descr="main-qimg-35d9cf8c3db8315cd801ed1f463f8690.png"/>
          <p:cNvPicPr>
            <a:picLocks noChangeAspect="1"/>
          </p:cNvPicPr>
          <p:nvPr/>
        </p:nvPicPr>
        <p:blipFill>
          <a:blip r:embed="rId2"/>
          <a:srcRect b="6779"/>
          <a:stretch>
            <a:fillRect/>
          </a:stretch>
        </p:blipFill>
        <p:spPr>
          <a:xfrm>
            <a:off x="3524232" y="2643182"/>
            <a:ext cx="5072098" cy="3929090"/>
          </a:xfrm>
          <a:prstGeom prst="rect">
            <a:avLst/>
          </a:prstGeom>
        </p:spPr>
      </p:pic>
    </p:spTree>
    <p:extLst>
      <p:ext uri="{BB962C8B-B14F-4D97-AF65-F5344CB8AC3E}">
        <p14:creationId xmlns:p14="http://schemas.microsoft.com/office/powerpoint/2010/main" val="3757673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400" dirty="0"/>
              <a:t>Decision Tree is a </a:t>
            </a:r>
            <a:r>
              <a:rPr lang="en-IN" sz="2400" b="1" dirty="0"/>
              <a:t>Supervised learning technique </a:t>
            </a:r>
            <a:r>
              <a:rPr lang="en-IN" sz="2400" dirty="0"/>
              <a:t> It is a tree-structured classifier, where</a:t>
            </a:r>
            <a:r>
              <a:rPr lang="en-IN" sz="2400" b="1" dirty="0"/>
              <a:t> internal nodes represent the features of a dataset, branches represent the decision rules</a:t>
            </a:r>
            <a:r>
              <a:rPr lang="en-IN" sz="2400" dirty="0"/>
              <a:t> and </a:t>
            </a:r>
            <a:r>
              <a:rPr lang="en-IN" sz="2400" b="1" dirty="0"/>
              <a:t>each leaf node represents the outcome.</a:t>
            </a:r>
            <a:endParaRPr lang="en-IN" sz="2400" dirty="0"/>
          </a:p>
          <a:p>
            <a:r>
              <a:rPr lang="en-IN" sz="2400" dirty="0"/>
              <a:t>In a Decision tree, there are two nodes, which are the </a:t>
            </a:r>
            <a:r>
              <a:rPr lang="en-IN" sz="2400" b="1" dirty="0"/>
              <a:t>Decision Node</a:t>
            </a:r>
            <a:r>
              <a:rPr lang="en-IN" sz="2400" dirty="0"/>
              <a:t> and</a:t>
            </a:r>
            <a:r>
              <a:rPr lang="en-IN" sz="2400" b="1" dirty="0"/>
              <a:t> Leaf Node.</a:t>
            </a:r>
            <a:r>
              <a:rPr lang="en-IN" sz="2400" dirty="0"/>
              <a:t> Decision nodes are used to make any decision and have multiple branches, whereas Leaf nodes are the output of those decisions and do not contain any further branches.</a:t>
            </a:r>
          </a:p>
          <a:p>
            <a:r>
              <a:rPr lang="en-IN" sz="2400" dirty="0"/>
              <a:t>The decisions or the test are performed on the basis of features of the given dataset.</a:t>
            </a:r>
          </a:p>
          <a:p>
            <a:r>
              <a:rPr lang="en-IN" sz="2400" dirty="0"/>
              <a:t>A decision tree simply asks a question, and based on the answer (Yes/No), it further split the tree into </a:t>
            </a:r>
            <a:r>
              <a:rPr lang="en-IN" sz="2400" dirty="0" err="1"/>
              <a:t>subtrees</a:t>
            </a:r>
            <a:r>
              <a:rPr lang="en-IN" sz="2400" dirty="0"/>
              <a:t>.</a:t>
            </a:r>
          </a:p>
          <a:p>
            <a:endParaRPr lang="en-IN" sz="2400" dirty="0"/>
          </a:p>
        </p:txBody>
      </p:sp>
      <p:sp>
        <p:nvSpPr>
          <p:cNvPr id="3" name="Title 2"/>
          <p:cNvSpPr>
            <a:spLocks noGrp="1"/>
          </p:cNvSpPr>
          <p:nvPr>
            <p:ph type="title"/>
          </p:nvPr>
        </p:nvSpPr>
        <p:spPr/>
        <p:txBody>
          <a:bodyPr/>
          <a:lstStyle/>
          <a:p>
            <a:pPr algn="l"/>
            <a:r>
              <a:rPr lang="en-IN" dirty="0" smtClean="0"/>
              <a:t>What is decision Tree?</a:t>
            </a:r>
            <a:endParaRPr lang="en-IN" dirty="0"/>
          </a:p>
        </p:txBody>
      </p:sp>
    </p:spTree>
    <p:extLst>
      <p:ext uri="{BB962C8B-B14F-4D97-AF65-F5344CB8AC3E}">
        <p14:creationId xmlns:p14="http://schemas.microsoft.com/office/powerpoint/2010/main" val="3663731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ecision-tree-classification-algorithm.png"/>
          <p:cNvPicPr>
            <a:picLocks noChangeAspect="1"/>
          </p:cNvPicPr>
          <p:nvPr/>
        </p:nvPicPr>
        <p:blipFill>
          <a:blip r:embed="rId2"/>
          <a:stretch>
            <a:fillRect/>
          </a:stretch>
        </p:blipFill>
        <p:spPr>
          <a:xfrm>
            <a:off x="2452662" y="357166"/>
            <a:ext cx="7358114" cy="6143668"/>
          </a:xfrm>
          <a:prstGeom prst="rect">
            <a:avLst/>
          </a:prstGeom>
        </p:spPr>
      </p:pic>
    </p:spTree>
    <p:extLst>
      <p:ext uri="{BB962C8B-B14F-4D97-AF65-F5344CB8AC3E}">
        <p14:creationId xmlns:p14="http://schemas.microsoft.com/office/powerpoint/2010/main" val="2841082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524000" y="1285860"/>
          <a:ext cx="9144000" cy="4857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IN" dirty="0" smtClean="0"/>
              <a:t>Problems that Decision Tree can Solve</a:t>
            </a:r>
            <a:endParaRPr lang="en-IN" dirty="0"/>
          </a:p>
        </p:txBody>
      </p:sp>
    </p:spTree>
    <p:extLst>
      <p:ext uri="{BB962C8B-B14F-4D97-AF65-F5344CB8AC3E}">
        <p14:creationId xmlns:p14="http://schemas.microsoft.com/office/powerpoint/2010/main" val="34602396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400" b="1" dirty="0"/>
              <a:t>Root Node:</a:t>
            </a:r>
            <a:r>
              <a:rPr lang="en-IN" sz="2400" dirty="0"/>
              <a:t> Root node is from where the decision tree starts. It represents the entire dataset, which further gets divided into two or more homogeneous sets.</a:t>
            </a:r>
          </a:p>
          <a:p>
            <a:r>
              <a:rPr lang="en-IN" sz="2400" b="1" dirty="0"/>
              <a:t>Leaf Node:</a:t>
            </a:r>
            <a:r>
              <a:rPr lang="en-IN" sz="2400" dirty="0"/>
              <a:t> Leaf nodes are the final output node, and the tree cannot be segregated further after getting a leaf node.</a:t>
            </a:r>
          </a:p>
          <a:p>
            <a:r>
              <a:rPr lang="en-IN" sz="2400" b="1" dirty="0"/>
              <a:t>Splitting:</a:t>
            </a:r>
            <a:r>
              <a:rPr lang="en-IN" sz="2400" dirty="0"/>
              <a:t> Splitting is the process of dividing the decision node/root node into sub-nodes according to the given conditions.</a:t>
            </a:r>
          </a:p>
        </p:txBody>
      </p:sp>
      <p:sp>
        <p:nvSpPr>
          <p:cNvPr id="3" name="Title 2"/>
          <p:cNvSpPr>
            <a:spLocks noGrp="1"/>
          </p:cNvSpPr>
          <p:nvPr>
            <p:ph type="title"/>
          </p:nvPr>
        </p:nvSpPr>
        <p:spPr/>
        <p:txBody>
          <a:bodyPr/>
          <a:lstStyle/>
          <a:p>
            <a:pPr algn="l"/>
            <a:r>
              <a:rPr lang="en-IN" dirty="0" smtClean="0"/>
              <a:t>Decision Tree: Important terms</a:t>
            </a:r>
            <a:endParaRPr lang="en-IN" dirty="0"/>
          </a:p>
        </p:txBody>
      </p:sp>
    </p:spTree>
    <p:extLst>
      <p:ext uri="{BB962C8B-B14F-4D97-AF65-F5344CB8AC3E}">
        <p14:creationId xmlns:p14="http://schemas.microsoft.com/office/powerpoint/2010/main" val="1728892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370014"/>
            <a:ext cx="8329642" cy="5059382"/>
          </a:xfrm>
        </p:spPr>
        <p:txBody>
          <a:bodyPr/>
          <a:lstStyle/>
          <a:p>
            <a:pPr algn="just"/>
            <a:r>
              <a:rPr lang="en-IN" sz="2400" b="1" dirty="0"/>
              <a:t>Entropy:</a:t>
            </a:r>
            <a:r>
              <a:rPr lang="en-IN" sz="2400" dirty="0"/>
              <a:t> Entropy is a metric to measure the impurity in a given attribute. It specifies randomness in data. Entropy can be calculated as:</a:t>
            </a:r>
          </a:p>
          <a:p>
            <a:pPr algn="ctr">
              <a:buNone/>
            </a:pPr>
            <a:r>
              <a:rPr lang="en-IN" sz="2400" dirty="0"/>
              <a:t>		</a:t>
            </a:r>
            <a:endParaRPr lang="en-IN" sz="2000" b="1" dirty="0"/>
          </a:p>
          <a:p>
            <a:pPr>
              <a:buNone/>
            </a:pPr>
            <a:r>
              <a:rPr lang="en-IN" sz="1600" dirty="0"/>
              <a:t>S= Total number of samples</a:t>
            </a:r>
          </a:p>
          <a:p>
            <a:pPr>
              <a:buNone/>
            </a:pPr>
            <a:r>
              <a:rPr lang="en-IN" sz="1600" dirty="0"/>
              <a:t>P(yes)= probability of yes</a:t>
            </a:r>
          </a:p>
          <a:p>
            <a:pPr>
              <a:buNone/>
            </a:pPr>
            <a:r>
              <a:rPr lang="en-IN" sz="1600" dirty="0"/>
              <a:t>P(no)= probability of no</a:t>
            </a:r>
          </a:p>
          <a:p>
            <a:pPr>
              <a:buNone/>
            </a:pPr>
            <a:endParaRPr lang="en-IN" sz="2000" b="1" dirty="0"/>
          </a:p>
          <a:p>
            <a:pPr algn="just"/>
            <a:r>
              <a:rPr lang="en-IN" sz="2400" b="1" dirty="0"/>
              <a:t>Information gain: </a:t>
            </a:r>
            <a:r>
              <a:rPr lang="en-IN" sz="2400" dirty="0"/>
              <a:t>Information gain is the measurement of changes in entropy after the segmentation of a dataset based on an attribute. According to the value of information gain, we split the node and build the decision tree.</a:t>
            </a:r>
          </a:p>
          <a:p>
            <a:pPr lvl="1" algn="ctr">
              <a:buNone/>
            </a:pPr>
            <a:r>
              <a:rPr lang="en-IN" sz="2000" b="1" dirty="0"/>
              <a:t>Information Gain= Entropy(S) [(Weighted </a:t>
            </a:r>
            <a:r>
              <a:rPr lang="en-IN" sz="2000" b="1" dirty="0" err="1"/>
              <a:t>Avg</a:t>
            </a:r>
            <a:r>
              <a:rPr lang="en-IN" sz="2000" b="1" dirty="0"/>
              <a:t>) *Entropy(each feature)]</a:t>
            </a:r>
          </a:p>
          <a:p>
            <a:pPr algn="just">
              <a:buNone/>
            </a:pPr>
            <a:endParaRPr lang="en-IN" sz="2400" dirty="0"/>
          </a:p>
        </p:txBody>
      </p:sp>
      <p:sp>
        <p:nvSpPr>
          <p:cNvPr id="3" name="Title 2"/>
          <p:cNvSpPr>
            <a:spLocks noGrp="1"/>
          </p:cNvSpPr>
          <p:nvPr>
            <p:ph type="title"/>
          </p:nvPr>
        </p:nvSpPr>
        <p:spPr>
          <a:xfrm>
            <a:off x="949234" y="731838"/>
            <a:ext cx="10972800" cy="638176"/>
          </a:xfrm>
        </p:spPr>
        <p:txBody>
          <a:bodyPr/>
          <a:lstStyle/>
          <a:p>
            <a:pPr algn="l"/>
            <a:r>
              <a:rPr lang="en-IN" dirty="0" smtClean="0"/>
              <a:t>Attribute Selection Measures:</a:t>
            </a:r>
            <a:r>
              <a:rPr lang="en-IN" b="0" dirty="0" smtClean="0"/>
              <a:t/>
            </a:r>
            <a:br>
              <a:rPr lang="en-IN" b="0" dirty="0" smtClean="0"/>
            </a:br>
            <a:endParaRPr lang="en-IN" dirty="0"/>
          </a:p>
        </p:txBody>
      </p:sp>
      <p:pic>
        <p:nvPicPr>
          <p:cNvPr id="4" name="Picture 3" descr="entropy1.png"/>
          <p:cNvPicPr>
            <a:picLocks noChangeAspect="1"/>
          </p:cNvPicPr>
          <p:nvPr/>
        </p:nvPicPr>
        <p:blipFill>
          <a:blip r:embed="rId2"/>
          <a:stretch>
            <a:fillRect/>
          </a:stretch>
        </p:blipFill>
        <p:spPr>
          <a:xfrm>
            <a:off x="5024430" y="2643183"/>
            <a:ext cx="3071834" cy="595367"/>
          </a:xfrm>
          <a:prstGeom prst="rect">
            <a:avLst/>
          </a:prstGeom>
        </p:spPr>
      </p:pic>
    </p:spTree>
    <p:extLst>
      <p:ext uri="{BB962C8B-B14F-4D97-AF65-F5344CB8AC3E}">
        <p14:creationId xmlns:p14="http://schemas.microsoft.com/office/powerpoint/2010/main" val="136739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559</Words>
  <Application>Microsoft Office PowerPoint</Application>
  <PresentationFormat>Widescreen</PresentationFormat>
  <Paragraphs>80</Paragraphs>
  <Slides>17</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Georgia</vt:lpstr>
      <vt:lpstr>Lucida Grande</vt:lpstr>
      <vt:lpstr>Mangal</vt:lpstr>
      <vt:lpstr>Times New Roman</vt:lpstr>
      <vt:lpstr>1_Office Theme</vt:lpstr>
      <vt:lpstr>2_Office Theme</vt:lpstr>
      <vt:lpstr>PowerPoint Presentation</vt:lpstr>
      <vt:lpstr>PowerPoint Presentation</vt:lpstr>
      <vt:lpstr>Decision Tree</vt:lpstr>
      <vt:lpstr>What is Decision Tress?</vt:lpstr>
      <vt:lpstr>What is decision Tree?</vt:lpstr>
      <vt:lpstr>PowerPoint Presentation</vt:lpstr>
      <vt:lpstr>Problems that Decision Tree can Solve</vt:lpstr>
      <vt:lpstr>Decision Tree: Important terms</vt:lpstr>
      <vt:lpstr>Attribute Selection Measures: </vt:lpstr>
      <vt:lpstr>Pruning: Getting an Optimal Decision tree</vt:lpstr>
      <vt:lpstr>Advantages Of Decision tree</vt:lpstr>
      <vt:lpstr>Disadvantages of Decision Tree</vt:lpstr>
      <vt:lpstr>Decision Tree In Real World</vt:lpstr>
      <vt:lpstr>How Decision Tree Works?</vt:lpstr>
      <vt:lpstr>PowerPoint Presentation</vt:lpstr>
      <vt:lpstr>PowerPoint Presentation</vt:lpstr>
      <vt:lpstr>UseCase: Loan Repayment </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akanksha vats</cp:lastModifiedBy>
  <cp:revision>7</cp:revision>
  <dcterms:created xsi:type="dcterms:W3CDTF">2021-05-20T05:27:54Z</dcterms:created>
  <dcterms:modified xsi:type="dcterms:W3CDTF">2024-11-15T04:38:24Z</dcterms:modified>
</cp:coreProperties>
</file>