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26416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61885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84774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11998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5553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11706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BD7396-4FAD-4FCC-8C04-0506009DA345}"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43616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BD7396-4FAD-4FCC-8C04-0506009DA345}"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15469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D7396-4FAD-4FCC-8C04-0506009DA345}"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08579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36360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36907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D7396-4FAD-4FCC-8C04-0506009DA345}"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11F67-467B-4EC7-B7E2-25E737D46055}" type="slidenum">
              <a:rPr lang="en-US" smtClean="0"/>
              <a:t>‹#›</a:t>
            </a:fld>
            <a:endParaRPr lang="en-US"/>
          </a:p>
        </p:txBody>
      </p:sp>
    </p:spTree>
    <p:extLst>
      <p:ext uri="{BB962C8B-B14F-4D97-AF65-F5344CB8AC3E}">
        <p14:creationId xmlns:p14="http://schemas.microsoft.com/office/powerpoint/2010/main" val="268762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774" y="2610678"/>
            <a:ext cx="7474226" cy="369332"/>
          </a:xfrm>
          <a:prstGeom prst="rect">
            <a:avLst/>
          </a:prstGeom>
        </p:spPr>
        <p:txBody>
          <a:bodyPr wrap="square">
            <a:spAutoFit/>
          </a:bodyPr>
          <a:lstStyle/>
          <a:p>
            <a:endParaRPr lang="en-US" dirty="0"/>
          </a:p>
        </p:txBody>
      </p:sp>
      <p:sp>
        <p:nvSpPr>
          <p:cNvPr id="5" name="Rectangle 4"/>
          <p:cNvSpPr/>
          <p:nvPr/>
        </p:nvSpPr>
        <p:spPr>
          <a:xfrm>
            <a:off x="556591" y="151552"/>
            <a:ext cx="10972801" cy="3693319"/>
          </a:xfrm>
          <a:prstGeom prst="rect">
            <a:avLst/>
          </a:prstGeom>
        </p:spPr>
        <p:txBody>
          <a:bodyPr wrap="square">
            <a:spAutoFit/>
          </a:bodyPr>
          <a:lstStyle/>
          <a:p>
            <a:r>
              <a:rPr lang="en-US" dirty="0"/>
              <a:t>Spring Cloud Stream is a framework for building message-driven microservice applications. Spring Cloud Stream builds upon Spring Boot to create standalone, production-grade Spring applications, and uses Spring Integration to provide connectivity to message brokers.</a:t>
            </a:r>
          </a:p>
          <a:p>
            <a:endParaRPr lang="en-US" b="1" i="0" dirty="0">
              <a:solidFill>
                <a:srgbClr val="FF9B2F"/>
              </a:solidFill>
              <a:effectLst/>
            </a:endParaRPr>
          </a:p>
          <a:p>
            <a:r>
              <a:rPr lang="en-US" dirty="0"/>
              <a:t>The application communicates with the outside world through input and output </a:t>
            </a:r>
            <a:r>
              <a:rPr lang="en-US" i="1" dirty="0"/>
              <a:t>channels </a:t>
            </a:r>
            <a:r>
              <a:rPr lang="en-US" dirty="0"/>
              <a:t>injected into it by Spring Cloud Stream.  Channels are connected to external brokers through middleware-specific Binder implementations.</a:t>
            </a:r>
            <a:endParaRPr lang="en-US" b="1" i="0" dirty="0">
              <a:solidFill>
                <a:srgbClr val="FF9B2F"/>
              </a:solidFill>
              <a:effectLst/>
            </a:endParaRPr>
          </a:p>
          <a:p>
            <a:endParaRPr lang="en-US" b="1" i="0" dirty="0">
              <a:solidFill>
                <a:srgbClr val="FF9B2F"/>
              </a:solidFill>
              <a:effectLst/>
            </a:endParaRPr>
          </a:p>
          <a:p>
            <a:r>
              <a:rPr lang="en-US" b="0" i="0" dirty="0">
                <a:solidFill>
                  <a:srgbClr val="333333"/>
                </a:solidFill>
                <a:effectLst/>
              </a:rPr>
              <a:t>Spring Cloud Stream provides an abstraction over the messaging infrastructure. The underlying messaging implementation can be </a:t>
            </a:r>
            <a:r>
              <a:rPr lang="en-US" b="0" i="0" dirty="0" err="1">
                <a:solidFill>
                  <a:srgbClr val="333333"/>
                </a:solidFill>
                <a:effectLst/>
              </a:rPr>
              <a:t>RabbitMQ</a:t>
            </a:r>
            <a:r>
              <a:rPr lang="en-US" b="0" i="0" dirty="0">
                <a:solidFill>
                  <a:srgbClr val="333333"/>
                </a:solidFill>
                <a:effectLst/>
              </a:rPr>
              <a:t>, </a:t>
            </a:r>
            <a:r>
              <a:rPr lang="en-US" b="0" i="0" dirty="0" err="1">
                <a:solidFill>
                  <a:srgbClr val="333333"/>
                </a:solidFill>
                <a:effectLst/>
              </a:rPr>
              <a:t>Redis</a:t>
            </a:r>
            <a:r>
              <a:rPr lang="en-US" b="0" i="0" dirty="0">
                <a:solidFill>
                  <a:srgbClr val="333333"/>
                </a:solidFill>
                <a:effectLst/>
              </a:rPr>
              <a:t>, or Kafka. Spring Cloud Stream provides a declarative approach for sending and receiving messages:</a:t>
            </a:r>
          </a:p>
          <a:p>
            <a:endParaRPr lang="en-US" dirty="0">
              <a:solidFill>
                <a:srgbClr val="333333"/>
              </a:solidFill>
              <a:latin typeface="Georgia" panose="02040502050405020303" pitchFamily="18" charset="0"/>
            </a:endParaRPr>
          </a:p>
          <a:p>
            <a:endParaRPr lang="en-US" b="0" i="0" dirty="0">
              <a:solidFill>
                <a:srgbClr val="333333"/>
              </a:solidFill>
              <a:effectLst/>
              <a:latin typeface="Georgia" panose="02040502050405020303" pitchFamily="18" charset="0"/>
            </a:endParaRPr>
          </a:p>
          <a:p>
            <a:endParaRPr lang="en-US" b="0" i="0" dirty="0">
              <a:solidFill>
                <a:srgbClr val="333333"/>
              </a:solidFill>
              <a:effectLst/>
              <a:latin typeface="Georgia" panose="02040502050405020303" pitchFamily="18" charset="0"/>
            </a:endParaRPr>
          </a:p>
        </p:txBody>
      </p:sp>
      <p:pic>
        <p:nvPicPr>
          <p:cNvPr id="1026" name="Picture 2" descr="https://media.licdn.com/mpr/mpr/AAEAAQAAAAAAAAfxAAAAJDg5MTdkMGNlLTkxZGUtNGU0Mi1hN2Q4LWZlOTVhYThiZDkxY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026" y="3844871"/>
            <a:ext cx="6528088" cy="3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3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0502" y="968149"/>
            <a:ext cx="7290878" cy="369332"/>
          </a:xfrm>
          <a:prstGeom prst="rect">
            <a:avLst/>
          </a:prstGeom>
        </p:spPr>
        <p:txBody>
          <a:bodyPr wrap="square">
            <a:spAutoFit/>
          </a:bodyPr>
          <a:lstStyle/>
          <a:p>
            <a:r>
              <a:rPr lang="en-US" b="0" i="0" dirty="0">
                <a:solidFill>
                  <a:srgbClr val="444444"/>
                </a:solidFill>
                <a:effectLst/>
                <a:latin typeface="Arial" panose="020B0604020202020204" pitchFamily="34" charset="0"/>
              </a:rPr>
              <a:t>AXON is a CQRS framework for Java”</a:t>
            </a:r>
            <a:endParaRPr lang="en-US" dirty="0"/>
          </a:p>
        </p:txBody>
      </p:sp>
      <p:sp>
        <p:nvSpPr>
          <p:cNvPr id="8" name="Rectangle 7"/>
          <p:cNvSpPr/>
          <p:nvPr/>
        </p:nvSpPr>
        <p:spPr>
          <a:xfrm>
            <a:off x="600502" y="1337481"/>
            <a:ext cx="8477237" cy="6463308"/>
          </a:xfrm>
          <a:prstGeom prst="rect">
            <a:avLst/>
          </a:prstGeom>
        </p:spPr>
        <p:txBody>
          <a:bodyPr wrap="square">
            <a:spAutoFit/>
          </a:bodyPr>
          <a:lstStyle/>
          <a:p>
            <a:r>
              <a:rPr lang="en-US" b="0" i="0" dirty="0">
                <a:solidFill>
                  <a:srgbClr val="444444"/>
                </a:solidFill>
                <a:effectLst/>
                <a:latin typeface="Arial" panose="020B0604020202020204" pitchFamily="34" charset="0"/>
              </a:rPr>
              <a:t>CQRS is a way of building software systems that stresses separating the part of your application that changes the state of the application and the part that queries the state of the application.</a:t>
            </a:r>
          </a:p>
          <a:p>
            <a:endParaRPr lang="en-US" dirty="0">
              <a:solidFill>
                <a:srgbClr val="444444"/>
              </a:solidFill>
              <a:latin typeface="Arial" panose="020B0604020202020204" pitchFamily="34" charset="0"/>
            </a:endParaRPr>
          </a:p>
          <a:p>
            <a:r>
              <a:rPr lang="en-US" dirty="0">
                <a:solidFill>
                  <a:srgbClr val="444444"/>
                </a:solidFill>
                <a:latin typeface="Arial" panose="020B0604020202020204" pitchFamily="34" charset="0"/>
              </a:rPr>
              <a:t>How it works</a:t>
            </a:r>
          </a:p>
          <a:p>
            <a:r>
              <a:rPr lang="en-US" dirty="0"/>
              <a:t>The domain is literally split into a </a:t>
            </a:r>
            <a:r>
              <a:rPr lang="en-US" i="1" dirty="0"/>
              <a:t>command-side</a:t>
            </a:r>
            <a:r>
              <a:rPr lang="en-US" dirty="0"/>
              <a:t> microservice application and a </a:t>
            </a:r>
            <a:r>
              <a:rPr lang="en-US" i="1" dirty="0"/>
              <a:t>query-side</a:t>
            </a:r>
            <a:r>
              <a:rPr lang="en-US" dirty="0"/>
              <a:t> microservice application.</a:t>
            </a:r>
          </a:p>
          <a:p>
            <a:r>
              <a:rPr lang="en-US" dirty="0"/>
              <a:t>Communication between the two microservices is event-driven and uses </a:t>
            </a:r>
            <a:r>
              <a:rPr lang="en-US" dirty="0" err="1"/>
              <a:t>RabbitMQ</a:t>
            </a:r>
            <a:r>
              <a:rPr lang="en-US" dirty="0"/>
              <a:t> messaging as a means of passing the events between processes (VM’s).</a:t>
            </a:r>
          </a:p>
          <a:p>
            <a:endParaRPr lang="en-US" dirty="0"/>
          </a:p>
          <a:p>
            <a:r>
              <a:rPr lang="en-US" dirty="0"/>
              <a:t>The command-side processes commands. Commands are actions which change state in some way. The execution of these commands results in Events being generated which are persisted by Axon and propagated out to other VM’s (as many VM’s as you like) via </a:t>
            </a:r>
            <a:r>
              <a:rPr lang="en-US" dirty="0" err="1"/>
              <a:t>RabbitMQ</a:t>
            </a:r>
            <a:r>
              <a:rPr lang="en-US" dirty="0"/>
              <a:t> messaging. </a:t>
            </a:r>
          </a:p>
          <a:p>
            <a:r>
              <a:rPr lang="en-US" dirty="0"/>
              <a:t>The query-side is an event-listener and processor. It listens for the Events and processes them in whatever way makes the most sense.</a:t>
            </a:r>
          </a:p>
          <a:p>
            <a:r>
              <a:rPr lang="en-US" dirty="0"/>
              <a:t>Axon will always first store the events in the event store, and publish them to the bus </a:t>
            </a:r>
            <a:r>
              <a:rPr lang="en-US" dirty="0" err="1"/>
              <a:t>afterwards.If</a:t>
            </a:r>
            <a:r>
              <a:rPr lang="en-US" dirty="0"/>
              <a:t> you attach a transaction manager to the unit of work, everything is dealt with </a:t>
            </a:r>
            <a:r>
              <a:rPr lang="en-US" dirty="0" err="1"/>
              <a:t>transactionally</a:t>
            </a:r>
            <a:r>
              <a:rPr lang="en-US" dirty="0"/>
              <a:t> as well.</a:t>
            </a:r>
          </a:p>
          <a:p>
            <a:br>
              <a:rPr lang="en-US" dirty="0"/>
            </a:br>
            <a:endParaRPr lang="en-US" dirty="0"/>
          </a:p>
          <a:p>
            <a:endParaRPr lang="en-US" dirty="0"/>
          </a:p>
          <a:p>
            <a:endParaRPr lang="en-US" dirty="0"/>
          </a:p>
        </p:txBody>
      </p:sp>
    </p:spTree>
    <p:extLst>
      <p:ext uri="{BB962C8B-B14F-4D97-AF65-F5344CB8AC3E}">
        <p14:creationId xmlns:p14="http://schemas.microsoft.com/office/powerpoint/2010/main" val="167198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799" y="324905"/>
            <a:ext cx="5609230" cy="369332"/>
          </a:xfrm>
          <a:prstGeom prst="rect">
            <a:avLst/>
          </a:prstGeom>
        </p:spPr>
        <p:txBody>
          <a:bodyPr wrap="square">
            <a:spAutoFit/>
          </a:bodyPr>
          <a:lstStyle/>
          <a:p>
            <a:endParaRPr lang="en-US" b="1" i="0" dirty="0">
              <a:solidFill>
                <a:srgbClr val="494949"/>
              </a:solidFill>
              <a:effectLst/>
              <a:latin typeface="Noto Sans"/>
            </a:endParaRPr>
          </a:p>
        </p:txBody>
      </p:sp>
      <p:sp>
        <p:nvSpPr>
          <p:cNvPr id="2" name="Rectangle 1"/>
          <p:cNvSpPr/>
          <p:nvPr/>
        </p:nvSpPr>
        <p:spPr>
          <a:xfrm>
            <a:off x="397565" y="1781779"/>
            <a:ext cx="5870511" cy="2308324"/>
          </a:xfrm>
          <a:prstGeom prst="rect">
            <a:avLst/>
          </a:prstGeom>
        </p:spPr>
        <p:txBody>
          <a:bodyPr wrap="square">
            <a:spAutoFit/>
          </a:bodyPr>
          <a:lstStyle/>
          <a:p>
            <a:r>
              <a:rPr lang="en-US" dirty="0"/>
              <a:t>Microservice REST Controller receive the command from the</a:t>
            </a:r>
          </a:p>
          <a:p>
            <a:r>
              <a:rPr lang="en-US" dirty="0"/>
              <a:t>client. The command is dispatched to command bus of the AXON framework. The command handler configured in your application will handle the command .It  store the domain model in the repository and generate an event in event bus in transactional way. </a:t>
            </a:r>
            <a:r>
              <a:rPr lang="en-US" dirty="0"/>
              <a:t>The event bus makes sure the necessary Event handlers are notified. Event handlers then updates the representation of the state of the application.</a:t>
            </a:r>
            <a:endParaRPr lang="en-US" dirty="0"/>
          </a:p>
        </p:txBody>
      </p:sp>
      <p:pic>
        <p:nvPicPr>
          <p:cNvPr id="7" name="Picture 6"/>
          <p:cNvPicPr>
            <a:picLocks noChangeAspect="1"/>
          </p:cNvPicPr>
          <p:nvPr/>
        </p:nvPicPr>
        <p:blipFill>
          <a:blip r:embed="rId2"/>
          <a:stretch>
            <a:fillRect/>
          </a:stretch>
        </p:blipFill>
        <p:spPr>
          <a:xfrm>
            <a:off x="6599583" y="694237"/>
            <a:ext cx="5433391" cy="5543550"/>
          </a:xfrm>
          <a:prstGeom prst="rect">
            <a:avLst/>
          </a:prstGeom>
        </p:spPr>
      </p:pic>
    </p:spTree>
    <p:extLst>
      <p:ext uri="{BB962C8B-B14F-4D97-AF65-F5344CB8AC3E}">
        <p14:creationId xmlns:p14="http://schemas.microsoft.com/office/powerpoint/2010/main" val="389824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QBit</a:t>
            </a:r>
            <a:endParaRPr lang="en-US" dirty="0">
              <a:solidFill>
                <a:srgbClr val="FF0000"/>
              </a:solidFill>
            </a:endParaRPr>
          </a:p>
        </p:txBody>
      </p:sp>
      <p:sp>
        <p:nvSpPr>
          <p:cNvPr id="3" name="Content Placeholder 2"/>
          <p:cNvSpPr>
            <a:spLocks noGrp="1"/>
          </p:cNvSpPr>
          <p:nvPr>
            <p:ph idx="1"/>
          </p:nvPr>
        </p:nvSpPr>
        <p:spPr>
          <a:xfrm>
            <a:off x="838200" y="1587086"/>
            <a:ext cx="10515600" cy="4455905"/>
          </a:xfrm>
        </p:spPr>
        <p:txBody>
          <a:bodyPr>
            <a:normAutofit fontScale="25000" lnSpcReduction="20000"/>
          </a:bodyPr>
          <a:lstStyle/>
          <a:p>
            <a:r>
              <a:rPr lang="en-US" sz="8000" dirty="0"/>
              <a:t>The Java microservice lib. </a:t>
            </a:r>
            <a:r>
              <a:rPr lang="en-US" sz="8000" dirty="0" err="1"/>
              <a:t>QBit</a:t>
            </a:r>
            <a:r>
              <a:rPr lang="en-US" sz="8000" dirty="0"/>
              <a:t> is a reactive programming lib for building microservices - JSON, HTTP, </a:t>
            </a:r>
            <a:r>
              <a:rPr lang="en-US" sz="8000" dirty="0" err="1"/>
              <a:t>WebSocket</a:t>
            </a:r>
            <a:r>
              <a:rPr lang="en-US" sz="8000" dirty="0"/>
              <a:t>, and REST. </a:t>
            </a:r>
          </a:p>
          <a:p>
            <a:r>
              <a:rPr lang="en-US" sz="8000" b="1" dirty="0" err="1"/>
              <a:t>EventBus</a:t>
            </a:r>
            <a:r>
              <a:rPr lang="en-US" sz="8000" dirty="0"/>
              <a:t> </a:t>
            </a:r>
          </a:p>
          <a:p>
            <a:r>
              <a:rPr lang="en-US" sz="8000" dirty="0" err="1"/>
              <a:t>EventBus</a:t>
            </a:r>
            <a:r>
              <a:rPr lang="en-US" sz="8000" dirty="0"/>
              <a:t> is a way to send a lot of messages to services that may be loosely coupled. </a:t>
            </a:r>
            <a:r>
              <a:rPr lang="en-US" sz="8000" dirty="0" err="1"/>
              <a:t>QBit</a:t>
            </a:r>
            <a:r>
              <a:rPr lang="en-US" sz="8000" dirty="0"/>
              <a:t> has a high-speed event bus modeled loosely on </a:t>
            </a:r>
            <a:r>
              <a:rPr lang="en-US" sz="8000" dirty="0" err="1"/>
              <a:t>Vertx</a:t>
            </a:r>
            <a:r>
              <a:rPr lang="en-US" sz="8000" dirty="0"/>
              <a:t> style event bus</a:t>
            </a:r>
          </a:p>
          <a:p>
            <a:r>
              <a:rPr lang="en-US" sz="8000" dirty="0"/>
              <a:t>Very fast.</a:t>
            </a:r>
          </a:p>
          <a:p>
            <a:r>
              <a:rPr lang="en-US" sz="8000" dirty="0"/>
              <a:t>In-proc but can be integrated with others</a:t>
            </a:r>
          </a:p>
          <a:p>
            <a:r>
              <a:rPr lang="en-US" sz="8000" dirty="0" err="1"/>
              <a:t>QBit</a:t>
            </a:r>
            <a:r>
              <a:rPr lang="en-US" sz="8000" dirty="0"/>
              <a:t> now has the ability to send events over a remote connection.</a:t>
            </a:r>
          </a:p>
          <a:p>
            <a:r>
              <a:rPr lang="en-US" sz="8000" dirty="0" err="1"/>
              <a:t>EventManager</a:t>
            </a:r>
            <a:r>
              <a:rPr lang="en-US" sz="8000" dirty="0"/>
              <a:t> talks to an </a:t>
            </a:r>
            <a:r>
              <a:rPr lang="en-US" sz="8000" dirty="0" err="1"/>
              <a:t>EventBus</a:t>
            </a:r>
            <a:r>
              <a:rPr lang="en-US" sz="8000" dirty="0"/>
              <a:t> which talks to a series of Channels. Channels are like topics and they manage a collection of listeners. There are adapters that can move an event from a Channel to a </a:t>
            </a:r>
            <a:r>
              <a:rPr lang="en-US" sz="8000" dirty="0" err="1"/>
              <a:t>ServiceQueue</a:t>
            </a:r>
            <a:r>
              <a:rPr lang="en-US" sz="8000" dirty="0"/>
              <a:t>.</a:t>
            </a:r>
          </a:p>
          <a:p>
            <a:r>
              <a:rPr lang="en-US" sz="8000" dirty="0"/>
              <a:t>To support integration with other event busses and remote event busses ,it  added the concept of an </a:t>
            </a:r>
            <a:r>
              <a:rPr lang="en-US" sz="8000" dirty="0" err="1"/>
              <a:t>EventConnector</a:t>
            </a:r>
            <a:r>
              <a:rPr lang="en-US" sz="8000" dirty="0"/>
              <a:t>. The </a:t>
            </a:r>
            <a:r>
              <a:rPr lang="en-US" sz="8000" dirty="0" err="1"/>
              <a:t>EventBus</a:t>
            </a:r>
            <a:r>
              <a:rPr lang="en-US" sz="8000" dirty="0"/>
              <a:t> sends all events to its </a:t>
            </a:r>
            <a:r>
              <a:rPr lang="en-US" sz="8000" dirty="0" err="1"/>
              <a:t>EventConnector</a:t>
            </a:r>
            <a:r>
              <a:rPr lang="en-US" sz="8000" dirty="0"/>
              <a:t>. The default </a:t>
            </a:r>
            <a:r>
              <a:rPr lang="en-US" sz="8000" dirty="0" err="1"/>
              <a:t>EventConnector</a:t>
            </a:r>
            <a:r>
              <a:rPr lang="en-US" sz="8000" dirty="0"/>
              <a:t> is a no-op </a:t>
            </a:r>
            <a:r>
              <a:rPr lang="en-US" sz="8000" dirty="0" err="1"/>
              <a:t>EventConnector</a:t>
            </a:r>
            <a:r>
              <a:rPr lang="en-US" sz="8000" dirty="0"/>
              <a:t>. You can plug in additional event connection with the </a:t>
            </a:r>
            <a:r>
              <a:rPr lang="en-US" sz="8000" dirty="0" err="1"/>
              <a:t>EventConnector</a:t>
            </a:r>
            <a:r>
              <a:rPr lang="en-US" sz="8000" dirty="0"/>
              <a:t>.</a:t>
            </a:r>
          </a:p>
          <a:p>
            <a:endParaRPr lang="en-US" dirty="0"/>
          </a:p>
          <a:p>
            <a:endParaRPr lang="en-US" dirty="0"/>
          </a:p>
        </p:txBody>
      </p:sp>
    </p:spTree>
    <p:extLst>
      <p:ext uri="{BB962C8B-B14F-4D97-AF65-F5344CB8AC3E}">
        <p14:creationId xmlns:p14="http://schemas.microsoft.com/office/powerpoint/2010/main" val="425321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186</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Georgia</vt:lpstr>
      <vt:lpstr>Noto Sans</vt:lpstr>
      <vt:lpstr>Office Theme</vt:lpstr>
      <vt:lpstr>PowerPoint Presentation</vt:lpstr>
      <vt:lpstr>PowerPoint Presentation</vt:lpstr>
      <vt:lpstr>PowerPoint Presentation</vt:lpstr>
      <vt:lpstr>QBit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Renjith Narayanan</dc:creator>
  <cp:lastModifiedBy>Renjith Narayanan</cp:lastModifiedBy>
  <cp:revision>21</cp:revision>
  <dcterms:created xsi:type="dcterms:W3CDTF">2017-03-12T08:45:53Z</dcterms:created>
  <dcterms:modified xsi:type="dcterms:W3CDTF">2017-03-12T17:01:49Z</dcterms:modified>
</cp:coreProperties>
</file>