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导学" id="{6B27076D-8597-49FD-99C1-93F721A06FA3}">
          <p14:sldIdLst>
            <p14:sldId id="256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3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666666"/>
    <a:srgbClr val="BFD5F5"/>
    <a:srgbClr val="00458E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510"/>
      </p:cViewPr>
      <p:guideLst>
        <p:guide orient="horz" pos="2383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96878" y="479421"/>
            <a:ext cx="10515600" cy="992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 b="0" i="0">
                <a:solidFill>
                  <a:schemeClr val="tx1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852492" y="1291120"/>
            <a:ext cx="10842630" cy="4858631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 sz="2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>
              <a:defRPr sz="2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>
              <a:defRPr sz="2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>
              <a:defRPr sz="18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"/>
          <p:cNvSpPr/>
          <p:nvPr userDrawn="1"/>
        </p:nvSpPr>
        <p:spPr>
          <a:xfrm>
            <a:off x="-21167" y="6227233"/>
            <a:ext cx="12234334" cy="635001"/>
          </a:xfrm>
          <a:prstGeom prst="rect">
            <a:avLst/>
          </a:prstGeom>
          <a:solidFill>
            <a:srgbClr val="008D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Rectangle"/>
          <p:cNvSpPr/>
          <p:nvPr userDrawn="1"/>
        </p:nvSpPr>
        <p:spPr>
          <a:xfrm>
            <a:off x="-12700" y="6171307"/>
            <a:ext cx="12217400" cy="55927"/>
          </a:xfrm>
          <a:prstGeom prst="rect">
            <a:avLst/>
          </a:prstGeom>
          <a:solidFill>
            <a:srgbClr val="383D3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6" name="Image" descr="Imag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381" y="6390387"/>
            <a:ext cx="1567839" cy="3086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8558" y="6429469"/>
            <a:ext cx="294953" cy="28725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EDEDED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370" y="684866"/>
            <a:ext cx="10557766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5652" y="3224236"/>
            <a:ext cx="5790887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7200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765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65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8165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2021/9/13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13710" y="1202055"/>
            <a:ext cx="9799200" cy="2570400"/>
          </a:xfrm>
        </p:spPr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编程基础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13710" y="4109675"/>
            <a:ext cx="9799200" cy="1472400"/>
          </a:xfrm>
        </p:spPr>
        <p:txBody>
          <a:bodyPr/>
          <a:lstStyle/>
          <a:p>
            <a:r>
              <a:rPr lang="zh-CN" altLang="en-US" dirty="0"/>
              <a:t>分享人：任俊新</a:t>
            </a:r>
            <a:endParaRPr lang="en-US" altLang="zh-CN" dirty="0"/>
          </a:p>
          <a:p>
            <a:r>
              <a:rPr lang="zh-CN" altLang="en-US" dirty="0"/>
              <a:t>南京信息职业技术学院 讲师</a:t>
            </a:r>
          </a:p>
        </p:txBody>
      </p:sp>
      <p:sp>
        <p:nvSpPr>
          <p:cNvPr id="10" name="直角三角形 9"/>
          <p:cNvSpPr/>
          <p:nvPr/>
        </p:nvSpPr>
        <p:spPr>
          <a:xfrm rot="5400000">
            <a:off x="1341755" y="-1339850"/>
            <a:ext cx="607695" cy="32880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846455" y="-843915"/>
            <a:ext cx="712470" cy="2402840"/>
          </a:xfrm>
          <a:prstGeom prst="rtTriangle">
            <a:avLst/>
          </a:prstGeom>
          <a:solidFill>
            <a:srgbClr val="BFD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5400000">
            <a:off x="274955" y="-274955"/>
            <a:ext cx="986155" cy="1537335"/>
          </a:xfrm>
          <a:prstGeom prst="rtTriangle">
            <a:avLst/>
          </a:prstGeom>
          <a:solidFill>
            <a:srgbClr val="0045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4E11-529F-4938-84FB-87B74F32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式代码</a:t>
            </a:r>
            <a:r>
              <a:rPr lang="en-US" altLang="zh-CN" dirty="0"/>
              <a:t>-</a:t>
            </a:r>
            <a:r>
              <a:rPr lang="zh-CN" altLang="en-US" dirty="0"/>
              <a:t>连续比较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6220C-492E-4BEE-8067-27550DA970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return 0 &lt; x and x &lt; 10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604757-FB3C-4B36-A7FD-2B43F6D0B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return 0 &lt; x &lt; 10</a:t>
            </a:r>
          </a:p>
        </p:txBody>
      </p:sp>
    </p:spTree>
    <p:extLst>
      <p:ext uri="{BB962C8B-B14F-4D97-AF65-F5344CB8AC3E}">
        <p14:creationId xmlns:p14="http://schemas.microsoft.com/office/powerpoint/2010/main" val="81400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DD53-46AB-4EFF-8273-4D05B739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r>
              <a:rPr lang="zh-CN" altLang="en-US" dirty="0"/>
              <a:t>式代码</a:t>
            </a:r>
            <a:r>
              <a:rPr lang="en-US" altLang="zh-CN" dirty="0"/>
              <a:t>-In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26AB-945B-41F2-8FCA-47006B086E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if x==1 or x==2 or x==3:</a:t>
            </a:r>
          </a:p>
          <a:p>
            <a:pPr lvl="1"/>
            <a:r>
              <a:rPr lang="en-US" dirty="0"/>
              <a:t>return True</a:t>
            </a:r>
          </a:p>
          <a:p>
            <a:pPr lvl="1"/>
            <a:endParaRPr lang="en-US" dirty="0"/>
          </a:p>
          <a:p>
            <a:r>
              <a:rPr lang="en-US" dirty="0"/>
              <a:t>if ‘</a:t>
            </a:r>
            <a:r>
              <a:rPr lang="en-US" dirty="0" err="1"/>
              <a:t>haha</a:t>
            </a:r>
            <a:r>
              <a:rPr lang="en-US" dirty="0"/>
              <a:t>’.find(‘ha’) != -1:</a:t>
            </a:r>
          </a:p>
          <a:p>
            <a:pPr lvl="1"/>
            <a:r>
              <a:rPr lang="en-US" dirty="0"/>
              <a:t>print(‘</a:t>
            </a:r>
            <a:r>
              <a:rPr lang="zh-CN" altLang="en-US" dirty="0"/>
              <a:t>找到了</a:t>
            </a:r>
            <a:r>
              <a:rPr lang="en-US" dirty="0"/>
              <a:t>’)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575C-9406-4D34-A8ED-1F226E106E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x in [1,2,3]:</a:t>
            </a:r>
          </a:p>
          <a:p>
            <a:pPr lvl="1"/>
            <a:r>
              <a:rPr lang="en-US" dirty="0"/>
              <a:t>Return True</a:t>
            </a:r>
          </a:p>
          <a:p>
            <a:pPr lvl="1"/>
            <a:endParaRPr lang="en-US" dirty="0"/>
          </a:p>
          <a:p>
            <a:r>
              <a:rPr lang="en-US" dirty="0"/>
              <a:t>if ‘ha’ in ‘</a:t>
            </a:r>
            <a:r>
              <a:rPr lang="en-US" dirty="0" err="1"/>
              <a:t>haha</a:t>
            </a:r>
            <a:r>
              <a:rPr lang="en-US" dirty="0"/>
              <a:t>’:</a:t>
            </a:r>
          </a:p>
          <a:p>
            <a:pPr lvl="1"/>
            <a:r>
              <a:rPr lang="en-US" dirty="0"/>
              <a:t>print(‘</a:t>
            </a:r>
            <a:r>
              <a:rPr lang="zh-CN" altLang="en-US" dirty="0"/>
              <a:t>找到了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69761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F7F3-478A-4D4B-96AD-685DAAF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式编程</a:t>
            </a:r>
            <a:r>
              <a:rPr lang="en-US" altLang="zh-CN" dirty="0"/>
              <a:t>-Boolean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781-868E-4BA0-A098-ED4492C550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if x == True:</a:t>
            </a:r>
          </a:p>
          <a:p>
            <a:pPr lvl="1"/>
            <a:r>
              <a:rPr lang="en-US" dirty="0"/>
              <a:t>print(‘OK’)</a:t>
            </a:r>
          </a:p>
          <a:p>
            <a:pPr lvl="1"/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len</a:t>
            </a:r>
            <a:r>
              <a:rPr lang="en-US" dirty="0"/>
              <a:t>(items) &gt;0:</a:t>
            </a:r>
          </a:p>
          <a:p>
            <a:pPr lvl="1"/>
            <a:r>
              <a:rPr lang="en-US" dirty="0"/>
              <a:t>print(‘OK’)</a:t>
            </a:r>
          </a:p>
          <a:p>
            <a:pPr lvl="1"/>
            <a:endParaRPr lang="en-US" dirty="0"/>
          </a:p>
          <a:p>
            <a:r>
              <a:rPr lang="en-US" dirty="0"/>
              <a:t>if x != None:</a:t>
            </a:r>
          </a:p>
          <a:p>
            <a:pPr lvl="1"/>
            <a:r>
              <a:rPr lang="en-US" dirty="0"/>
              <a:t>print(‘OK’)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37921-4201-4DC1-9B35-D00DFA05B1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x:</a:t>
            </a:r>
          </a:p>
          <a:p>
            <a:pPr lvl="1"/>
            <a:r>
              <a:rPr lang="en-US" dirty="0"/>
              <a:t>Print(‘OK’)</a:t>
            </a:r>
          </a:p>
          <a:p>
            <a:pPr lvl="1"/>
            <a:endParaRPr lang="en-US" dirty="0"/>
          </a:p>
          <a:p>
            <a:r>
              <a:rPr lang="en-US" dirty="0"/>
              <a:t>If items:</a:t>
            </a:r>
          </a:p>
          <a:p>
            <a:pPr lvl="1"/>
            <a:r>
              <a:rPr lang="en-US" dirty="0"/>
              <a:t>Print(‘OK’)</a:t>
            </a:r>
          </a:p>
          <a:p>
            <a:pPr lvl="1"/>
            <a:endParaRPr lang="en-US" dirty="0"/>
          </a:p>
          <a:p>
            <a:r>
              <a:rPr lang="en-US" dirty="0"/>
              <a:t>If x is not None:</a:t>
            </a:r>
          </a:p>
          <a:p>
            <a:pPr lvl="1"/>
            <a:r>
              <a:rPr lang="en-US" dirty="0"/>
              <a:t>Print(‘OK’)</a:t>
            </a:r>
          </a:p>
        </p:txBody>
      </p:sp>
    </p:spTree>
    <p:extLst>
      <p:ext uri="{BB962C8B-B14F-4D97-AF65-F5344CB8AC3E}">
        <p14:creationId xmlns:p14="http://schemas.microsoft.com/office/powerpoint/2010/main" val="262335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6B74E9-8544-4884-8158-9E3281F8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26" y="1028780"/>
            <a:ext cx="9134947" cy="1018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我的</a:t>
            </a:r>
            <a:r>
              <a:rPr lang="en-US" altLang="zh-CN" dirty="0"/>
              <a:t>Python</a:t>
            </a:r>
            <a:r>
              <a:rPr lang="zh-CN" altLang="en-US" dirty="0"/>
              <a:t>课</a:t>
            </a:r>
            <a:br>
              <a:rPr lang="en-US" altLang="zh-CN" dirty="0"/>
            </a:br>
            <a:r>
              <a:rPr lang="en-US" altLang="zh-CN" dirty="0"/>
              <a:t>http://github.com/renjx/pythonstudy</a:t>
            </a: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89BD4B-E17D-4901-9B32-35AC25B985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6400" y="4565334"/>
            <a:ext cx="9799200" cy="1482380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132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 rot="5400000">
            <a:off x="1341755" y="-1339850"/>
            <a:ext cx="607695" cy="32880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846455" y="-843915"/>
            <a:ext cx="712470" cy="2402840"/>
          </a:xfrm>
          <a:prstGeom prst="rtTriangle">
            <a:avLst/>
          </a:prstGeom>
          <a:solidFill>
            <a:srgbClr val="BFD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5400000">
            <a:off x="274955" y="-274955"/>
            <a:ext cx="986155" cy="1537335"/>
          </a:xfrm>
          <a:prstGeom prst="rtTriangle">
            <a:avLst/>
          </a:prstGeom>
          <a:solidFill>
            <a:srgbClr val="0045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itle 1"/>
          <p:cNvSpPr>
            <a:spLocks noGrp="1"/>
          </p:cNvSpPr>
          <p:nvPr/>
        </p:nvSpPr>
        <p:spPr>
          <a:xfrm>
            <a:off x="838508" y="407031"/>
            <a:ext cx="10515600" cy="992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i="0" kern="1200">
                <a:solidFill>
                  <a:schemeClr val="tx1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defRPr>
            </a:lvl1pPr>
          </a:lstStyle>
          <a:p>
            <a:r>
              <a:rPr lang="zh-CN" altLang="en-US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整体目标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D360E-D459-4C1A-9A62-AAADAAEE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747" y="1119501"/>
            <a:ext cx="7670505" cy="541033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8B43-6F61-452E-BEED-D5F2C0DF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优势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7BC6-8945-472E-A4D8-23399792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弱类型，解释型，交互式运行</a:t>
            </a:r>
            <a:endParaRPr lang="en-US" altLang="zh-CN" dirty="0"/>
          </a:p>
          <a:p>
            <a:r>
              <a:rPr lang="zh-CN" altLang="en-US" dirty="0"/>
              <a:t>大数据，人工智能</a:t>
            </a:r>
            <a:endParaRPr lang="en-US" altLang="zh-CN" dirty="0"/>
          </a:p>
          <a:p>
            <a:r>
              <a:rPr lang="zh-CN" altLang="en-US" dirty="0"/>
              <a:t>大量的第三方库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749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5F8C-0D07-44C3-92DF-39334C3F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r>
              <a:rPr lang="zh-CN" altLang="en-US" dirty="0"/>
              <a:t>开发环境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A1B0-9F86-48C9-9DD2-4E7D77CB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IDLE</a:t>
            </a:r>
            <a:r>
              <a:rPr lang="zh-CN" altLang="en-US" dirty="0"/>
              <a:t>，</a:t>
            </a:r>
            <a:r>
              <a:rPr lang="en-US" altLang="zh-CN" dirty="0"/>
              <a:t>VSCODE</a:t>
            </a:r>
            <a:r>
              <a:rPr lang="zh-CN" altLang="en-US" dirty="0"/>
              <a:t>，记事本等</a:t>
            </a:r>
            <a:endParaRPr lang="en-US" altLang="zh-CN" dirty="0"/>
          </a:p>
          <a:p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en-US" altLang="zh-CN" dirty="0" err="1"/>
              <a:t>Jupyter</a:t>
            </a:r>
            <a:endParaRPr lang="en-US" altLang="zh-CN" dirty="0"/>
          </a:p>
          <a:p>
            <a:r>
              <a:rPr lang="en-US" altLang="zh-CN" dirty="0"/>
              <a:t>www.314ai.cn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D6BE-BCBF-4601-A710-80E9FBE7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r>
              <a:rPr lang="zh-CN" altLang="en-US" dirty="0"/>
              <a:t>版本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C30B-A1F7-4F34-8F56-DA086C4E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Python2</a:t>
            </a:r>
          </a:p>
          <a:p>
            <a:r>
              <a:rPr lang="en-US" altLang="zh-CN" dirty="0"/>
              <a:t>Python3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5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4E11-529F-4938-84FB-87B74F32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式代码</a:t>
            </a:r>
            <a:r>
              <a:rPr lang="en-US" altLang="zh-CN" dirty="0"/>
              <a:t>-</a:t>
            </a:r>
            <a:r>
              <a:rPr lang="zh-CN" altLang="en-US" dirty="0"/>
              <a:t>数据交换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6220C-492E-4BEE-8067-27550DA970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temp = a</a:t>
            </a:r>
          </a:p>
          <a:p>
            <a:r>
              <a:rPr lang="en-US" dirty="0"/>
              <a:t>a = b</a:t>
            </a:r>
          </a:p>
          <a:p>
            <a:r>
              <a:rPr lang="en-US" dirty="0"/>
              <a:t>b = temp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604757-FB3C-4B36-A7FD-2B43F6D0B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a, b = b, a</a:t>
            </a:r>
          </a:p>
        </p:txBody>
      </p:sp>
    </p:spTree>
    <p:extLst>
      <p:ext uri="{BB962C8B-B14F-4D97-AF65-F5344CB8AC3E}">
        <p14:creationId xmlns:p14="http://schemas.microsoft.com/office/powerpoint/2010/main" val="23629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4E11-529F-4938-84FB-87B74F32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式代码</a:t>
            </a:r>
            <a:r>
              <a:rPr lang="en-US" altLang="zh-CN" dirty="0"/>
              <a:t>-</a:t>
            </a:r>
            <a:r>
              <a:rPr lang="zh-CN" altLang="en-US" dirty="0"/>
              <a:t>遍历列表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6220C-492E-4BEE-8067-27550DA970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 = [1,2,3,4,5,6]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(a)):</a:t>
            </a:r>
          </a:p>
          <a:p>
            <a:pPr lvl="1"/>
            <a:r>
              <a:rPr lang="en-US" altLang="zh-CN" dirty="0"/>
              <a:t>x = 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print(x)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604757-FB3C-4B36-A7FD-2B43F6D0B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a = [1,2,3,4,5,6]</a:t>
            </a:r>
          </a:p>
          <a:p>
            <a:r>
              <a:rPr lang="en-US" altLang="zh-CN" dirty="0"/>
              <a:t>for e in a:</a:t>
            </a:r>
          </a:p>
          <a:p>
            <a:pPr lvl="1"/>
            <a:r>
              <a:rPr lang="en-US" altLang="zh-CN" dirty="0"/>
              <a:t>print(e)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99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ACD8-6EEC-49F0-A463-28D54D56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拼接字符串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14B3-35FE-498A-B126-773691EB7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= [‘</a:t>
            </a:r>
            <a:r>
              <a:rPr lang="en-US" dirty="0" err="1"/>
              <a:t>h’,’e’,’l’,’l’,’o</a:t>
            </a:r>
            <a:r>
              <a:rPr lang="en-US" dirty="0"/>
              <a:t>’]</a:t>
            </a:r>
          </a:p>
          <a:p>
            <a:r>
              <a:rPr lang="en-US" dirty="0"/>
              <a:t>s=‘’</a:t>
            </a:r>
          </a:p>
          <a:p>
            <a:r>
              <a:rPr lang="en-US" dirty="0"/>
              <a:t>for c in </a:t>
            </a:r>
            <a:r>
              <a:rPr lang="en-US" dirty="0" err="1"/>
              <a:t>arr</a:t>
            </a:r>
            <a:r>
              <a:rPr lang="en-US" dirty="0"/>
              <a:t>:</a:t>
            </a:r>
          </a:p>
          <a:p>
            <a:r>
              <a:rPr lang="en-US" dirty="0"/>
              <a:t>   s +=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A9C03-1B07-42AB-876D-49395DA5C3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= [‘</a:t>
            </a:r>
            <a:r>
              <a:rPr lang="en-US" dirty="0" err="1"/>
              <a:t>h’,’e’,’l’,’l’,’o</a:t>
            </a:r>
            <a:r>
              <a:rPr lang="en-US" dirty="0"/>
              <a:t>’]</a:t>
            </a:r>
          </a:p>
          <a:p>
            <a:r>
              <a:rPr lang="en-US" dirty="0"/>
              <a:t>s = ‘’.join(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270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4E11-529F-4938-84FB-87B74F32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式代码</a:t>
            </a:r>
            <a:r>
              <a:rPr lang="en-US" altLang="zh-CN" dirty="0"/>
              <a:t>-</a:t>
            </a:r>
            <a:r>
              <a:rPr lang="zh-CN" altLang="en-US" dirty="0"/>
              <a:t>拼接字符串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6220C-492E-4BEE-8067-27550DA970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= [‘</a:t>
            </a:r>
            <a:r>
              <a:rPr lang="en-US" dirty="0" err="1"/>
              <a:t>h’,’e’,’l’,’l’,’o</a:t>
            </a:r>
            <a:r>
              <a:rPr lang="en-US" dirty="0"/>
              <a:t>’]</a:t>
            </a:r>
          </a:p>
          <a:p>
            <a:r>
              <a:rPr lang="en-US" dirty="0"/>
              <a:t>s=‘</a:t>
            </a:r>
            <a:r>
              <a:rPr lang="en-US" altLang="zh-CN" dirty="0"/>
              <a:t>h</a:t>
            </a:r>
            <a:r>
              <a:rPr lang="en-US" dirty="0"/>
              <a:t>’</a:t>
            </a:r>
          </a:p>
          <a:p>
            <a:r>
              <a:rPr lang="en-US" dirty="0"/>
              <a:t>for c in </a:t>
            </a:r>
            <a:r>
              <a:rPr lang="en-US" dirty="0" err="1"/>
              <a:t>arr</a:t>
            </a:r>
            <a:r>
              <a:rPr lang="en-US" dirty="0"/>
              <a:t>[1:]:</a:t>
            </a:r>
          </a:p>
          <a:p>
            <a:r>
              <a:rPr lang="en-US" dirty="0"/>
              <a:t>   s += ‘,’+c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604757-FB3C-4B36-A7FD-2B43F6D0B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= [‘</a:t>
            </a:r>
            <a:r>
              <a:rPr lang="en-US" dirty="0" err="1"/>
              <a:t>h’,’e’,’l’,’l’,’o</a:t>
            </a:r>
            <a:r>
              <a:rPr lang="en-US" dirty="0"/>
              <a:t>’]</a:t>
            </a:r>
          </a:p>
          <a:p>
            <a:r>
              <a:rPr lang="en-US" dirty="0"/>
              <a:t>s = ‘,’.join(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6833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370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Amazon Ember</vt:lpstr>
      <vt:lpstr>Amazon Ember Display</vt:lpstr>
      <vt:lpstr>Amazon Ember Display Light</vt:lpstr>
      <vt:lpstr>Amazon Ember Light</vt:lpstr>
      <vt:lpstr>Amazon Ember Medium</vt:lpstr>
      <vt:lpstr>Helvetica Neue Medium</vt:lpstr>
      <vt:lpstr>宋体</vt:lpstr>
      <vt:lpstr>微软雅黑</vt:lpstr>
      <vt:lpstr>Arial</vt:lpstr>
      <vt:lpstr>Calibri</vt:lpstr>
      <vt:lpstr>Wingdings</vt:lpstr>
      <vt:lpstr>Office 主题​​</vt:lpstr>
      <vt:lpstr>Python编程基础</vt:lpstr>
      <vt:lpstr>PowerPoint Presentation</vt:lpstr>
      <vt:lpstr>Python优势</vt:lpstr>
      <vt:lpstr>Python开发环境</vt:lpstr>
      <vt:lpstr>Python版本</vt:lpstr>
      <vt:lpstr>Python式代码-数据交换</vt:lpstr>
      <vt:lpstr>Python式代码-遍历列表</vt:lpstr>
      <vt:lpstr>拼接字符串</vt:lpstr>
      <vt:lpstr>Python式代码-拼接字符串</vt:lpstr>
      <vt:lpstr>Python式代码-连续比较</vt:lpstr>
      <vt:lpstr>Python式代码-In</vt:lpstr>
      <vt:lpstr>Python式编程-Boolean</vt:lpstr>
      <vt:lpstr>我的Python课 http://github.com/renjx/pythonstudy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任哥</dc:creator>
  <cp:lastModifiedBy>任哥</cp:lastModifiedBy>
  <cp:revision>302</cp:revision>
  <dcterms:created xsi:type="dcterms:W3CDTF">2019-06-19T02:08:00Z</dcterms:created>
  <dcterms:modified xsi:type="dcterms:W3CDTF">2021-09-13T10:13:45Z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B8E72E232B3B44DEB668574A92B0C605</vt:lpwstr>
  </property>
</Properties>
</file>