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06918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90000"/>
    <a:srgbClr val="FF7C80"/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6" y="606"/>
      </p:cViewPr>
      <p:guideLst>
        <p:guide orient="horz" pos="136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706933"/>
            <a:ext cx="801886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2268784"/>
            <a:ext cx="801886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6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8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229978"/>
            <a:ext cx="2305422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229978"/>
            <a:ext cx="6782619" cy="36606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1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1076898"/>
            <a:ext cx="9221689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2890725"/>
            <a:ext cx="9221689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149890"/>
            <a:ext cx="4544021" cy="27407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149890"/>
            <a:ext cx="4544021" cy="27407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6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29978"/>
            <a:ext cx="9221689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1058899"/>
            <a:ext cx="452313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1577849"/>
            <a:ext cx="4523138" cy="2320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1058899"/>
            <a:ext cx="4545413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1577849"/>
            <a:ext cx="4545413" cy="2320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3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9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87972"/>
            <a:ext cx="344838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621941"/>
            <a:ext cx="541273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295877"/>
            <a:ext cx="344838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87972"/>
            <a:ext cx="344838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621941"/>
            <a:ext cx="541273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295877"/>
            <a:ext cx="344838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229978"/>
            <a:ext cx="922168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149890"/>
            <a:ext cx="922168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4003618"/>
            <a:ext cx="24056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0969-6E8C-4BD5-ACDB-1BAEDD878FBB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4003618"/>
            <a:ext cx="360848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4003618"/>
            <a:ext cx="24056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3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1">
                <a:lumMod val="40000"/>
                <a:lumOff val="6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0691813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000" b="1" spc="-12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HTTP  &amp;  Servlet</a:t>
            </a:r>
            <a:endParaRPr lang="zh-CN" altLang="en-US" sz="8000" b="1" spc="-12" dirty="0">
              <a:solidFill>
                <a:schemeClr val="accent5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8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accent1">
                <a:lumMod val="60000"/>
                <a:lumOff val="40000"/>
              </a:schemeClr>
            </a:gs>
            <a:gs pos="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1">
                    <a:lumMod val="50000"/>
                  </a:schemeClr>
                </a:solidFill>
                <a:latin typeface="Imprint MT Shadow" panose="04020605060303030202" pitchFamily="82" charset="0"/>
              </a:rPr>
              <a:t>Struts2 (02)</a:t>
            </a:r>
            <a:endParaRPr lang="zh-CN" altLang="en-US" sz="8800" b="1" spc="37" dirty="0">
              <a:solidFill>
                <a:schemeClr val="accent1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Servlet API</a:t>
            </a:r>
            <a:r>
              <a:rPr lang="zh-CN" altLang="en-US"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、封装数据、拦截器</a:t>
            </a:r>
          </a:p>
        </p:txBody>
      </p:sp>
    </p:spTree>
    <p:extLst>
      <p:ext uri="{BB962C8B-B14F-4D97-AF65-F5344CB8AC3E}">
        <p14:creationId xmlns:p14="http://schemas.microsoft.com/office/powerpoint/2010/main" val="185633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accent1">
                <a:lumMod val="60000"/>
                <a:lumOff val="40000"/>
              </a:schemeClr>
            </a:gs>
            <a:gs pos="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1">
                    <a:lumMod val="50000"/>
                  </a:schemeClr>
                </a:solidFill>
                <a:latin typeface="Imprint MT Shadow" panose="04020605060303030202" pitchFamily="82" charset="0"/>
              </a:rPr>
              <a:t>Struts2 (03)</a:t>
            </a:r>
            <a:endParaRPr lang="zh-CN" altLang="en-US" sz="8800" b="1" spc="37" dirty="0">
              <a:solidFill>
                <a:schemeClr val="accent1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altLang="zh-CN"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OGNL </a:t>
            </a:r>
            <a:r>
              <a:rPr lang="zh-CN" altLang="en-US"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  </a:t>
            </a:r>
            <a:r>
              <a:rPr lang="en-US" altLang="zh-CN"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 Struts2 </a:t>
            </a:r>
            <a:r>
              <a:rPr lang="zh-CN" altLang="en-US"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值栈  </a:t>
            </a:r>
            <a:r>
              <a:rPr lang="en-US" altLang="zh-CN"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 OGNL</a:t>
            </a:r>
            <a:r>
              <a:rPr lang="zh-CN" altLang="en-US"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特殊符号</a:t>
            </a:r>
            <a:endParaRPr lang="en-US" altLang="zh-CN" sz="2400" b="1" spc="37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56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rgbClr val="FF7C80"/>
            </a:gs>
            <a:gs pos="0">
              <a:srgbClr val="FF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rgbClr val="990000"/>
                </a:solidFill>
                <a:latin typeface="Imprint MT Shadow" panose="04020605060303030202" pitchFamily="82" charset="0"/>
              </a:rPr>
              <a:t>Spring (01)</a:t>
            </a:r>
            <a:endParaRPr lang="zh-CN" altLang="en-US" sz="8800" b="1" spc="37" dirty="0">
              <a:solidFill>
                <a:srgbClr val="990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altLang="zh-CN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Spring </a:t>
            </a:r>
            <a:r>
              <a:rPr lang="zh-CN" altLang="en-US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快速入门</a:t>
            </a:r>
            <a:endParaRPr lang="en-US" altLang="zh-CN" sz="2400" b="1" spc="37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60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rgbClr val="FF7C80"/>
            </a:gs>
            <a:gs pos="0">
              <a:srgbClr val="FF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rgbClr val="990000"/>
                </a:solidFill>
                <a:latin typeface="Imprint MT Shadow" panose="04020605060303030202" pitchFamily="82" charset="0"/>
              </a:rPr>
              <a:t>Spring (02)</a:t>
            </a:r>
            <a:endParaRPr lang="zh-CN" altLang="en-US" sz="8800" b="1" spc="37" dirty="0">
              <a:solidFill>
                <a:srgbClr val="990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altLang="zh-CN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Spring </a:t>
            </a:r>
            <a:r>
              <a:rPr lang="en-US" altLang="zh-CN" sz="2400" b="1" spc="37" dirty="0" err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IoC</a:t>
            </a:r>
            <a:r>
              <a:rPr lang="en-US" altLang="zh-CN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控制反转  </a:t>
            </a:r>
            <a:r>
              <a:rPr lang="en-US" altLang="zh-CN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 </a:t>
            </a:r>
            <a:r>
              <a:rPr lang="zh-CN" altLang="en-US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整合 </a:t>
            </a:r>
            <a:r>
              <a:rPr lang="en-US" altLang="zh-CN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JUnit </a:t>
            </a:r>
            <a:r>
              <a:rPr lang="zh-CN" altLang="en-US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单元测试</a:t>
            </a:r>
            <a:endParaRPr lang="en-US" altLang="zh-CN" sz="2400" b="1" spc="37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08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rgbClr val="FF7C80"/>
            </a:gs>
            <a:gs pos="0">
              <a:srgbClr val="FF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rgbClr val="990000"/>
                </a:solidFill>
                <a:latin typeface="Imprint MT Shadow" panose="04020605060303030202" pitchFamily="82" charset="0"/>
              </a:rPr>
              <a:t>Spring (03)</a:t>
            </a:r>
            <a:endParaRPr lang="zh-CN" altLang="en-US" sz="8800" b="1" spc="37" dirty="0">
              <a:solidFill>
                <a:srgbClr val="990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altLang="zh-CN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Spring AOP </a:t>
            </a:r>
            <a:r>
              <a:rPr lang="zh-CN" altLang="en-US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面向切面编程</a:t>
            </a:r>
            <a:endParaRPr lang="en-US" altLang="zh-CN" sz="2400" b="1" spc="37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65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rgbClr val="FF7C80"/>
            </a:gs>
            <a:gs pos="0">
              <a:srgbClr val="FF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rgbClr val="990000"/>
                </a:solidFill>
                <a:latin typeface="Imprint MT Shadow" panose="04020605060303030202" pitchFamily="82" charset="0"/>
              </a:rPr>
              <a:t>Spring (04)</a:t>
            </a:r>
            <a:endParaRPr lang="zh-CN" altLang="en-US" sz="8800" b="1" spc="37" dirty="0">
              <a:solidFill>
                <a:srgbClr val="990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altLang="zh-CN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Spring JDBC </a:t>
            </a:r>
            <a:r>
              <a:rPr lang="zh-CN" altLang="en-US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模板</a:t>
            </a:r>
            <a:endParaRPr lang="en-US" altLang="zh-CN" sz="2400" b="1" spc="37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29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rgbClr val="FF7C80"/>
            </a:gs>
            <a:gs pos="0">
              <a:srgbClr val="FF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rgbClr val="990000"/>
                </a:solidFill>
                <a:latin typeface="Imprint MT Shadow" panose="04020605060303030202" pitchFamily="82" charset="0"/>
              </a:rPr>
              <a:t>Spring (05)</a:t>
            </a:r>
            <a:endParaRPr lang="zh-CN" altLang="en-US" sz="8800" b="1" spc="37" dirty="0">
              <a:solidFill>
                <a:srgbClr val="990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altLang="zh-CN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Spring </a:t>
            </a:r>
            <a:r>
              <a:rPr lang="zh-CN" altLang="en-US" sz="2400" b="1" spc="37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事务管理</a:t>
            </a:r>
            <a:endParaRPr lang="en-US" altLang="zh-CN" sz="2400" b="1" spc="37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29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tx2">
                <a:lumMod val="40000"/>
                <a:lumOff val="60000"/>
              </a:schemeClr>
            </a:gs>
            <a:gs pos="0">
              <a:schemeClr val="tx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tx2">
                    <a:lumMod val="50000"/>
                  </a:schemeClr>
                </a:solidFill>
                <a:latin typeface="Imprint MT Shadow" panose="04020605060303030202" pitchFamily="82" charset="0"/>
              </a:rPr>
              <a:t>SSH (01)</a:t>
            </a:r>
            <a:endParaRPr lang="zh-CN" altLang="en-US" sz="8800" b="1" spc="37" dirty="0">
              <a:solidFill>
                <a:schemeClr val="tx2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altLang="zh-CN" sz="2400" b="1" spc="37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Struts + Spring + Hibernate </a:t>
            </a:r>
            <a:r>
              <a:rPr lang="zh-CN" altLang="en-US" sz="2400" b="1" spc="37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框架整合</a:t>
            </a:r>
            <a:endParaRPr lang="en-US" altLang="zh-CN" sz="2400" b="1" spc="37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0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rgbClr val="C3D1EC"/>
            </a:gs>
            <a:gs pos="100000">
              <a:schemeClr val="accent1">
                <a:lumMod val="60000"/>
                <a:lumOff val="4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0691813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6600" b="1" spc="-12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Request  &amp;  Response</a:t>
            </a:r>
            <a:endParaRPr lang="zh-CN" altLang="en-US" sz="6600" b="1" spc="-12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0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rgbClr val="C3D1EC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14500" b="1" spc="37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J S P</a:t>
            </a:r>
            <a:endParaRPr lang="zh-CN" altLang="en-US" sz="5400" b="1" spc="37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accent6">
                <a:lumMod val="40000"/>
                <a:lumOff val="60000"/>
              </a:schemeClr>
            </a:gs>
            <a:gs pos="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6">
                    <a:lumMod val="50000"/>
                  </a:schemeClr>
                </a:solidFill>
                <a:latin typeface="Imprint MT Shadow" panose="04020605060303030202" pitchFamily="82" charset="0"/>
              </a:rPr>
              <a:t>Hibernate (01)</a:t>
            </a:r>
            <a:endParaRPr lang="zh-CN" altLang="en-US" sz="8800" b="1" spc="37" dirty="0">
              <a:solidFill>
                <a:schemeClr val="accent6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149339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accent6">
                <a:lumMod val="40000"/>
                <a:lumOff val="60000"/>
              </a:schemeClr>
            </a:gs>
            <a:gs pos="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6">
                    <a:lumMod val="50000"/>
                  </a:schemeClr>
                </a:solidFill>
                <a:latin typeface="Imprint MT Shadow" panose="04020605060303030202" pitchFamily="82" charset="0"/>
              </a:rPr>
              <a:t>Hibernate (02)</a:t>
            </a:r>
            <a:endParaRPr lang="zh-CN" altLang="en-US" sz="8800" b="1" spc="37" dirty="0">
              <a:solidFill>
                <a:schemeClr val="accent6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配置文件 </a:t>
            </a:r>
            <a:r>
              <a:rPr lang="en-US" altLang="zh-CN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接口方法</a:t>
            </a:r>
          </a:p>
        </p:txBody>
      </p:sp>
    </p:spTree>
    <p:extLst>
      <p:ext uri="{BB962C8B-B14F-4D97-AF65-F5344CB8AC3E}">
        <p14:creationId xmlns:p14="http://schemas.microsoft.com/office/powerpoint/2010/main" val="258228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accent6">
                <a:lumMod val="40000"/>
                <a:lumOff val="60000"/>
              </a:schemeClr>
            </a:gs>
            <a:gs pos="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6">
                    <a:lumMod val="50000"/>
                  </a:schemeClr>
                </a:solidFill>
                <a:latin typeface="Imprint MT Shadow" panose="04020605060303030202" pitchFamily="82" charset="0"/>
              </a:rPr>
              <a:t>Hibernate (03)</a:t>
            </a:r>
            <a:endParaRPr lang="zh-CN" altLang="en-US" sz="8800" b="1" spc="37" dirty="0">
              <a:solidFill>
                <a:schemeClr val="accent6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持久化类 </a:t>
            </a:r>
            <a:r>
              <a:rPr lang="en-US" altLang="zh-CN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缓存 </a:t>
            </a:r>
            <a:r>
              <a:rPr lang="en-US" altLang="zh-CN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事务</a:t>
            </a:r>
          </a:p>
        </p:txBody>
      </p:sp>
    </p:spTree>
    <p:extLst>
      <p:ext uri="{BB962C8B-B14F-4D97-AF65-F5344CB8AC3E}">
        <p14:creationId xmlns:p14="http://schemas.microsoft.com/office/powerpoint/2010/main" val="337606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accent6">
                <a:lumMod val="40000"/>
                <a:lumOff val="60000"/>
              </a:schemeClr>
            </a:gs>
            <a:gs pos="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6">
                    <a:lumMod val="50000"/>
                  </a:schemeClr>
                </a:solidFill>
                <a:latin typeface="Imprint MT Shadow" panose="04020605060303030202" pitchFamily="82" charset="0"/>
              </a:rPr>
              <a:t>Hibernate (04)</a:t>
            </a:r>
            <a:endParaRPr lang="zh-CN" altLang="en-US" sz="8800" b="1" spc="37" dirty="0">
              <a:solidFill>
                <a:schemeClr val="accent6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关联关系映射</a:t>
            </a:r>
          </a:p>
        </p:txBody>
      </p:sp>
    </p:spTree>
    <p:extLst>
      <p:ext uri="{BB962C8B-B14F-4D97-AF65-F5344CB8AC3E}">
        <p14:creationId xmlns:p14="http://schemas.microsoft.com/office/powerpoint/2010/main" val="57997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accent6">
                <a:lumMod val="40000"/>
                <a:lumOff val="60000"/>
              </a:schemeClr>
            </a:gs>
            <a:gs pos="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6">
                    <a:lumMod val="50000"/>
                  </a:schemeClr>
                </a:solidFill>
                <a:latin typeface="Imprint MT Shadow" panose="04020605060303030202" pitchFamily="82" charset="0"/>
              </a:rPr>
              <a:t>Hibernate (05)</a:t>
            </a:r>
            <a:endParaRPr lang="zh-CN" altLang="en-US" sz="8800" b="1" spc="37" dirty="0">
              <a:solidFill>
                <a:schemeClr val="accent6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查询方式 </a:t>
            </a:r>
            <a:r>
              <a:rPr lang="en-US" altLang="zh-CN" sz="2400" b="1" spc="37" dirty="0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400" b="1" spc="37">
                <a:solidFill>
                  <a:schemeClr val="accent6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查询策略优化</a:t>
            </a:r>
            <a:endParaRPr lang="zh-CN" altLang="en-US" sz="2400" b="1" spc="37" dirty="0">
              <a:solidFill>
                <a:schemeClr val="accent6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80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accent1">
                <a:lumMod val="60000"/>
                <a:lumOff val="40000"/>
              </a:schemeClr>
            </a:gs>
            <a:gs pos="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1">
                    <a:lumMod val="50000"/>
                  </a:schemeClr>
                </a:solidFill>
                <a:latin typeface="Imprint MT Shadow" panose="04020605060303030202" pitchFamily="82" charset="0"/>
              </a:rPr>
              <a:t>Struts2 (01)</a:t>
            </a:r>
            <a:endParaRPr lang="zh-CN" altLang="en-US" sz="8800" b="1" spc="37" dirty="0">
              <a:solidFill>
                <a:schemeClr val="accent1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70875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137</Words>
  <Application>Microsoft Office PowerPoint</Application>
  <PresentationFormat>自定义</PresentationFormat>
  <Paragraphs>31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华文新魏</vt:lpstr>
      <vt:lpstr>Algerian</vt:lpstr>
      <vt:lpstr>Arial</vt:lpstr>
      <vt:lpstr>Arial Rounded MT Bold</vt:lpstr>
      <vt:lpstr>Calibri</vt:lpstr>
      <vt:lpstr>Calibri Light</vt:lpstr>
      <vt:lpstr>Imprint MT Shadow</vt:lpstr>
      <vt:lpstr>Office 主题​​</vt:lpstr>
      <vt:lpstr>HTTP  &amp;  Servlet</vt:lpstr>
      <vt:lpstr>Request  &amp;  Response</vt:lpstr>
      <vt:lpstr>J S P</vt:lpstr>
      <vt:lpstr>Hibernate (01)</vt:lpstr>
      <vt:lpstr>Hibernate (02)</vt:lpstr>
      <vt:lpstr>Hibernate (03)</vt:lpstr>
      <vt:lpstr>Hibernate (04)</vt:lpstr>
      <vt:lpstr>Hibernate (05)</vt:lpstr>
      <vt:lpstr>Struts2 (01)</vt:lpstr>
      <vt:lpstr>Struts2 (02)</vt:lpstr>
      <vt:lpstr>Struts2 (03)</vt:lpstr>
      <vt:lpstr>Spring (01)</vt:lpstr>
      <vt:lpstr>Spring (02)</vt:lpstr>
      <vt:lpstr>Spring (03)</vt:lpstr>
      <vt:lpstr>Spring (04)</vt:lpstr>
      <vt:lpstr>Spring (05)</vt:lpstr>
      <vt:lpstr>SSH (01)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&amp; Response</dc:title>
  <dc:creator>任凯</dc:creator>
  <cp:lastModifiedBy>任 凯</cp:lastModifiedBy>
  <cp:revision>16</cp:revision>
  <dcterms:created xsi:type="dcterms:W3CDTF">2018-05-01T10:17:22Z</dcterms:created>
  <dcterms:modified xsi:type="dcterms:W3CDTF">2018-08-13T03:30:20Z</dcterms:modified>
</cp:coreProperties>
</file>