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handoutMasterIdLst>
    <p:handoutMasterId r:id="rId24"/>
  </p:handoutMasterIdLst>
  <p:sldIdLst>
    <p:sldId id="282"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302" r:id="rId16"/>
    <p:sldId id="303" r:id="rId17"/>
    <p:sldId id="304" r:id="rId18"/>
    <p:sldId id="305" r:id="rId19"/>
    <p:sldId id="306" r:id="rId20"/>
    <p:sldId id="307" r:id="rId21"/>
    <p:sldId id="30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74" autoAdjust="0"/>
  </p:normalViewPr>
  <p:slideViewPr>
    <p:cSldViewPr snapToGrid="0">
      <p:cViewPr varScale="1">
        <p:scale>
          <a:sx n="72" d="100"/>
          <a:sy n="72" d="100"/>
        </p:scale>
        <p:origin x="1350" y="5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2019/11/28</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2019/11/28</a:t>
            </a:fld>
            <a:endParaRPr lang="en-ZA"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7485357" y="0"/>
            <a:ext cx="1658643" cy="6858000"/>
          </a:xfrm>
          <a:solidFill>
            <a:schemeClr val="bg1">
              <a:lumMod val="95000"/>
            </a:schemeClr>
          </a:solidFill>
        </p:spPr>
        <p:txBody>
          <a:bodyPr anchor="ctr"/>
          <a:lstStyle>
            <a:lvl1pPr marL="0" indent="0" algn="ctr">
              <a:buNone/>
              <a:defRPr sz="9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5242" y="4346296"/>
            <a:ext cx="5098688" cy="1674470"/>
          </a:xfrm>
        </p:spPr>
        <p:txBody>
          <a:bodyPr anchor="b"/>
          <a:lstStyle>
            <a:lvl1pPr algn="r">
              <a:lnSpc>
                <a:spcPts val="3750"/>
              </a:lnSpc>
              <a:defRPr sz="4500" b="1" cap="all" spc="-225" baseline="0">
                <a:solidFill>
                  <a:schemeClr val="tx1"/>
                </a:solidFill>
                <a:latin typeface="+mj-lt"/>
              </a:defRPr>
            </a:lvl1pPr>
          </a:lstStyle>
          <a:p>
            <a:r>
              <a:rPr lang="en-US" dirty="0"/>
              <a:t>PRESENTATION TITLE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10"/>
            <a:ext cx="7485357"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1"/>
            <a:ext cx="7485357"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87100" y="3418945"/>
            <a:ext cx="6826157" cy="51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323850" y="1008000"/>
            <a:ext cx="6898500"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324000" y="1512000"/>
            <a:ext cx="2187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2679675" y="1511477"/>
            <a:ext cx="2187000" cy="467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5035350" y="1511475"/>
            <a:ext cx="2187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323850" y="1008000"/>
            <a:ext cx="6898500"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324000" y="1512000"/>
            <a:ext cx="1323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1717838" y="1512000"/>
            <a:ext cx="1323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3111675" y="1512000"/>
            <a:ext cx="1323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4505512" y="1507535"/>
            <a:ext cx="132300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5899350" y="1507535"/>
            <a:ext cx="1323000" cy="4683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323851" y="1008000"/>
            <a:ext cx="6898587"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4722829" y="424207"/>
            <a:ext cx="4128941"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4899581" y="3639199"/>
            <a:ext cx="3790452" cy="1192038"/>
          </a:xfrm>
          <a:solidFill>
            <a:schemeClr val="bg1"/>
          </a:solidFill>
        </p:spPr>
        <p:txBody>
          <a:bodyPr lIns="252000" tIns="0" anchor="ctr"/>
          <a:lstStyle>
            <a:lvl1pPr marL="0" indent="0" algn="l">
              <a:lnSpc>
                <a:spcPct val="100000"/>
              </a:lnSpc>
              <a:buNone/>
              <a:defRPr sz="1350" i="1">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4899581" y="993303"/>
            <a:ext cx="3790452" cy="2513468"/>
          </a:xfrm>
        </p:spPr>
        <p:txBody>
          <a:bodyPr/>
          <a:lstStyle>
            <a:lvl1pPr>
              <a:defRPr sz="405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1726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324000" y="1046375"/>
            <a:ext cx="6898500"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399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324001" y="1046376"/>
            <a:ext cx="3326873"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3895627" y="1046376"/>
            <a:ext cx="3326873" cy="5130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34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324000" y="1068420"/>
            <a:ext cx="3326130" cy="823912"/>
          </a:xfrm>
          <a:solidFill>
            <a:schemeClr val="tx1"/>
          </a:solidFill>
        </p:spPr>
        <p:txBody>
          <a:bodyPr anchor="ctr"/>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3896370" y="1068420"/>
            <a:ext cx="3326130" cy="823912"/>
          </a:xfrm>
          <a:solidFill>
            <a:schemeClr val="tx1"/>
          </a:solidFill>
        </p:spPr>
        <p:txBody>
          <a:bodyPr anchor="ctr"/>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324001" y="2096752"/>
            <a:ext cx="3326130" cy="4092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3896370" y="2096752"/>
            <a:ext cx="3326130" cy="4092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5328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324000" y="6356351"/>
            <a:ext cx="3086100" cy="365125"/>
          </a:xfrm>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324001" y="457200"/>
            <a:ext cx="2369709" cy="1600200"/>
          </a:xfrm>
        </p:spPr>
        <p:txBody>
          <a:bodyPr anchor="b"/>
          <a:lstStyle>
            <a:lvl1pPr>
              <a:defRPr sz="2100"/>
            </a:lvl1pPr>
          </a:lstStyle>
          <a:p>
            <a:r>
              <a:rPr lang="en-US"/>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324001" y="2057400"/>
            <a:ext cx="2369709" cy="4126584"/>
          </a:xfrm>
        </p:spPr>
        <p:txBody>
          <a:bodyPr/>
          <a:lstStyle>
            <a:lvl1pPr marL="0" indent="0">
              <a:buFont typeface="Arial" panose="020B0604020202020204" pitchFamily="34" charse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2828042" y="457201"/>
            <a:ext cx="4517795" cy="5726784"/>
          </a:xfrm>
        </p:spPr>
        <p:txBody>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4757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324000" y="6356351"/>
            <a:ext cx="3086100" cy="365125"/>
          </a:xfrm>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324001" y="457200"/>
            <a:ext cx="2369709" cy="1600200"/>
          </a:xfrm>
        </p:spPr>
        <p:txBody>
          <a:bodyPr anchor="b"/>
          <a:lstStyle>
            <a:lvl1pPr>
              <a:defRPr sz="2100"/>
            </a:lvl1pPr>
          </a:lstStyle>
          <a:p>
            <a:r>
              <a:rPr lang="en-US"/>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324001" y="2057400"/>
            <a:ext cx="2369709" cy="4126584"/>
          </a:xfrm>
        </p:spPr>
        <p:txBody>
          <a:bodyPr/>
          <a:lstStyle>
            <a:lvl1pPr marL="0" indent="0">
              <a:buFont typeface="Arial" panose="020B0604020202020204" pitchFamily="34" charse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2841016" y="457201"/>
            <a:ext cx="4462401" cy="572678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2103075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5242" y="4346296"/>
            <a:ext cx="5098688" cy="1674470"/>
          </a:xfrm>
        </p:spPr>
        <p:txBody>
          <a:bodyPr anchor="b"/>
          <a:lstStyle>
            <a:lvl1pPr algn="r">
              <a:lnSpc>
                <a:spcPts val="3750"/>
              </a:lnSpc>
              <a:defRPr sz="4500" b="1" cap="all" spc="-225"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494813" y="4650539"/>
            <a:ext cx="1842158" cy="1192038"/>
          </a:xfrm>
          <a:solidFill>
            <a:schemeClr val="bg1"/>
          </a:solidFill>
        </p:spPr>
        <p:txBody>
          <a:bodyPr lIns="252000" tIns="0" anchor="ctr"/>
          <a:lstStyle>
            <a:lvl1pPr marL="0" indent="0" algn="l">
              <a:lnSpc>
                <a:spcPct val="100000"/>
              </a:lnSpc>
              <a:buNone/>
              <a:defRPr sz="1350" i="1">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10"/>
            <a:ext cx="7485357"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1"/>
            <a:ext cx="7485357"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87100" y="3418945"/>
            <a:ext cx="6826157" cy="51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5242" y="4346296"/>
            <a:ext cx="5098688" cy="1674470"/>
          </a:xfrm>
        </p:spPr>
        <p:txBody>
          <a:bodyPr anchor="b"/>
          <a:lstStyle>
            <a:lvl1pPr algn="r">
              <a:lnSpc>
                <a:spcPts val="3750"/>
              </a:lnSpc>
              <a:defRPr sz="4500" b="1" cap="all" spc="-225"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494813" y="4650539"/>
            <a:ext cx="1842158" cy="1192038"/>
          </a:xfrm>
          <a:solidFill>
            <a:schemeClr val="bg1"/>
          </a:solidFill>
        </p:spPr>
        <p:txBody>
          <a:bodyPr lIns="252000" tIns="0" anchor="ctr"/>
          <a:lstStyle>
            <a:lvl1pPr marL="0" indent="0" algn="l">
              <a:lnSpc>
                <a:spcPct val="100000"/>
              </a:lnSpc>
              <a:buNone/>
              <a:defRPr sz="1350" i="1">
                <a:solidFill>
                  <a:schemeClr val="tx1"/>
                </a:solidFill>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10"/>
            <a:ext cx="7485357"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1"/>
            <a:ext cx="7485357"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87100" y="3418945"/>
            <a:ext cx="6826157" cy="51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7485357" y="0"/>
            <a:ext cx="1658643" cy="6192000"/>
          </a:xfrm>
          <a:solidFill>
            <a:schemeClr val="bg1">
              <a:lumMod val="95000"/>
            </a:schemeClr>
          </a:solidFill>
        </p:spPr>
        <p:txBody>
          <a:bodyPr anchor="ctr"/>
          <a:lstStyle>
            <a:lvl1pPr marL="0" indent="0" algn="ctr">
              <a:buNone/>
              <a:defRPr sz="9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3333815" y="1807950"/>
            <a:ext cx="3888685" cy="432000"/>
          </a:xfrm>
        </p:spPr>
        <p:txBody>
          <a:bodyPr/>
          <a:lstStyle>
            <a:lvl1pPr algn="r">
              <a:defRPr>
                <a:solidFill>
                  <a:schemeClr val="tx1"/>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3333665" y="2383950"/>
            <a:ext cx="3888685" cy="360000"/>
          </a:xfrm>
        </p:spPr>
        <p:txBody>
          <a:bodyPr/>
          <a:lstStyle>
            <a:lvl1pPr marL="0" indent="0" algn="r">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333750" y="2908300"/>
            <a:ext cx="38886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324000" y="432000"/>
            <a:ext cx="6848325" cy="432000"/>
          </a:xfrm>
        </p:spPr>
        <p:txBody>
          <a:bodyPr/>
          <a:lstStyle/>
          <a:p>
            <a:r>
              <a:rPr lang="en-US"/>
              <a:t>Click to edit Master title style</a:t>
            </a:r>
            <a:endParaRPr lang="en-ZA" dirty="0"/>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323850" y="1008000"/>
            <a:ext cx="5171925"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324000" y="432000"/>
            <a:ext cx="6898500" cy="432000"/>
          </a:xfrm>
        </p:spPr>
        <p:txBody>
          <a:bodyPr/>
          <a:lstStyle>
            <a:lvl1pPr>
              <a:defRPr>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323850" y="1008000"/>
            <a:ext cx="6898500"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324000" y="1432296"/>
            <a:ext cx="3375000" cy="527076"/>
          </a:xfrm>
          <a:solidFill>
            <a:schemeClr val="tx1"/>
          </a:solidFill>
        </p:spPr>
        <p:txBody>
          <a:bodyPr lIns="180000" tIns="36000" anchor="ctr"/>
          <a:lstStyle>
            <a:lvl1pPr marL="0" indent="0">
              <a:buNone/>
              <a:defRPr sz="1800" b="1" spc="-113">
                <a:solidFill>
                  <a:schemeClr val="bg1"/>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324000" y="2023668"/>
            <a:ext cx="3375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3847350" y="1433106"/>
            <a:ext cx="3375000" cy="525283"/>
          </a:xfrm>
          <a:solidFill>
            <a:schemeClr val="tx1"/>
          </a:solidFill>
        </p:spPr>
        <p:txBody>
          <a:bodyPr lIns="180000" tIns="36000" anchor="ctr"/>
          <a:lstStyle>
            <a:lvl1pPr marL="0" indent="0">
              <a:buNone/>
              <a:defRPr sz="1800" b="1" spc="-113">
                <a:solidFill>
                  <a:schemeClr val="bg1"/>
                </a:solidFill>
                <a:latin typeface="+mj-lt"/>
              </a:defRPr>
            </a:lvl1pPr>
          </a:lstStyle>
          <a:p>
            <a:pPr lvl="0"/>
            <a:r>
              <a:rPr lang="en-US"/>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3847350" y="2020360"/>
            <a:ext cx="3375000" cy="4170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1630770" y="2112793"/>
            <a:ext cx="5098688" cy="1674470"/>
          </a:xfrm>
        </p:spPr>
        <p:txBody>
          <a:bodyPr anchor="ctr"/>
          <a:lstStyle>
            <a:lvl1pPr algn="ctr">
              <a:lnSpc>
                <a:spcPct val="100000"/>
              </a:lnSpc>
              <a:defRPr sz="4500" b="1" cap="all" spc="-225"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10"/>
            <a:ext cx="7485357"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1"/>
            <a:ext cx="7485357"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87100" y="3418945"/>
            <a:ext cx="6826157" cy="51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1630771" y="4035728"/>
            <a:ext cx="2497388" cy="382887"/>
          </a:xfrm>
        </p:spPr>
        <p:txBody>
          <a:bodyPr/>
          <a:lstStyle>
            <a:lvl1pPr marL="0" indent="0" algn="r">
              <a:buNone/>
              <a:defRPr sz="1800"/>
            </a:lvl1pPr>
            <a:lvl2pPr marL="200025" indent="0">
              <a:buNone/>
              <a:defRPr/>
            </a:lvl2pPr>
            <a:lvl3pPr marL="407194" indent="0">
              <a:buNone/>
              <a:defRPr/>
            </a:lvl3pPr>
            <a:lvl4pPr marL="607219" indent="0">
              <a:buNone/>
              <a:defRPr/>
            </a:lvl4pPr>
            <a:lvl5pPr marL="807244"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4546701" y="4150118"/>
            <a:ext cx="2182757" cy="238016"/>
          </a:xfrm>
        </p:spPr>
        <p:txBody>
          <a:bodyPr/>
          <a:lstStyle>
            <a:lvl1pPr marL="0" indent="0" algn="l">
              <a:buNone/>
              <a:defRPr sz="1050" i="1"/>
            </a:lvl1pPr>
            <a:lvl2pPr marL="200025" indent="0">
              <a:buNone/>
              <a:defRPr/>
            </a:lvl2pPr>
            <a:lvl3pPr marL="407194" indent="0">
              <a:buNone/>
              <a:defRPr/>
            </a:lvl3pPr>
            <a:lvl4pPr marL="607219" indent="0">
              <a:buNone/>
              <a:defRPr/>
            </a:lvl4pPr>
            <a:lvl5pPr marL="807244"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4546701" y="4540691"/>
            <a:ext cx="2182757" cy="238016"/>
          </a:xfrm>
        </p:spPr>
        <p:txBody>
          <a:bodyPr/>
          <a:lstStyle>
            <a:lvl1pPr marL="0" indent="0" algn="l">
              <a:buNone/>
              <a:defRPr sz="1050" i="1"/>
            </a:lvl1pPr>
            <a:lvl2pPr marL="200025" indent="0">
              <a:buNone/>
              <a:defRPr/>
            </a:lvl2pPr>
            <a:lvl3pPr marL="407194" indent="0">
              <a:buNone/>
              <a:defRPr/>
            </a:lvl3pPr>
            <a:lvl4pPr marL="607219" indent="0">
              <a:buNone/>
              <a:defRPr/>
            </a:lvl4pPr>
            <a:lvl5pPr marL="807244"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4546701" y="4931263"/>
            <a:ext cx="2182757" cy="238016"/>
          </a:xfrm>
        </p:spPr>
        <p:txBody>
          <a:bodyPr/>
          <a:lstStyle>
            <a:lvl1pPr marL="0" indent="0" algn="l">
              <a:buNone/>
              <a:defRPr sz="1050" i="1"/>
            </a:lvl1pPr>
            <a:lvl2pPr marL="200025" indent="0">
              <a:buNone/>
              <a:defRPr/>
            </a:lvl2pPr>
            <a:lvl3pPr marL="407194" indent="0">
              <a:buNone/>
              <a:defRPr/>
            </a:lvl3pPr>
            <a:lvl4pPr marL="607219" indent="0">
              <a:buNone/>
              <a:defRPr/>
            </a:lvl4pPr>
            <a:lvl5pPr marL="807244" indent="0">
              <a:buNone/>
              <a:defRPr/>
            </a:lvl5pPr>
          </a:lstStyle>
          <a:p>
            <a:pPr lvl="0"/>
            <a:r>
              <a:rPr lang="en-US" dirty="0"/>
              <a:t>Company Website</a:t>
            </a:r>
            <a:endParaRPr lang="en-ZA" dirty="0"/>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323851" y="1008000"/>
            <a:ext cx="6898587" cy="360000"/>
          </a:xfrm>
        </p:spPr>
        <p:txBody>
          <a:bodyPr/>
          <a:lstStyle>
            <a:lvl1pPr marL="0" indent="0">
              <a:buNone/>
              <a:defRPr i="1">
                <a:latin typeface="+mn-lt"/>
              </a:defRPr>
            </a:lvl1pPr>
            <a:lvl2pPr marL="200025" indent="0">
              <a:buNone/>
              <a:defRPr/>
            </a:lvl2pPr>
            <a:lvl3pPr marL="407194" indent="0">
              <a:buNone/>
              <a:defRPr/>
            </a:lvl3pPr>
            <a:lvl4pPr marL="607219" indent="0">
              <a:buNone/>
              <a:defRPr/>
            </a:lvl4pPr>
            <a:lvl5pPr marL="807244"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a:xfrm>
            <a:off x="8585626" y="6401750"/>
            <a:ext cx="208814" cy="274324"/>
          </a:xfrm>
          <a:prstGeom prst="rect">
            <a:avLst/>
          </a:prstGeo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138293" y="136527"/>
            <a:ext cx="7309430" cy="6584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324000" y="432000"/>
            <a:ext cx="6898587"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324000" y="1512000"/>
            <a:ext cx="6898587"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324000" y="6356351"/>
            <a:ext cx="3086100" cy="365125"/>
          </a:xfrm>
          <a:prstGeom prst="rect">
            <a:avLst/>
          </a:prstGeom>
        </p:spPr>
        <p:txBody>
          <a:bodyPr vert="horz" lIns="0" tIns="0" rIns="0" bIns="0" rtlCol="0" anchor="ctr"/>
          <a:lstStyle>
            <a:lvl1pPr algn="l">
              <a:defRPr sz="9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ZA" dirty="0"/>
              <a:t>Add a footer</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10"/>
            <a:ext cx="4937760"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1"/>
            <a:ext cx="4754880"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87100" y="3418945"/>
            <a:ext cx="6826157" cy="519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pic>
        <p:nvPicPr>
          <p:cNvPr id="9" name="Picture 8"/>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989354" y="132562"/>
            <a:ext cx="982369" cy="894522"/>
          </a:xfrm>
          <a:prstGeom prst="rect">
            <a:avLst/>
          </a:prstGeom>
        </p:spPr>
      </p:pic>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72" r:id="rId13"/>
    <p:sldLayoutId id="2147483666" r:id="rId14"/>
    <p:sldLayoutId id="2147483667" r:id="rId15"/>
    <p:sldLayoutId id="2147483668" r:id="rId16"/>
    <p:sldLayoutId id="2147483673" r:id="rId17"/>
    <p:sldLayoutId id="2147483675" r:id="rId18"/>
    <p:sldLayoutId id="2147483669" r:id="rId19"/>
    <p:sldLayoutId id="2147483655" r:id="rId20"/>
  </p:sldLayoutIdLst>
  <p:hf hdr="0" ftr="0" dt="0"/>
  <p:txStyles>
    <p:titleStyle>
      <a:lvl1pPr algn="l" defTabSz="685800" rtl="0" eaLnBrk="1" latinLnBrk="0" hangingPunct="1">
        <a:lnSpc>
          <a:spcPct val="90000"/>
        </a:lnSpc>
        <a:spcBef>
          <a:spcPct val="0"/>
        </a:spcBef>
        <a:buNone/>
        <a:defRPr sz="2400" b="1" kern="1200" cap="all" spc="-113" baseline="0">
          <a:solidFill>
            <a:schemeClr val="tx1"/>
          </a:solidFill>
          <a:latin typeface="+mj-lt"/>
          <a:ea typeface="+mj-ea"/>
          <a:cs typeface="+mj-cs"/>
        </a:defRPr>
      </a:lvl1pPr>
    </p:titleStyle>
    <p:bodyStyle>
      <a:lvl1pPr marL="200025" indent="-200025"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407194" indent="-207169"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607219"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807244"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007269"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a:t>FINAL PROJECT REPORT</a:t>
            </a:r>
            <a:br>
              <a:rPr lang="en-US"/>
            </a:br>
            <a:r>
              <a:rPr lang="en-US"/>
              <a:t>       </a:t>
            </a:r>
            <a:r>
              <a:rPr lang="en-US" sz="2400"/>
              <a:t>SISTEM PEMESANAN BARANG</a:t>
            </a:r>
          </a:p>
        </p:txBody>
      </p:sp>
      <p:sp>
        <p:nvSpPr>
          <p:cNvPr id="5" name="TextBox 4"/>
          <p:cNvSpPr txBox="1"/>
          <p:nvPr/>
        </p:nvSpPr>
        <p:spPr>
          <a:xfrm>
            <a:off x="5607423" y="4497730"/>
            <a:ext cx="3281084" cy="1463040"/>
          </a:xfrm>
          <a:prstGeom prst="rect">
            <a:avLst/>
          </a:prstGeom>
          <a:solidFill>
            <a:schemeClr val="bg1">
              <a:lumMod val="85000"/>
            </a:schemeClr>
          </a:solidFill>
          <a:ln w="28575">
            <a:noFill/>
          </a:ln>
        </p:spPr>
        <p:txBody>
          <a:bodyPr wrap="square" rtlCol="0">
            <a:spAutoFit/>
          </a:bodyPr>
          <a:lstStyle/>
          <a:p>
            <a:pPr>
              <a:lnSpc>
                <a:spcPct val="150000"/>
              </a:lnSpc>
              <a:spcAft>
                <a:spcPts val="0"/>
              </a:spcAft>
            </a:pPr>
            <a:r>
              <a:rPr lang="en-GB" sz="1200" i="1">
                <a:latin typeface="+mj-lt"/>
                <a:ea typeface="Times New Roman" panose="02020603050405020304" pitchFamily="18" charset="0"/>
                <a:cs typeface="Times New Roman" panose="02020603050405020304" pitchFamily="18" charset="0"/>
              </a:rPr>
              <a:t>Disusun oleh:</a:t>
            </a:r>
            <a:endParaRPr lang="en-US" sz="1200" i="1">
              <a:latin typeface="+mj-lt"/>
              <a:ea typeface="Calibri" panose="020F0502020204030204" pitchFamily="34" charset="0"/>
              <a:cs typeface="Times New Roman" panose="02020603050405020304" pitchFamily="18" charset="0"/>
            </a:endParaRPr>
          </a:p>
          <a:p>
            <a:pPr>
              <a:lnSpc>
                <a:spcPct val="150000"/>
              </a:lnSpc>
              <a:spcAft>
                <a:spcPts val="0"/>
              </a:spcAft>
            </a:pPr>
            <a:r>
              <a:rPr lang="en-GB" sz="1200" b="1">
                <a:latin typeface="+mj-lt"/>
                <a:ea typeface="Times New Roman" panose="02020603050405020304" pitchFamily="18" charset="0"/>
                <a:cs typeface="Times New Roman" panose="02020603050405020304" pitchFamily="18" charset="0"/>
              </a:rPr>
              <a:t>Ade Kusnaendar -  3311811018</a:t>
            </a:r>
          </a:p>
          <a:p>
            <a:pPr>
              <a:lnSpc>
                <a:spcPct val="150000"/>
              </a:lnSpc>
              <a:spcAft>
                <a:spcPts val="0"/>
              </a:spcAft>
            </a:pPr>
            <a:r>
              <a:rPr lang="en-GB" sz="1200" b="1">
                <a:latin typeface="+mj-lt"/>
                <a:ea typeface="Times New Roman" panose="02020603050405020304" pitchFamily="18" charset="0"/>
                <a:cs typeface="Times New Roman" panose="02020603050405020304" pitchFamily="18" charset="0"/>
              </a:rPr>
              <a:t>Rengko Panusunan Malau – 3311811031 </a:t>
            </a:r>
            <a:r>
              <a:rPr lang="en-GB" sz="1200" b="1">
                <a:latin typeface="+mj-lt"/>
                <a:ea typeface="Times New Roman" panose="02020603050405020304" pitchFamily="18" charset="0"/>
              </a:rPr>
              <a:t>Sapandri - 3311811065</a:t>
            </a:r>
            <a:endParaRPr lang="en-US" sz="1200">
              <a:latin typeface="+mj-lt"/>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3997063" y="2050117"/>
            <a:ext cx="1610360" cy="1466850"/>
          </a:xfrm>
          <a:prstGeom prst="rect">
            <a:avLst/>
          </a:prstGeom>
        </p:spPr>
      </p:pic>
      <p:sp>
        <p:nvSpPr>
          <p:cNvPr id="6" name="TextBox 5"/>
          <p:cNvSpPr txBox="1"/>
          <p:nvPr/>
        </p:nvSpPr>
        <p:spPr>
          <a:xfrm>
            <a:off x="2097143" y="359014"/>
            <a:ext cx="5410200" cy="861774"/>
          </a:xfrm>
          <a:prstGeom prst="rect">
            <a:avLst/>
          </a:prstGeom>
          <a:noFill/>
        </p:spPr>
        <p:txBody>
          <a:bodyPr wrap="square" rtlCol="0">
            <a:spAutoFit/>
          </a:bodyPr>
          <a:lstStyle/>
          <a:p>
            <a:pPr algn="ctr"/>
            <a:r>
              <a:rPr lang="en-US" sz="1600" b="1">
                <a:solidFill>
                  <a:srgbClr val="002060"/>
                </a:solidFill>
              </a:rPr>
              <a:t>PROGRAM STUDI TEKNIK INFORMATIKA</a:t>
            </a:r>
          </a:p>
          <a:p>
            <a:pPr algn="ctr"/>
            <a:r>
              <a:rPr lang="en-US" sz="1600" b="1">
                <a:solidFill>
                  <a:srgbClr val="002060"/>
                </a:solidFill>
              </a:rPr>
              <a:t>JURUSAN TEKNIK INFORMATIKA</a:t>
            </a:r>
          </a:p>
          <a:p>
            <a:pPr algn="ctr"/>
            <a:r>
              <a:rPr lang="en-US" sz="1600" b="1">
                <a:solidFill>
                  <a:srgbClr val="002060"/>
                </a:solidFill>
              </a:rPr>
              <a:t>POLITEKNIK NEGERI BATAM – BATAM 2019</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10</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3.4 RESIKO YANG MUNGKIN TERJADI</a:t>
            </a:r>
            <a:endParaRPr lang="en-US"/>
          </a:p>
        </p:txBody>
      </p:sp>
      <p:sp>
        <p:nvSpPr>
          <p:cNvPr id="5" name="TextBox 4"/>
          <p:cNvSpPr txBox="1"/>
          <p:nvPr/>
        </p:nvSpPr>
        <p:spPr>
          <a:xfrm>
            <a:off x="493486" y="1066170"/>
            <a:ext cx="6862055" cy="2308324"/>
          </a:xfrm>
          <a:prstGeom prst="rect">
            <a:avLst/>
          </a:prstGeom>
          <a:noFill/>
        </p:spPr>
        <p:txBody>
          <a:bodyPr wrap="square" rtlCol="0">
            <a:spAutoFit/>
          </a:bodyPr>
          <a:lstStyle/>
          <a:p>
            <a:r>
              <a:rPr lang="en-US" sz="1600"/>
              <a:t>Meskipun perancangan sistem berbasis web ini merupakan sistem yang menguntungkan karena dapat mengurangi biaya transaksi bisnis dan dapat memperbaiki kualitas pelayan pada pelanggan, namun sistem berbasis web dan semua infrastrukturnya akan mudah sekali disalahgunakan oleh pihak yang tidak bertanggung jawab. Dari segi pandang bisnis, penyalahgunaan dan kegagalan sistem yang terjadi adalah antara lain sebagai berikut:</a:t>
            </a:r>
          </a:p>
          <a:p>
            <a:endParaRPr lang="en-US" sz="1600"/>
          </a:p>
          <a:p>
            <a:pPr marL="342900" lvl="0" indent="-342900">
              <a:buFont typeface="+mj-lt"/>
              <a:buAutoNum type="arabicPeriod"/>
            </a:pPr>
            <a:r>
              <a:rPr lang="en-US" sz="1600"/>
              <a:t>Penipuan dengan cara pencurian identitas dan membohongi pelanggan.</a:t>
            </a:r>
          </a:p>
          <a:p>
            <a:pPr marL="342900" lvl="0" indent="-342900">
              <a:buFont typeface="+mj-lt"/>
              <a:buAutoNum type="arabicPeriod"/>
            </a:pPr>
            <a:r>
              <a:rPr lang="en-US" sz="1600"/>
              <a:t>Hukum yang kurang berkembang dalam e-commerce ini</a:t>
            </a:r>
          </a:p>
        </p:txBody>
      </p:sp>
    </p:spTree>
    <p:extLst>
      <p:ext uri="{BB962C8B-B14F-4D97-AF65-F5344CB8AC3E}">
        <p14:creationId xmlns:p14="http://schemas.microsoft.com/office/powerpoint/2010/main" val="111181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11</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3.5 JADWAL PROYEK</a:t>
            </a:r>
            <a:endParaRPr lang="en-US"/>
          </a:p>
        </p:txBody>
      </p:sp>
      <p:pic>
        <p:nvPicPr>
          <p:cNvPr id="8" name="Picture 7"/>
          <p:cNvPicPr/>
          <p:nvPr/>
        </p:nvPicPr>
        <p:blipFill>
          <a:blip r:embed="rId2"/>
          <a:stretch>
            <a:fillRect/>
          </a:stretch>
        </p:blipFill>
        <p:spPr>
          <a:xfrm>
            <a:off x="601063" y="1522113"/>
            <a:ext cx="7816796" cy="4422547"/>
          </a:xfrm>
          <a:prstGeom prst="rect">
            <a:avLst/>
          </a:prstGeom>
        </p:spPr>
      </p:pic>
    </p:spTree>
    <p:extLst>
      <p:ext uri="{BB962C8B-B14F-4D97-AF65-F5344CB8AC3E}">
        <p14:creationId xmlns:p14="http://schemas.microsoft.com/office/powerpoint/2010/main" val="91910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12</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4. TUJUAN</a:t>
            </a:r>
            <a:endParaRPr lang="en-US"/>
          </a:p>
        </p:txBody>
      </p:sp>
      <p:sp>
        <p:nvSpPr>
          <p:cNvPr id="9" name="TextBox 8"/>
          <p:cNvSpPr txBox="1"/>
          <p:nvPr/>
        </p:nvSpPr>
        <p:spPr>
          <a:xfrm>
            <a:off x="493486" y="1052723"/>
            <a:ext cx="6862055" cy="2062103"/>
          </a:xfrm>
          <a:prstGeom prst="rect">
            <a:avLst/>
          </a:prstGeom>
          <a:noFill/>
        </p:spPr>
        <p:txBody>
          <a:bodyPr wrap="square" rtlCol="0">
            <a:spAutoFit/>
          </a:bodyPr>
          <a:lstStyle/>
          <a:p>
            <a:r>
              <a:rPr lang="en-US" sz="1600"/>
              <a:t>Adapun tujuan dari pembuatan sistem ini adalah sebagai berikut: </a:t>
            </a:r>
          </a:p>
          <a:p>
            <a:pPr marL="342900" lvl="0" indent="-342900">
              <a:buFont typeface="+mj-lt"/>
              <a:buAutoNum type="arabicPeriod"/>
            </a:pPr>
            <a:r>
              <a:rPr lang="en-US" sz="1600"/>
              <a:t>Untuk mendapatkan suatu sistem pemesanan yang dapat mempermudah konsumen dalam melakukan pembelian produk di PT.ABC menggunakan website. </a:t>
            </a:r>
          </a:p>
          <a:p>
            <a:pPr marL="342900" lvl="0" indent="-342900">
              <a:buFont typeface="+mj-lt"/>
              <a:buAutoNum type="arabicPeriod"/>
            </a:pPr>
            <a:r>
              <a:rPr lang="en-US" sz="1600"/>
              <a:t>Sebagai syarat dalam menyelesaikan Tugas Besar mata kuliah RPL-2    Teknik Informatika di Politeknik Negeri Batam. </a:t>
            </a:r>
          </a:p>
          <a:p>
            <a:pPr marL="342900" lvl="0" indent="-342900">
              <a:buFont typeface="+mj-lt"/>
              <a:buAutoNum type="arabicPeriod"/>
            </a:pPr>
            <a:r>
              <a:rPr lang="en-US" sz="1600"/>
              <a:t>Untuk mengimplementasikan ilmu yang didapat selama mengikuti perkuliahan.</a:t>
            </a:r>
          </a:p>
        </p:txBody>
      </p:sp>
    </p:spTree>
    <p:extLst>
      <p:ext uri="{BB962C8B-B14F-4D97-AF65-F5344CB8AC3E}">
        <p14:creationId xmlns:p14="http://schemas.microsoft.com/office/powerpoint/2010/main" val="222535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13</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5. LINGKUP DAN PENGECUALIAN</a:t>
            </a:r>
            <a:endParaRPr lang="en-US"/>
          </a:p>
        </p:txBody>
      </p:sp>
      <p:sp>
        <p:nvSpPr>
          <p:cNvPr id="9" name="TextBox 8"/>
          <p:cNvSpPr txBox="1"/>
          <p:nvPr/>
        </p:nvSpPr>
        <p:spPr>
          <a:xfrm>
            <a:off x="493486" y="1052723"/>
            <a:ext cx="6862055" cy="2062103"/>
          </a:xfrm>
          <a:prstGeom prst="rect">
            <a:avLst/>
          </a:prstGeom>
          <a:noFill/>
        </p:spPr>
        <p:txBody>
          <a:bodyPr wrap="square" rtlCol="0">
            <a:spAutoFit/>
          </a:bodyPr>
          <a:lstStyle/>
          <a:p>
            <a:r>
              <a:rPr lang="en-US" sz="1600"/>
              <a:t>Berdasarkan latar belakang yang telah diuraikan, maka diberikan batasan masalah dalam pembuatan sistem ini, yaitu :</a:t>
            </a:r>
          </a:p>
          <a:p>
            <a:pPr marL="342900" lvl="0" indent="-342900">
              <a:buFont typeface="+mj-lt"/>
              <a:buAutoNum type="arabicPeriod"/>
            </a:pPr>
            <a:r>
              <a:rPr lang="en-US" sz="1600"/>
              <a:t>Penyajian informasi pemesanan meliputi informasi jenis produk dengan fasilitas informasi pemesanan, konfirmasi pembayaran dan cek produk.</a:t>
            </a:r>
          </a:p>
          <a:p>
            <a:pPr marL="342900" lvl="0" indent="-342900">
              <a:buFont typeface="+mj-lt"/>
              <a:buAutoNum type="arabicPeriod"/>
            </a:pPr>
            <a:r>
              <a:rPr lang="en-US" sz="1600"/>
              <a:t>Program yang digunakan untuk perancangan website adalah menggunakan </a:t>
            </a:r>
            <a:r>
              <a:rPr lang="en-US" sz="1600" i="1"/>
              <a:t>software </a:t>
            </a:r>
            <a:r>
              <a:rPr lang="en-US" sz="1600"/>
              <a:t>berorientasi objek.</a:t>
            </a:r>
          </a:p>
          <a:p>
            <a:pPr marL="342900" lvl="0" indent="-342900">
              <a:buFont typeface="+mj-lt"/>
              <a:buAutoNum type="arabicPeriod"/>
            </a:pPr>
            <a:r>
              <a:rPr lang="en-US" sz="1600"/>
              <a:t>Proses order barang ditampilkan pada web hanya sampai dengan proses pembayaran yang harus dilakukan oleh konsumen.</a:t>
            </a:r>
          </a:p>
        </p:txBody>
      </p:sp>
    </p:spTree>
    <p:extLst>
      <p:ext uri="{BB962C8B-B14F-4D97-AF65-F5344CB8AC3E}">
        <p14:creationId xmlns:p14="http://schemas.microsoft.com/office/powerpoint/2010/main" val="9355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14</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6. BATASAN DAN ASUSMSI (OPSIONAL)</a:t>
            </a:r>
            <a:endParaRPr lang="en-US"/>
          </a:p>
        </p:txBody>
      </p:sp>
      <p:sp>
        <p:nvSpPr>
          <p:cNvPr id="8" name="TextBox 7"/>
          <p:cNvSpPr txBox="1"/>
          <p:nvPr/>
        </p:nvSpPr>
        <p:spPr>
          <a:xfrm>
            <a:off x="493486" y="1140591"/>
            <a:ext cx="7924373" cy="369332"/>
          </a:xfrm>
          <a:prstGeom prst="rect">
            <a:avLst/>
          </a:prstGeom>
          <a:noFill/>
        </p:spPr>
        <p:txBody>
          <a:bodyPr wrap="square" rtlCol="0">
            <a:spAutoFit/>
          </a:bodyPr>
          <a:lstStyle/>
          <a:p>
            <a:r>
              <a:rPr lang="en-US" b="1"/>
              <a:t>7. KETERKAITAN</a:t>
            </a:r>
            <a:endParaRPr lang="en-US"/>
          </a:p>
        </p:txBody>
      </p:sp>
      <p:sp>
        <p:nvSpPr>
          <p:cNvPr id="10" name="TextBox 9"/>
          <p:cNvSpPr txBox="1"/>
          <p:nvPr/>
        </p:nvSpPr>
        <p:spPr>
          <a:xfrm>
            <a:off x="493486" y="1960861"/>
            <a:ext cx="7924373" cy="369332"/>
          </a:xfrm>
          <a:prstGeom prst="rect">
            <a:avLst/>
          </a:prstGeom>
          <a:noFill/>
        </p:spPr>
        <p:txBody>
          <a:bodyPr wrap="square" rtlCol="0">
            <a:spAutoFit/>
          </a:bodyPr>
          <a:lstStyle/>
          <a:p>
            <a:r>
              <a:rPr lang="en-US" b="1"/>
              <a:t>8. PERSYARATAN SUMBER DAYA</a:t>
            </a:r>
            <a:endParaRPr lang="en-US"/>
          </a:p>
        </p:txBody>
      </p:sp>
      <p:sp>
        <p:nvSpPr>
          <p:cNvPr id="11" name="TextBox 10"/>
          <p:cNvSpPr txBox="1"/>
          <p:nvPr/>
        </p:nvSpPr>
        <p:spPr>
          <a:xfrm>
            <a:off x="493486" y="2740790"/>
            <a:ext cx="7924373" cy="369332"/>
          </a:xfrm>
          <a:prstGeom prst="rect">
            <a:avLst/>
          </a:prstGeom>
          <a:noFill/>
        </p:spPr>
        <p:txBody>
          <a:bodyPr wrap="square" rtlCol="0">
            <a:spAutoFit/>
          </a:bodyPr>
          <a:lstStyle/>
          <a:p>
            <a:r>
              <a:rPr lang="en-US" b="1"/>
              <a:t>9. HASIL KERJA</a:t>
            </a:r>
            <a:endParaRPr lang="en-US"/>
          </a:p>
        </p:txBody>
      </p:sp>
    </p:spTree>
    <p:extLst>
      <p:ext uri="{BB962C8B-B14F-4D97-AF65-F5344CB8AC3E}">
        <p14:creationId xmlns:p14="http://schemas.microsoft.com/office/powerpoint/2010/main" val="251886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fld id="{19B51A1E-902D-48AF-9020-955120F399B6}" type="slidenum">
              <a:rPr lang="en-ZA" smtClean="0"/>
              <a:pPr/>
              <a:t>15</a:t>
            </a:fld>
            <a:endParaRPr lang="en-ZA" dirty="0"/>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323850" y="1007999"/>
            <a:ext cx="6991350" cy="5141009"/>
          </a:xfrm>
        </p:spPr>
        <p:txBody>
          <a:bodyPr/>
          <a:lstStyle/>
          <a:p>
            <a:pPr marL="342900" indent="-342900" algn="just">
              <a:lnSpc>
                <a:spcPct val="150000"/>
              </a:lnSpc>
              <a:buFont typeface="+mj-lt"/>
              <a:buAutoNum type="alphaUcPeriod"/>
            </a:pPr>
            <a:r>
              <a:rPr lang="en-US" dirty="0"/>
              <a:t>Diagram Use Case</a:t>
            </a:r>
          </a:p>
          <a:p>
            <a:pPr algn="just">
              <a:lnSpc>
                <a:spcPct val="150000"/>
              </a:lnSpc>
            </a:pPr>
            <a:r>
              <a:rPr lang="en-US" dirty="0"/>
              <a:t>Diagram use case </a:t>
            </a:r>
            <a:r>
              <a:rPr lang="en-US" dirty="0" err="1"/>
              <a:t>memperlihatkan</a:t>
            </a:r>
            <a:r>
              <a:rPr lang="en-US" dirty="0"/>
              <a:t> pada </a:t>
            </a:r>
            <a:r>
              <a:rPr lang="en-US" dirty="0" err="1"/>
              <a:t>kita</a:t>
            </a:r>
            <a:r>
              <a:rPr lang="en-US" dirty="0"/>
              <a:t> </a:t>
            </a:r>
            <a:r>
              <a:rPr lang="en-US" dirty="0" err="1"/>
              <a:t>hubungan-hubungan</a:t>
            </a:r>
            <a:r>
              <a:rPr lang="en-US" dirty="0"/>
              <a:t> yang </a:t>
            </a:r>
            <a:r>
              <a:rPr lang="en-US" dirty="0" err="1"/>
              <a:t>terjadi</a:t>
            </a:r>
            <a:r>
              <a:rPr lang="en-US" dirty="0"/>
              <a:t> </a:t>
            </a:r>
            <a:r>
              <a:rPr lang="en-US" dirty="0" err="1"/>
              <a:t>antara</a:t>
            </a:r>
            <a:r>
              <a:rPr lang="en-US" dirty="0"/>
              <a:t> </a:t>
            </a:r>
            <a:r>
              <a:rPr lang="en-US" dirty="0" err="1"/>
              <a:t>aktor-aktor</a:t>
            </a:r>
            <a:r>
              <a:rPr lang="en-US" dirty="0"/>
              <a:t> </a:t>
            </a:r>
            <a:r>
              <a:rPr lang="en-US" dirty="0" err="1"/>
              <a:t>dengan</a:t>
            </a:r>
            <a:r>
              <a:rPr lang="en-US" dirty="0"/>
              <a:t> use case-use case </a:t>
            </a:r>
            <a:r>
              <a:rPr lang="en-US" dirty="0" err="1"/>
              <a:t>dalam</a:t>
            </a:r>
            <a:r>
              <a:rPr lang="en-US" dirty="0"/>
              <a:t> </a:t>
            </a:r>
            <a:r>
              <a:rPr lang="en-US" dirty="0" err="1"/>
              <a:t>sistem</a:t>
            </a:r>
            <a:r>
              <a:rPr lang="en-US" dirty="0"/>
              <a:t>. </a:t>
            </a:r>
            <a:r>
              <a:rPr lang="en-US" dirty="0" err="1"/>
              <a:t>Adapun</a:t>
            </a:r>
            <a:r>
              <a:rPr lang="en-US" dirty="0"/>
              <a:t> use case diagram pada </a:t>
            </a:r>
            <a:r>
              <a:rPr lang="en-US" dirty="0" err="1"/>
              <a:t>bagian</a:t>
            </a:r>
            <a:r>
              <a:rPr lang="en-US" dirty="0"/>
              <a:t>  </a:t>
            </a:r>
            <a:r>
              <a:rPr lang="en-US" dirty="0" err="1"/>
              <a:t>pemesanan</a:t>
            </a:r>
            <a:r>
              <a:rPr lang="en-US" dirty="0"/>
              <a:t> </a:t>
            </a:r>
            <a:r>
              <a:rPr lang="en-US" dirty="0" err="1"/>
              <a:t>barang</a:t>
            </a:r>
            <a:r>
              <a:rPr lang="en-US" dirty="0"/>
              <a:t> </a:t>
            </a:r>
            <a:r>
              <a:rPr lang="en-US" dirty="0" err="1"/>
              <a:t>sebagai</a:t>
            </a:r>
            <a:r>
              <a:rPr lang="en-US" dirty="0"/>
              <a:t> </a:t>
            </a:r>
            <a:r>
              <a:rPr lang="en-US" dirty="0" err="1"/>
              <a:t>berikut</a:t>
            </a:r>
            <a:r>
              <a:rPr lang="en-US" dirty="0"/>
              <a:t>:</a:t>
            </a:r>
            <a:endParaRPr lang="en-ID" dirty="0"/>
          </a:p>
        </p:txBody>
      </p:sp>
      <p:pic>
        <p:nvPicPr>
          <p:cNvPr id="5" name="Picture 4">
            <a:extLst>
              <a:ext uri="{FF2B5EF4-FFF2-40B4-BE49-F238E27FC236}">
                <a16:creationId xmlns:a16="http://schemas.microsoft.com/office/drawing/2014/main" id="{9F6C1758-FDE0-4991-9C71-F8C53F3391E9}"/>
              </a:ext>
            </a:extLst>
          </p:cNvPr>
          <p:cNvPicPr>
            <a:picLocks noChangeAspect="1"/>
          </p:cNvPicPr>
          <p:nvPr/>
        </p:nvPicPr>
        <p:blipFill>
          <a:blip r:embed="rId2"/>
          <a:stretch>
            <a:fillRect/>
          </a:stretch>
        </p:blipFill>
        <p:spPr>
          <a:xfrm>
            <a:off x="747287" y="2419349"/>
            <a:ext cx="6001749" cy="4119563"/>
          </a:xfrm>
          <a:prstGeom prst="rect">
            <a:avLst/>
          </a:prstGeom>
        </p:spPr>
      </p:pic>
    </p:spTree>
    <p:extLst>
      <p:ext uri="{BB962C8B-B14F-4D97-AF65-F5344CB8AC3E}">
        <p14:creationId xmlns:p14="http://schemas.microsoft.com/office/powerpoint/2010/main" val="179630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fld id="{19B51A1E-902D-48AF-9020-955120F399B6}" type="slidenum">
              <a:rPr lang="en-ZA" smtClean="0"/>
              <a:pPr/>
              <a:t>16</a:t>
            </a:fld>
            <a:endParaRPr lang="en-ZA" dirty="0"/>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324000" y="1007999"/>
            <a:ext cx="6991350" cy="5141009"/>
          </a:xfrm>
        </p:spPr>
        <p:txBody>
          <a:bodyPr/>
          <a:lstStyle/>
          <a:p>
            <a:pPr marL="342900" indent="-342900" algn="just">
              <a:lnSpc>
                <a:spcPct val="150000"/>
              </a:lnSpc>
              <a:buFont typeface="+mj-lt"/>
              <a:buAutoNum type="alphaUcPeriod" startAt="2"/>
            </a:pPr>
            <a:r>
              <a:rPr lang="en-US" dirty="0"/>
              <a:t>Activity Diagram</a:t>
            </a:r>
          </a:p>
          <a:p>
            <a:pPr algn="just">
              <a:lnSpc>
                <a:spcPct val="150000"/>
              </a:lnSpc>
            </a:pPr>
            <a:r>
              <a:rPr lang="en-US" dirty="0"/>
              <a:t>Activity Diagram </a:t>
            </a:r>
            <a:r>
              <a:rPr lang="en-US" dirty="0" err="1"/>
              <a:t>digunakan</a:t>
            </a:r>
            <a:r>
              <a:rPr lang="en-US" dirty="0"/>
              <a:t> </a:t>
            </a:r>
            <a:r>
              <a:rPr lang="en-US" dirty="0" err="1"/>
              <a:t>untuk</a:t>
            </a:r>
            <a:r>
              <a:rPr lang="en-US" dirty="0"/>
              <a:t> </a:t>
            </a:r>
            <a:r>
              <a:rPr lang="en-US" dirty="0" err="1"/>
              <a:t>menggambarkan</a:t>
            </a:r>
            <a:r>
              <a:rPr lang="en-US" dirty="0"/>
              <a:t> </a:t>
            </a:r>
            <a:r>
              <a:rPr lang="en-US" dirty="0" err="1"/>
              <a:t>kegiatan-kegiatan</a:t>
            </a:r>
            <a:r>
              <a:rPr lang="en-US" dirty="0"/>
              <a:t> yang </a:t>
            </a:r>
            <a:r>
              <a:rPr lang="en-US" dirty="0" err="1"/>
              <a:t>ada</a:t>
            </a:r>
            <a:r>
              <a:rPr lang="en-US" dirty="0"/>
              <a:t> di </a:t>
            </a:r>
            <a:r>
              <a:rPr lang="en-US" dirty="0" err="1"/>
              <a:t>dalam</a:t>
            </a:r>
            <a:r>
              <a:rPr lang="en-US" dirty="0"/>
              <a:t> </a:t>
            </a:r>
            <a:r>
              <a:rPr lang="en-US" dirty="0" err="1"/>
              <a:t>sistem</a:t>
            </a:r>
            <a:r>
              <a:rPr lang="en-US" dirty="0"/>
              <a:t>. Agar </a:t>
            </a:r>
            <a:r>
              <a:rPr lang="en-US" dirty="0" err="1"/>
              <a:t>lebih</a:t>
            </a:r>
            <a:r>
              <a:rPr lang="en-US" dirty="0"/>
              <a:t> </a:t>
            </a:r>
            <a:r>
              <a:rPr lang="en-US" dirty="0" err="1"/>
              <a:t>memahami</a:t>
            </a:r>
            <a:r>
              <a:rPr lang="en-US" dirty="0"/>
              <a:t> </a:t>
            </a:r>
            <a:r>
              <a:rPr lang="en-US" dirty="0" err="1"/>
              <a:t>sistem</a:t>
            </a:r>
            <a:r>
              <a:rPr lang="en-US" dirty="0"/>
              <a:t> yang </a:t>
            </a:r>
            <a:r>
              <a:rPr lang="en-US" dirty="0" err="1"/>
              <a:t>akan</a:t>
            </a:r>
            <a:r>
              <a:rPr lang="en-US" dirty="0"/>
              <a:t> </a:t>
            </a:r>
            <a:r>
              <a:rPr lang="en-US" dirty="0" err="1"/>
              <a:t>dibuat</a:t>
            </a:r>
            <a:r>
              <a:rPr lang="en-US" dirty="0"/>
              <a:t>, </a:t>
            </a:r>
            <a:r>
              <a:rPr lang="en-US" dirty="0" err="1"/>
              <a:t>maka</a:t>
            </a:r>
            <a:r>
              <a:rPr lang="en-US" dirty="0"/>
              <a:t> </a:t>
            </a:r>
            <a:r>
              <a:rPr lang="en-US" dirty="0" err="1"/>
              <a:t>perlu</a:t>
            </a:r>
            <a:r>
              <a:rPr lang="en-US" dirty="0"/>
              <a:t> </a:t>
            </a:r>
            <a:r>
              <a:rPr lang="en-US" dirty="0" err="1"/>
              <a:t>dibuatkan</a:t>
            </a:r>
            <a:r>
              <a:rPr lang="en-US" dirty="0"/>
              <a:t> Activity Diagram </a:t>
            </a:r>
            <a:r>
              <a:rPr lang="en-US" dirty="0" err="1"/>
              <a:t>tentang</a:t>
            </a:r>
            <a:r>
              <a:rPr lang="en-US" dirty="0"/>
              <a:t> </a:t>
            </a:r>
            <a:r>
              <a:rPr lang="en-US" dirty="0" err="1"/>
              <a:t>sistem</a:t>
            </a:r>
            <a:r>
              <a:rPr lang="en-US" dirty="0"/>
              <a:t>, </a:t>
            </a:r>
            <a:r>
              <a:rPr lang="en-US" dirty="0" err="1"/>
              <a:t>yaitu</a:t>
            </a:r>
            <a:r>
              <a:rPr lang="en-US" dirty="0"/>
              <a:t> </a:t>
            </a:r>
            <a:r>
              <a:rPr lang="en-US" dirty="0" err="1"/>
              <a:t>seperti</a:t>
            </a:r>
            <a:r>
              <a:rPr lang="en-US" dirty="0"/>
              <a:t> yang </a:t>
            </a:r>
            <a:r>
              <a:rPr lang="en-US" dirty="0" err="1"/>
              <a:t>ada</a:t>
            </a:r>
            <a:r>
              <a:rPr lang="en-US" dirty="0"/>
              <a:t>  di </a:t>
            </a:r>
            <a:r>
              <a:rPr lang="en-US" dirty="0" err="1"/>
              <a:t>bawah</a:t>
            </a:r>
            <a:r>
              <a:rPr lang="en-US" dirty="0"/>
              <a:t> </a:t>
            </a:r>
            <a:r>
              <a:rPr lang="en-US" dirty="0" err="1"/>
              <a:t>ini</a:t>
            </a:r>
            <a:endParaRPr lang="en-ID" dirty="0"/>
          </a:p>
        </p:txBody>
      </p:sp>
      <p:pic>
        <p:nvPicPr>
          <p:cNvPr id="11" name="Picture 10">
            <a:extLst>
              <a:ext uri="{FF2B5EF4-FFF2-40B4-BE49-F238E27FC236}">
                <a16:creationId xmlns:a16="http://schemas.microsoft.com/office/drawing/2014/main" id="{945A2B42-5FD4-45E6-931E-D49B5FD37925}"/>
              </a:ext>
            </a:extLst>
          </p:cNvPr>
          <p:cNvPicPr>
            <a:picLocks noChangeAspect="1"/>
          </p:cNvPicPr>
          <p:nvPr/>
        </p:nvPicPr>
        <p:blipFill>
          <a:blip r:embed="rId2"/>
          <a:stretch>
            <a:fillRect/>
          </a:stretch>
        </p:blipFill>
        <p:spPr>
          <a:xfrm>
            <a:off x="1971570" y="2364128"/>
            <a:ext cx="3917497" cy="4454116"/>
          </a:xfrm>
          <a:prstGeom prst="rect">
            <a:avLst/>
          </a:prstGeom>
        </p:spPr>
      </p:pic>
    </p:spTree>
    <p:extLst>
      <p:ext uri="{BB962C8B-B14F-4D97-AF65-F5344CB8AC3E}">
        <p14:creationId xmlns:p14="http://schemas.microsoft.com/office/powerpoint/2010/main" val="337153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fld id="{19B51A1E-902D-48AF-9020-955120F399B6}" type="slidenum">
              <a:rPr lang="en-ZA" smtClean="0"/>
              <a:pPr/>
              <a:t>17</a:t>
            </a:fld>
            <a:endParaRPr lang="en-ZA" dirty="0"/>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324000" y="1007999"/>
            <a:ext cx="6991350" cy="5141009"/>
          </a:xfrm>
        </p:spPr>
        <p:txBody>
          <a:bodyPr/>
          <a:lstStyle/>
          <a:p>
            <a:pPr marL="342900" indent="-342900" algn="just">
              <a:lnSpc>
                <a:spcPct val="150000"/>
              </a:lnSpc>
              <a:buAutoNum type="alphaUcPeriod" startAt="3"/>
            </a:pPr>
            <a:r>
              <a:rPr lang="en-US" dirty="0"/>
              <a:t>Sequence Diagram</a:t>
            </a:r>
          </a:p>
          <a:p>
            <a:pPr algn="just">
              <a:lnSpc>
                <a:spcPct val="150000"/>
              </a:lnSpc>
            </a:pPr>
            <a:r>
              <a:rPr lang="en-US" i="0" dirty="0"/>
              <a:t>D</a:t>
            </a:r>
            <a:r>
              <a:rPr lang="en-ID" i="0" dirty="0" err="1"/>
              <a:t>iagram</a:t>
            </a:r>
            <a:r>
              <a:rPr lang="en-ID" i="0" dirty="0"/>
              <a:t> yang </a:t>
            </a:r>
            <a:r>
              <a:rPr lang="en-ID" i="0" dirty="0" err="1"/>
              <a:t>menggambarkan</a:t>
            </a:r>
            <a:r>
              <a:rPr lang="en-ID" i="0" dirty="0"/>
              <a:t> </a:t>
            </a:r>
            <a:r>
              <a:rPr lang="en-ID" i="0" dirty="0" err="1"/>
              <a:t>kolaborasi</a:t>
            </a:r>
            <a:r>
              <a:rPr lang="en-ID" i="0" dirty="0"/>
              <a:t> </a:t>
            </a:r>
            <a:r>
              <a:rPr lang="en-ID" i="0" dirty="0" err="1"/>
              <a:t>dinamis</a:t>
            </a:r>
            <a:r>
              <a:rPr lang="en-ID" i="0" dirty="0"/>
              <a:t> </a:t>
            </a:r>
            <a:r>
              <a:rPr lang="en-ID" i="0" dirty="0" err="1"/>
              <a:t>antara</a:t>
            </a:r>
            <a:r>
              <a:rPr lang="en-ID" i="0" dirty="0"/>
              <a:t> </a:t>
            </a:r>
            <a:r>
              <a:rPr lang="en-ID" i="0" dirty="0" err="1"/>
              <a:t>sejumlah</a:t>
            </a:r>
            <a:r>
              <a:rPr lang="en-ID" i="0" dirty="0"/>
              <a:t> </a:t>
            </a:r>
            <a:r>
              <a:rPr lang="en-ID" dirty="0"/>
              <a:t>object</a:t>
            </a:r>
            <a:r>
              <a:rPr lang="en-ID" i="0" dirty="0"/>
              <a:t>. </a:t>
            </a:r>
            <a:r>
              <a:rPr lang="en-ID" i="0" dirty="0" err="1"/>
              <a:t>Kegunaannya</a:t>
            </a:r>
            <a:r>
              <a:rPr lang="en-ID" i="0" dirty="0"/>
              <a:t> </a:t>
            </a:r>
            <a:r>
              <a:rPr lang="en-ID" i="0" dirty="0" err="1"/>
              <a:t>untuk</a:t>
            </a:r>
            <a:r>
              <a:rPr lang="en-ID" i="0" dirty="0"/>
              <a:t> </a:t>
            </a:r>
            <a:r>
              <a:rPr lang="en-ID" i="0" dirty="0" err="1"/>
              <a:t>menunjukkan</a:t>
            </a:r>
            <a:r>
              <a:rPr lang="en-ID" i="0" dirty="0"/>
              <a:t> </a:t>
            </a:r>
            <a:r>
              <a:rPr lang="en-ID" i="0" dirty="0" err="1"/>
              <a:t>rangkaian</a:t>
            </a:r>
            <a:r>
              <a:rPr lang="en-ID" i="0" dirty="0"/>
              <a:t> </a:t>
            </a:r>
            <a:r>
              <a:rPr lang="en-ID" i="0" dirty="0" err="1"/>
              <a:t>pesan</a:t>
            </a:r>
            <a:r>
              <a:rPr lang="en-ID" i="0" dirty="0"/>
              <a:t> yang </a:t>
            </a:r>
            <a:r>
              <a:rPr lang="en-ID" i="0" dirty="0" err="1"/>
              <a:t>dikirim</a:t>
            </a:r>
            <a:r>
              <a:rPr lang="en-ID" i="0" dirty="0"/>
              <a:t> </a:t>
            </a:r>
            <a:r>
              <a:rPr lang="en-ID" i="0" dirty="0" err="1"/>
              <a:t>antara</a:t>
            </a:r>
            <a:r>
              <a:rPr lang="en-ID" i="0" dirty="0"/>
              <a:t> </a:t>
            </a:r>
            <a:r>
              <a:rPr lang="en-ID" dirty="0"/>
              <a:t>object</a:t>
            </a:r>
            <a:r>
              <a:rPr lang="en-ID" i="0" dirty="0"/>
              <a:t> juga </a:t>
            </a:r>
            <a:r>
              <a:rPr lang="en-ID" i="0" dirty="0" err="1"/>
              <a:t>interaksi</a:t>
            </a:r>
            <a:r>
              <a:rPr lang="en-ID" i="0" dirty="0"/>
              <a:t> </a:t>
            </a:r>
            <a:r>
              <a:rPr lang="en-ID" i="0" dirty="0" err="1"/>
              <a:t>antara</a:t>
            </a:r>
            <a:r>
              <a:rPr lang="en-ID" i="0" dirty="0"/>
              <a:t> </a:t>
            </a:r>
            <a:r>
              <a:rPr lang="en-ID" dirty="0"/>
              <a:t>object.</a:t>
            </a:r>
            <a:r>
              <a:rPr lang="en-ID" i="0" dirty="0"/>
              <a:t> </a:t>
            </a:r>
            <a:r>
              <a:rPr lang="en-ID" i="0" dirty="0" err="1"/>
              <a:t>Sesuatu</a:t>
            </a:r>
            <a:r>
              <a:rPr lang="en-ID" i="0" dirty="0"/>
              <a:t> yang </a:t>
            </a:r>
            <a:r>
              <a:rPr lang="en-ID" i="0" dirty="0" err="1"/>
              <a:t>terjadi</a:t>
            </a:r>
            <a:r>
              <a:rPr lang="en-ID" i="0" dirty="0"/>
              <a:t> pada </a:t>
            </a:r>
            <a:r>
              <a:rPr lang="en-ID" i="0" dirty="0" err="1"/>
              <a:t>titik</a:t>
            </a:r>
            <a:r>
              <a:rPr lang="en-ID" i="0" dirty="0"/>
              <a:t> </a:t>
            </a:r>
            <a:r>
              <a:rPr lang="en-ID" i="0" dirty="0" err="1"/>
              <a:t>tertentu</a:t>
            </a:r>
            <a:r>
              <a:rPr lang="en-ID" i="0" dirty="0"/>
              <a:t> </a:t>
            </a:r>
            <a:r>
              <a:rPr lang="en-ID" i="0" dirty="0" err="1"/>
              <a:t>dalam</a:t>
            </a:r>
            <a:r>
              <a:rPr lang="en-ID" i="0" dirty="0"/>
              <a:t> </a:t>
            </a:r>
            <a:r>
              <a:rPr lang="en-ID" i="0" dirty="0" err="1"/>
              <a:t>eksekusi</a:t>
            </a:r>
            <a:r>
              <a:rPr lang="en-ID" i="0" dirty="0"/>
              <a:t> </a:t>
            </a:r>
            <a:r>
              <a:rPr lang="en-ID" i="0" dirty="0" err="1"/>
              <a:t>sistem</a:t>
            </a:r>
            <a:r>
              <a:rPr lang="en-ID" i="0" dirty="0"/>
              <a:t>.</a:t>
            </a:r>
            <a:endParaRPr lang="en-US" dirty="0"/>
          </a:p>
          <a:p>
            <a:pPr algn="just">
              <a:lnSpc>
                <a:spcPct val="150000"/>
              </a:lnSpc>
            </a:pPr>
            <a:endParaRPr lang="en-US" dirty="0"/>
          </a:p>
        </p:txBody>
      </p:sp>
      <p:pic>
        <p:nvPicPr>
          <p:cNvPr id="8" name="Picture 7">
            <a:extLst>
              <a:ext uri="{FF2B5EF4-FFF2-40B4-BE49-F238E27FC236}">
                <a16:creationId xmlns:a16="http://schemas.microsoft.com/office/drawing/2014/main" id="{AEC44C16-086B-4DFD-BC19-816D9BFE70C4}"/>
              </a:ext>
            </a:extLst>
          </p:cNvPr>
          <p:cNvPicPr>
            <a:picLocks noChangeAspect="1"/>
          </p:cNvPicPr>
          <p:nvPr/>
        </p:nvPicPr>
        <p:blipFill>
          <a:blip r:embed="rId2"/>
          <a:stretch>
            <a:fillRect/>
          </a:stretch>
        </p:blipFill>
        <p:spPr>
          <a:xfrm>
            <a:off x="126882" y="2593512"/>
            <a:ext cx="7242560" cy="3256489"/>
          </a:xfrm>
          <a:prstGeom prst="rect">
            <a:avLst/>
          </a:prstGeom>
        </p:spPr>
      </p:pic>
    </p:spTree>
    <p:extLst>
      <p:ext uri="{BB962C8B-B14F-4D97-AF65-F5344CB8AC3E}">
        <p14:creationId xmlns:p14="http://schemas.microsoft.com/office/powerpoint/2010/main" val="207552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fld id="{19B51A1E-902D-48AF-9020-955120F399B6}" type="slidenum">
              <a:rPr lang="en-ZA" smtClean="0"/>
              <a:pPr/>
              <a:t>18</a:t>
            </a:fld>
            <a:endParaRPr lang="en-ZA" dirty="0"/>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145773" y="864000"/>
            <a:ext cx="7434469" cy="5812073"/>
          </a:xfrm>
        </p:spPr>
        <p:txBody>
          <a:bodyPr/>
          <a:lstStyle/>
          <a:p>
            <a:pPr marL="342900" indent="-342900" algn="just">
              <a:lnSpc>
                <a:spcPct val="150000"/>
              </a:lnSpc>
              <a:buAutoNum type="alphaUcPeriod" startAt="4"/>
            </a:pPr>
            <a:r>
              <a:rPr lang="en-US" dirty="0"/>
              <a:t>Class Diagram</a:t>
            </a:r>
          </a:p>
          <a:p>
            <a:pPr algn="just">
              <a:lnSpc>
                <a:spcPct val="150000"/>
              </a:lnSpc>
            </a:pPr>
            <a:r>
              <a:rPr lang="en-US" dirty="0"/>
              <a:t>Class diagram </a:t>
            </a:r>
            <a:r>
              <a:rPr lang="en-US" dirty="0" err="1"/>
              <a:t>menggambarkan</a:t>
            </a:r>
            <a:r>
              <a:rPr lang="en-US" dirty="0"/>
              <a:t> </a:t>
            </a:r>
            <a:r>
              <a:rPr lang="en-US" dirty="0" err="1"/>
              <a:t>struktur</a:t>
            </a:r>
            <a:r>
              <a:rPr lang="en-US" dirty="0"/>
              <a:t> dan </a:t>
            </a:r>
            <a:r>
              <a:rPr lang="en-US" dirty="0" err="1"/>
              <a:t>deskripsi</a:t>
            </a:r>
            <a:r>
              <a:rPr lang="en-US" dirty="0"/>
              <a:t> class, package dan object </a:t>
            </a:r>
            <a:r>
              <a:rPr lang="en-US" dirty="0" err="1"/>
              <a:t>beserta</a:t>
            </a:r>
            <a:r>
              <a:rPr lang="en-US" dirty="0"/>
              <a:t> </a:t>
            </a:r>
            <a:r>
              <a:rPr lang="en-US" dirty="0" err="1"/>
              <a:t>hubungan</a:t>
            </a:r>
            <a:r>
              <a:rPr lang="en-US" dirty="0"/>
              <a:t> </a:t>
            </a:r>
            <a:r>
              <a:rPr lang="en-US" dirty="0" err="1"/>
              <a:t>satu</a:t>
            </a:r>
            <a:r>
              <a:rPr lang="en-US" dirty="0"/>
              <a:t> </a:t>
            </a:r>
            <a:r>
              <a:rPr lang="en-US" dirty="0" err="1"/>
              <a:t>sama</a:t>
            </a:r>
            <a:r>
              <a:rPr lang="en-US" dirty="0"/>
              <a:t> lain </a:t>
            </a:r>
            <a:r>
              <a:rPr lang="en-US" dirty="0" err="1"/>
              <a:t>seperti</a:t>
            </a:r>
            <a:r>
              <a:rPr lang="en-US" dirty="0"/>
              <a:t> containment, </a:t>
            </a:r>
            <a:r>
              <a:rPr lang="en-US" dirty="0" err="1"/>
              <a:t>pewarisan</a:t>
            </a:r>
            <a:r>
              <a:rPr lang="en-US" dirty="0"/>
              <a:t>, </a:t>
            </a:r>
            <a:r>
              <a:rPr lang="en-US" dirty="0" err="1"/>
              <a:t>asosiasi</a:t>
            </a:r>
            <a:r>
              <a:rPr lang="en-US" dirty="0"/>
              <a:t>, </a:t>
            </a:r>
            <a:r>
              <a:rPr lang="en-US" dirty="0" err="1"/>
              <a:t>dll</a:t>
            </a:r>
            <a:r>
              <a:rPr lang="en-US" dirty="0"/>
              <a:t>. </a:t>
            </a:r>
            <a:r>
              <a:rPr lang="en-US" dirty="0" err="1"/>
              <a:t>Berikut</a:t>
            </a:r>
            <a:r>
              <a:rPr lang="en-US" dirty="0"/>
              <a:t> </a:t>
            </a:r>
            <a:r>
              <a:rPr lang="en-US" dirty="0" err="1"/>
              <a:t>adalah</a:t>
            </a:r>
            <a:r>
              <a:rPr lang="en-US" dirty="0"/>
              <a:t> Class Diagram yang </a:t>
            </a:r>
            <a:r>
              <a:rPr lang="en-US" dirty="0" err="1"/>
              <a:t>menggambarkan</a:t>
            </a:r>
            <a:r>
              <a:rPr lang="en-US" dirty="0"/>
              <a:t> Class Diagram Model :</a:t>
            </a:r>
          </a:p>
          <a:p>
            <a:pPr algn="just">
              <a:lnSpc>
                <a:spcPct val="150000"/>
              </a:lnSpc>
            </a:pPr>
            <a:endParaRPr lang="en-US" dirty="0"/>
          </a:p>
        </p:txBody>
      </p:sp>
      <p:pic>
        <p:nvPicPr>
          <p:cNvPr id="5" name="Picture 4">
            <a:extLst>
              <a:ext uri="{FF2B5EF4-FFF2-40B4-BE49-F238E27FC236}">
                <a16:creationId xmlns:a16="http://schemas.microsoft.com/office/drawing/2014/main" id="{820E9EBF-40FF-43B2-8626-AC9F9EA4CB33}"/>
              </a:ext>
            </a:extLst>
          </p:cNvPr>
          <p:cNvPicPr>
            <a:picLocks noChangeAspect="1"/>
          </p:cNvPicPr>
          <p:nvPr/>
        </p:nvPicPr>
        <p:blipFill>
          <a:blip r:embed="rId2"/>
          <a:stretch>
            <a:fillRect/>
          </a:stretch>
        </p:blipFill>
        <p:spPr>
          <a:xfrm>
            <a:off x="1142246" y="2118604"/>
            <a:ext cx="5211831" cy="4557469"/>
          </a:xfrm>
          <a:prstGeom prst="rect">
            <a:avLst/>
          </a:prstGeom>
        </p:spPr>
      </p:pic>
    </p:spTree>
    <p:extLst>
      <p:ext uri="{BB962C8B-B14F-4D97-AF65-F5344CB8AC3E}">
        <p14:creationId xmlns:p14="http://schemas.microsoft.com/office/powerpoint/2010/main" val="93480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C6227-D757-480F-96E9-8EF0ABF4B9B5}"/>
              </a:ext>
            </a:extLst>
          </p:cNvPr>
          <p:cNvSpPr>
            <a:spLocks noGrp="1"/>
          </p:cNvSpPr>
          <p:nvPr>
            <p:ph type="sldNum" sz="quarter" idx="34"/>
          </p:nvPr>
        </p:nvSpPr>
        <p:spPr/>
        <p:txBody>
          <a:bodyPr/>
          <a:lstStyle/>
          <a:p>
            <a:r>
              <a:rPr lang="en-ZA" dirty="0"/>
              <a:t>12</a:t>
            </a:r>
          </a:p>
        </p:txBody>
      </p:sp>
      <p:sp>
        <p:nvSpPr>
          <p:cNvPr id="3" name="Title 2">
            <a:extLst>
              <a:ext uri="{FF2B5EF4-FFF2-40B4-BE49-F238E27FC236}">
                <a16:creationId xmlns:a16="http://schemas.microsoft.com/office/drawing/2014/main" id="{9D0ECB50-C9C2-48A3-96B1-31D3E0447C24}"/>
              </a:ext>
            </a:extLst>
          </p:cNvPr>
          <p:cNvSpPr>
            <a:spLocks noGrp="1"/>
          </p:cNvSpPr>
          <p:nvPr>
            <p:ph type="title"/>
          </p:nvPr>
        </p:nvSpPr>
        <p:spPr/>
        <p:txBody>
          <a:bodyPr/>
          <a:lstStyle/>
          <a:p>
            <a:r>
              <a:rPr lang="en-US" dirty="0" err="1"/>
              <a:t>Analisis</a:t>
            </a:r>
            <a:r>
              <a:rPr lang="en-US" dirty="0"/>
              <a:t> dan </a:t>
            </a:r>
            <a:r>
              <a:rPr lang="en-US" dirty="0" err="1"/>
              <a:t>perancangan</a:t>
            </a:r>
            <a:r>
              <a:rPr lang="en-US" dirty="0"/>
              <a:t> system</a:t>
            </a:r>
            <a:endParaRPr lang="en-ID" dirty="0"/>
          </a:p>
        </p:txBody>
      </p:sp>
      <p:sp>
        <p:nvSpPr>
          <p:cNvPr id="4" name="Text Placeholder 3">
            <a:extLst>
              <a:ext uri="{FF2B5EF4-FFF2-40B4-BE49-F238E27FC236}">
                <a16:creationId xmlns:a16="http://schemas.microsoft.com/office/drawing/2014/main" id="{BE917361-A3FB-4B06-B729-8B7D3D7C5AA3}"/>
              </a:ext>
            </a:extLst>
          </p:cNvPr>
          <p:cNvSpPr>
            <a:spLocks noGrp="1"/>
          </p:cNvSpPr>
          <p:nvPr>
            <p:ph type="body" sz="quarter" idx="32"/>
          </p:nvPr>
        </p:nvSpPr>
        <p:spPr>
          <a:xfrm>
            <a:off x="324000" y="1007999"/>
            <a:ext cx="6991350" cy="5141009"/>
          </a:xfrm>
        </p:spPr>
        <p:txBody>
          <a:bodyPr/>
          <a:lstStyle/>
          <a:p>
            <a:pPr marL="342900" indent="-342900">
              <a:lnSpc>
                <a:spcPct val="150000"/>
              </a:lnSpc>
              <a:buAutoNum type="alphaUcPeriod" startAt="5"/>
            </a:pPr>
            <a:r>
              <a:rPr lang="en-US" dirty="0"/>
              <a:t>State Chart Diagram</a:t>
            </a:r>
          </a:p>
          <a:p>
            <a:pPr algn="just">
              <a:lnSpc>
                <a:spcPct val="150000"/>
              </a:lnSpc>
            </a:pPr>
            <a:r>
              <a:rPr lang="en-ID" b="1" i="0" dirty="0"/>
              <a:t>Diagram</a:t>
            </a:r>
            <a:r>
              <a:rPr lang="en-ID" i="0" dirty="0"/>
              <a:t> yang </a:t>
            </a:r>
            <a:r>
              <a:rPr lang="en-ID" i="0" dirty="0" err="1"/>
              <a:t>menggambarkan</a:t>
            </a:r>
            <a:r>
              <a:rPr lang="en-ID" i="0" dirty="0"/>
              <a:t> </a:t>
            </a:r>
            <a:r>
              <a:rPr lang="en-ID" i="0" dirty="0" err="1"/>
              <a:t>daur</a:t>
            </a:r>
            <a:r>
              <a:rPr lang="en-ID" i="0" dirty="0"/>
              <a:t> </a:t>
            </a:r>
            <a:r>
              <a:rPr lang="en-ID" i="0" dirty="0" err="1"/>
              <a:t>hidup</a:t>
            </a:r>
            <a:r>
              <a:rPr lang="en-ID" i="0" dirty="0"/>
              <a:t> (</a:t>
            </a:r>
            <a:r>
              <a:rPr lang="en-ID" i="0" dirty="0" err="1"/>
              <a:t>behavior</a:t>
            </a:r>
            <a:r>
              <a:rPr lang="en-ID" i="0" dirty="0"/>
              <a:t> pattern) </a:t>
            </a:r>
            <a:r>
              <a:rPr lang="en-ID" i="0" dirty="0" err="1"/>
              <a:t>dari</a:t>
            </a:r>
            <a:r>
              <a:rPr lang="en-ID" i="0" dirty="0"/>
              <a:t> </a:t>
            </a:r>
            <a:r>
              <a:rPr lang="en-ID" i="0" dirty="0" err="1"/>
              <a:t>sebuah</a:t>
            </a:r>
            <a:r>
              <a:rPr lang="en-ID" i="0" dirty="0"/>
              <a:t> </a:t>
            </a:r>
            <a:r>
              <a:rPr lang="en-ID" i="0" dirty="0" err="1"/>
              <a:t>objek</a:t>
            </a:r>
            <a:r>
              <a:rPr lang="en-ID" i="0" dirty="0"/>
              <a:t>, </a:t>
            </a:r>
            <a:r>
              <a:rPr lang="en-ID" i="0" dirty="0" err="1"/>
              <a:t>dari</a:t>
            </a:r>
            <a:r>
              <a:rPr lang="en-ID" i="0" dirty="0"/>
              <a:t> </a:t>
            </a:r>
            <a:r>
              <a:rPr lang="en-ID" i="0" dirty="0" err="1"/>
              <a:t>awal</a:t>
            </a:r>
            <a:r>
              <a:rPr lang="en-ID" i="0" dirty="0"/>
              <a:t> </a:t>
            </a:r>
            <a:r>
              <a:rPr lang="en-ID" i="0" dirty="0" err="1"/>
              <a:t>objek</a:t>
            </a:r>
            <a:r>
              <a:rPr lang="en-ID" i="0" dirty="0"/>
              <a:t> </a:t>
            </a:r>
            <a:r>
              <a:rPr lang="en-ID" i="0" dirty="0" err="1"/>
              <a:t>tsb</a:t>
            </a:r>
            <a:r>
              <a:rPr lang="en-ID" i="0" dirty="0"/>
              <a:t> </a:t>
            </a:r>
            <a:r>
              <a:rPr lang="en-ID" i="0" dirty="0" err="1"/>
              <a:t>diinisialisasi</a:t>
            </a:r>
            <a:r>
              <a:rPr lang="en-ID" i="0" dirty="0"/>
              <a:t> </a:t>
            </a:r>
            <a:r>
              <a:rPr lang="en-ID" i="0" dirty="0" err="1"/>
              <a:t>sampai</a:t>
            </a:r>
            <a:r>
              <a:rPr lang="en-ID" i="0" dirty="0"/>
              <a:t> di-destroy. </a:t>
            </a:r>
            <a:endParaRPr lang="en-US" dirty="0"/>
          </a:p>
          <a:p>
            <a:pPr>
              <a:lnSpc>
                <a:spcPct val="150000"/>
              </a:lnSpc>
            </a:pPr>
            <a:endParaRPr lang="en-US" dirty="0"/>
          </a:p>
        </p:txBody>
      </p:sp>
      <p:pic>
        <p:nvPicPr>
          <p:cNvPr id="6" name="Picture 5">
            <a:extLst>
              <a:ext uri="{FF2B5EF4-FFF2-40B4-BE49-F238E27FC236}">
                <a16:creationId xmlns:a16="http://schemas.microsoft.com/office/drawing/2014/main" id="{CEFB98E5-0CAC-40C2-94B0-770F55B6C26E}"/>
              </a:ext>
            </a:extLst>
          </p:cNvPr>
          <p:cNvPicPr>
            <a:picLocks noChangeAspect="1"/>
          </p:cNvPicPr>
          <p:nvPr/>
        </p:nvPicPr>
        <p:blipFill>
          <a:blip r:embed="rId2"/>
          <a:stretch>
            <a:fillRect/>
          </a:stretch>
        </p:blipFill>
        <p:spPr>
          <a:xfrm>
            <a:off x="1828650" y="2009160"/>
            <a:ext cx="3530125" cy="4486682"/>
          </a:xfrm>
          <a:prstGeom prst="rect">
            <a:avLst/>
          </a:prstGeom>
        </p:spPr>
      </p:pic>
    </p:spTree>
    <p:extLst>
      <p:ext uri="{BB962C8B-B14F-4D97-AF65-F5344CB8AC3E}">
        <p14:creationId xmlns:p14="http://schemas.microsoft.com/office/powerpoint/2010/main" val="346212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2</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4801314"/>
          </a:xfrm>
          <a:prstGeom prst="rect">
            <a:avLst/>
          </a:prstGeom>
          <a:noFill/>
        </p:spPr>
        <p:txBody>
          <a:bodyPr wrap="square" rtlCol="0">
            <a:spAutoFit/>
          </a:bodyPr>
          <a:lstStyle/>
          <a:p>
            <a:r>
              <a:rPr lang="id-ID" b="1"/>
              <a:t>DAFTAR ISI</a:t>
            </a:r>
            <a:endParaRPr lang="en-US" b="1"/>
          </a:p>
          <a:p>
            <a:r>
              <a:rPr lang="id-ID"/>
              <a:t> </a:t>
            </a:r>
            <a:endParaRPr lang="en-US"/>
          </a:p>
          <a:p>
            <a:pPr marL="342900" indent="-342900">
              <a:buAutoNum type="arabicPeriod"/>
            </a:pPr>
            <a:r>
              <a:rPr lang="en-US"/>
              <a:t>Ringkasan Proyek</a:t>
            </a:r>
          </a:p>
          <a:p>
            <a:pPr marL="342900" indent="-342900">
              <a:buAutoNum type="arabicPeriod"/>
            </a:pPr>
            <a:r>
              <a:rPr lang="en-US"/>
              <a:t>Latar Belakang</a:t>
            </a:r>
          </a:p>
          <a:p>
            <a:pPr marL="342900" indent="-342900">
              <a:buAutoNum type="arabicPeriod"/>
            </a:pPr>
            <a:r>
              <a:rPr lang="en-US"/>
              <a:t>Kasus Bisnis</a:t>
            </a:r>
          </a:p>
          <a:p>
            <a:r>
              <a:rPr lang="en-US"/>
              <a:t>      3.1 Alasan</a:t>
            </a:r>
          </a:p>
          <a:p>
            <a:r>
              <a:rPr lang="en-US"/>
              <a:t>      3.2 Pilihan Bisnis</a:t>
            </a:r>
          </a:p>
          <a:p>
            <a:r>
              <a:rPr lang="en-US"/>
              <a:t>      3.3 Keuntungan Yang Diharapkan</a:t>
            </a:r>
          </a:p>
          <a:p>
            <a:r>
              <a:rPr lang="en-US"/>
              <a:t>      3.4 Resiko Yang Mungkin Terjadi</a:t>
            </a:r>
          </a:p>
          <a:p>
            <a:r>
              <a:rPr lang="en-US"/>
              <a:t>      3.5 Skala Waktu</a:t>
            </a:r>
          </a:p>
          <a:p>
            <a:r>
              <a:rPr lang="en-US"/>
              <a:t>4.   Tujuan</a:t>
            </a:r>
          </a:p>
          <a:p>
            <a:pPr marL="342900" indent="-342900">
              <a:buAutoNum type="arabicPeriod" startAt="5"/>
            </a:pPr>
            <a:r>
              <a:rPr lang="en-US"/>
              <a:t>Lingkup dan pengecualian</a:t>
            </a:r>
          </a:p>
          <a:p>
            <a:pPr marL="342900" indent="-342900">
              <a:buAutoNum type="arabicPeriod" startAt="5"/>
            </a:pPr>
            <a:r>
              <a:rPr lang="en-US"/>
              <a:t>Batasan dan Asumsi (Opsional)</a:t>
            </a:r>
          </a:p>
          <a:p>
            <a:pPr marL="342900" indent="-342900">
              <a:buAutoNum type="arabicPeriod" startAt="5"/>
            </a:pPr>
            <a:r>
              <a:rPr lang="en-US"/>
              <a:t>Ketergantungan</a:t>
            </a:r>
          </a:p>
          <a:p>
            <a:pPr marL="342900" indent="-342900">
              <a:buAutoNum type="arabicPeriod" startAt="5"/>
            </a:pPr>
            <a:r>
              <a:rPr lang="en-US"/>
              <a:t>Persyaratan Sumber Daya</a:t>
            </a:r>
          </a:p>
          <a:p>
            <a:pPr marL="342900" indent="-342900">
              <a:buAutoNum type="arabicPeriod" startAt="5"/>
            </a:pPr>
            <a:r>
              <a:rPr lang="en-US"/>
              <a:t>Hasil Kerja</a:t>
            </a:r>
          </a:p>
          <a:p>
            <a:pPr marL="342900" indent="-342900">
              <a:buAutoNum type="arabicPeriod" startAt="5"/>
            </a:pPr>
            <a:r>
              <a:rPr lang="id-ID"/>
              <a:t>Pendekatan proyek </a:t>
            </a:r>
            <a:endParaRPr lang="en-US"/>
          </a:p>
        </p:txBody>
      </p:sp>
    </p:spTree>
    <p:extLst>
      <p:ext uri="{BB962C8B-B14F-4D97-AF65-F5344CB8AC3E}">
        <p14:creationId xmlns:p14="http://schemas.microsoft.com/office/powerpoint/2010/main" val="66521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F9F0D1-A932-4D83-ACB1-9C7BDB1BDE25}"/>
              </a:ext>
            </a:extLst>
          </p:cNvPr>
          <p:cNvSpPr>
            <a:spLocks noGrp="1"/>
          </p:cNvSpPr>
          <p:nvPr>
            <p:ph type="sldNum" sz="quarter" idx="34"/>
          </p:nvPr>
        </p:nvSpPr>
        <p:spPr/>
        <p:txBody>
          <a:bodyPr/>
          <a:lstStyle/>
          <a:p>
            <a:fld id="{19B51A1E-902D-48AF-9020-955120F399B6}" type="slidenum">
              <a:rPr lang="en-ZA" smtClean="0"/>
              <a:pPr/>
              <a:t>20</a:t>
            </a:fld>
            <a:endParaRPr lang="en-ZA" dirty="0"/>
          </a:p>
        </p:txBody>
      </p:sp>
      <p:sp>
        <p:nvSpPr>
          <p:cNvPr id="3" name="Title 2">
            <a:extLst>
              <a:ext uri="{FF2B5EF4-FFF2-40B4-BE49-F238E27FC236}">
                <a16:creationId xmlns:a16="http://schemas.microsoft.com/office/drawing/2014/main" id="{43B2E596-E400-4902-AF1D-A1D564F55910}"/>
              </a:ext>
            </a:extLst>
          </p:cNvPr>
          <p:cNvSpPr>
            <a:spLocks noGrp="1"/>
          </p:cNvSpPr>
          <p:nvPr>
            <p:ph type="title"/>
          </p:nvPr>
        </p:nvSpPr>
        <p:spPr/>
        <p:txBody>
          <a:bodyPr/>
          <a:lstStyle/>
          <a:p>
            <a:r>
              <a:rPr lang="en-US" dirty="0"/>
              <a:t>Saran dan </a:t>
            </a:r>
            <a:r>
              <a:rPr lang="en-US" dirty="0" err="1"/>
              <a:t>kesimpulan</a:t>
            </a:r>
            <a:endParaRPr lang="en-ID" dirty="0"/>
          </a:p>
        </p:txBody>
      </p:sp>
      <p:sp>
        <p:nvSpPr>
          <p:cNvPr id="6" name="Content Placeholder 2">
            <a:extLst>
              <a:ext uri="{FF2B5EF4-FFF2-40B4-BE49-F238E27FC236}">
                <a16:creationId xmlns:a16="http://schemas.microsoft.com/office/drawing/2014/main" id="{C727E106-5E80-4ADF-B3D6-697C62B6E3DE}"/>
              </a:ext>
            </a:extLst>
          </p:cNvPr>
          <p:cNvSpPr txBox="1">
            <a:spLocks/>
          </p:cNvSpPr>
          <p:nvPr/>
        </p:nvSpPr>
        <p:spPr>
          <a:xfrm>
            <a:off x="185531" y="1247360"/>
            <a:ext cx="7129670" cy="5034169"/>
          </a:xfrm>
          <a:prstGeom prst="rect">
            <a:avLst/>
          </a:prstGeom>
        </p:spPr>
        <p:txBody>
          <a:bodyPr>
            <a:normAutofit fontScale="77500" lnSpcReduction="20000"/>
          </a:bodyPr>
          <a:lstStyle>
            <a:lvl1pPr marL="200025" indent="-200025"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407194" indent="-207169"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607219"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807244"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007269" indent="-200025"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gn="just">
              <a:lnSpc>
                <a:spcPct val="200000"/>
              </a:lnSpc>
              <a:buFont typeface="+mj-lt"/>
              <a:buAutoNum type="alphaUcPeriod"/>
            </a:pPr>
            <a:endParaRPr lang="en-US" dirty="0"/>
          </a:p>
          <a:p>
            <a:pPr marL="342900" indent="-342900" algn="just">
              <a:lnSpc>
                <a:spcPct val="200000"/>
              </a:lnSpc>
              <a:buFont typeface="+mj-lt"/>
              <a:buAutoNum type="alphaUcPeriod"/>
            </a:pPr>
            <a:r>
              <a:rPr lang="en-US" dirty="0"/>
              <a:t>Kesimpulan </a:t>
            </a:r>
          </a:p>
          <a:p>
            <a:pPr marL="0" indent="0" algn="just">
              <a:lnSpc>
                <a:spcPct val="200000"/>
              </a:lnSpc>
              <a:buFont typeface="Arial" panose="020B0604020202020204" pitchFamily="34" charset="0"/>
              <a:buNone/>
            </a:pPr>
            <a:r>
              <a:rPr lang="en-US" dirty="0" err="1"/>
              <a:t>Berdasarkan</a:t>
            </a:r>
            <a:r>
              <a:rPr lang="en-US" dirty="0"/>
              <a:t> </a:t>
            </a:r>
            <a:r>
              <a:rPr lang="en-US" dirty="0" err="1"/>
              <a:t>implementasi</a:t>
            </a:r>
            <a:r>
              <a:rPr lang="en-US" dirty="0"/>
              <a:t> dan </a:t>
            </a:r>
            <a:r>
              <a:rPr lang="en-US" dirty="0" err="1"/>
              <a:t>penjelasan</a:t>
            </a:r>
            <a:r>
              <a:rPr lang="en-US" dirty="0"/>
              <a:t> yang </a:t>
            </a:r>
            <a:r>
              <a:rPr lang="en-US" dirty="0" err="1"/>
              <a:t>telah</a:t>
            </a:r>
            <a:r>
              <a:rPr lang="en-US" dirty="0"/>
              <a:t> </a:t>
            </a:r>
            <a:r>
              <a:rPr lang="en-US" dirty="0" err="1"/>
              <a:t>dikemukakan</a:t>
            </a:r>
            <a:r>
              <a:rPr lang="en-US" dirty="0"/>
              <a:t> </a:t>
            </a:r>
            <a:r>
              <a:rPr lang="en-US" dirty="0" err="1"/>
              <a:t>sebelumnya</a:t>
            </a:r>
            <a:r>
              <a:rPr lang="en-US" dirty="0"/>
              <a:t> oleh </a:t>
            </a:r>
            <a:r>
              <a:rPr lang="en-US" dirty="0" err="1"/>
              <a:t>penulis</a:t>
            </a:r>
            <a:r>
              <a:rPr lang="en-US" dirty="0"/>
              <a:t>, </a:t>
            </a:r>
            <a:r>
              <a:rPr lang="en-US" dirty="0" err="1"/>
              <a:t>dapat</a:t>
            </a:r>
            <a:r>
              <a:rPr lang="en-US" dirty="0"/>
              <a:t> </a:t>
            </a:r>
            <a:r>
              <a:rPr lang="en-US" dirty="0" err="1"/>
              <a:t>diambil</a:t>
            </a:r>
            <a:r>
              <a:rPr lang="en-US" dirty="0"/>
              <a:t> </a:t>
            </a:r>
            <a:r>
              <a:rPr lang="en-US" dirty="0" err="1"/>
              <a:t>kesimpulan</a:t>
            </a:r>
            <a:r>
              <a:rPr lang="en-US" dirty="0"/>
              <a:t> </a:t>
            </a:r>
            <a:r>
              <a:rPr lang="en-US" dirty="0" err="1"/>
              <a:t>dari</a:t>
            </a:r>
            <a:r>
              <a:rPr lang="en-US" dirty="0"/>
              <a:t> </a:t>
            </a:r>
            <a:r>
              <a:rPr lang="en-US" dirty="0" err="1"/>
              <a:t>sistem</a:t>
            </a:r>
            <a:r>
              <a:rPr lang="en-US" dirty="0"/>
              <a:t> </a:t>
            </a:r>
            <a:r>
              <a:rPr lang="en-US" dirty="0" err="1"/>
              <a:t>informasi</a:t>
            </a:r>
            <a:r>
              <a:rPr lang="en-US" dirty="0"/>
              <a:t> </a:t>
            </a:r>
            <a:r>
              <a:rPr lang="en-US" dirty="0" err="1"/>
              <a:t>penjualan</a:t>
            </a:r>
            <a:r>
              <a:rPr lang="en-US" dirty="0"/>
              <a:t> </a:t>
            </a:r>
            <a:r>
              <a:rPr lang="en-US" dirty="0" err="1"/>
              <a:t>barang</a:t>
            </a:r>
            <a:r>
              <a:rPr lang="en-US" dirty="0"/>
              <a:t> </a:t>
            </a:r>
            <a:r>
              <a:rPr lang="en-US" dirty="0" err="1"/>
              <a:t>ini</a:t>
            </a:r>
            <a:r>
              <a:rPr lang="en-US" dirty="0"/>
              <a:t> </a:t>
            </a:r>
            <a:r>
              <a:rPr lang="en-US" dirty="0" err="1"/>
              <a:t>sebagai</a:t>
            </a:r>
            <a:r>
              <a:rPr lang="en-US" dirty="0"/>
              <a:t> </a:t>
            </a:r>
            <a:r>
              <a:rPr lang="en-US" dirty="0" err="1"/>
              <a:t>berikut</a:t>
            </a:r>
            <a:r>
              <a:rPr lang="en-US" dirty="0"/>
              <a:t>:</a:t>
            </a:r>
          </a:p>
          <a:p>
            <a:pPr marL="0" indent="0" algn="just">
              <a:lnSpc>
                <a:spcPct val="200000"/>
              </a:lnSpc>
              <a:buFont typeface="Arial" panose="020B0604020202020204" pitchFamily="34" charset="0"/>
              <a:buNone/>
            </a:pPr>
            <a:endParaRPr lang="en-US" dirty="0"/>
          </a:p>
          <a:p>
            <a:pPr marL="342900" indent="-342900">
              <a:lnSpc>
                <a:spcPct val="200000"/>
              </a:lnSpc>
              <a:buFont typeface="+mj-lt"/>
              <a:buAutoNum type="arabicPeriod"/>
            </a:pPr>
            <a:r>
              <a:rPr lang="en-US" sz="1400" dirty="0" err="1"/>
              <a:t>Dengan</a:t>
            </a:r>
            <a:r>
              <a:rPr lang="en-US" sz="1400" dirty="0"/>
              <a:t> </a:t>
            </a:r>
            <a:r>
              <a:rPr lang="en-US" sz="1400" dirty="0" err="1"/>
              <a:t>adanya</a:t>
            </a:r>
            <a:r>
              <a:rPr lang="en-US" sz="1400" dirty="0"/>
              <a:t> </a:t>
            </a:r>
            <a:r>
              <a:rPr lang="en-US" sz="1400" dirty="0" err="1"/>
              <a:t>sistem</a:t>
            </a:r>
            <a:r>
              <a:rPr lang="en-US" sz="1400" dirty="0"/>
              <a:t> </a:t>
            </a:r>
            <a:r>
              <a:rPr lang="en-US" sz="1400" dirty="0" err="1"/>
              <a:t>informasi</a:t>
            </a:r>
            <a:r>
              <a:rPr lang="en-US" sz="1400" dirty="0"/>
              <a:t> </a:t>
            </a:r>
            <a:r>
              <a:rPr lang="en-US" sz="1400" dirty="0" err="1"/>
              <a:t>pemesanan</a:t>
            </a:r>
            <a:r>
              <a:rPr lang="en-US" sz="1400" dirty="0"/>
              <a:t> </a:t>
            </a:r>
            <a:r>
              <a:rPr lang="en-US" sz="1400" dirty="0" err="1"/>
              <a:t>barang</a:t>
            </a:r>
            <a:r>
              <a:rPr lang="en-US" sz="1400" dirty="0"/>
              <a:t> </a:t>
            </a:r>
            <a:r>
              <a:rPr lang="en-US" sz="1400" dirty="0" err="1"/>
              <a:t>maka</a:t>
            </a:r>
            <a:r>
              <a:rPr lang="en-US" sz="1400" dirty="0"/>
              <a:t> </a:t>
            </a:r>
            <a:r>
              <a:rPr lang="en-US" sz="1400" dirty="0" err="1"/>
              <a:t>perusahaan</a:t>
            </a:r>
            <a:r>
              <a:rPr lang="en-US" sz="1400" dirty="0"/>
              <a:t> </a:t>
            </a:r>
            <a:r>
              <a:rPr lang="en-US" sz="1400" dirty="0" err="1"/>
              <a:t>tidak</a:t>
            </a:r>
            <a:r>
              <a:rPr lang="en-US" sz="1400" dirty="0"/>
              <a:t> </a:t>
            </a:r>
            <a:r>
              <a:rPr lang="en-US" sz="1400" dirty="0" err="1"/>
              <a:t>akan</a:t>
            </a:r>
            <a:r>
              <a:rPr lang="en-US" sz="1400" dirty="0"/>
              <a:t> </a:t>
            </a:r>
            <a:r>
              <a:rPr lang="en-US" sz="1400" dirty="0" err="1"/>
              <a:t>mengalami</a:t>
            </a:r>
            <a:r>
              <a:rPr lang="en-US" sz="1400" dirty="0"/>
              <a:t> </a:t>
            </a:r>
            <a:r>
              <a:rPr lang="en-US" sz="1400" dirty="0" err="1"/>
              <a:t>kesulitan</a:t>
            </a:r>
            <a:r>
              <a:rPr lang="en-US" sz="1400" dirty="0"/>
              <a:t> </a:t>
            </a:r>
            <a:r>
              <a:rPr lang="en-US" sz="1400" dirty="0" err="1"/>
              <a:t>dalam</a:t>
            </a:r>
            <a:r>
              <a:rPr lang="en-US" sz="1400" dirty="0"/>
              <a:t> proses </a:t>
            </a:r>
            <a:r>
              <a:rPr lang="en-US" sz="1400" dirty="0" err="1"/>
              <a:t>pengumpulan</a:t>
            </a:r>
            <a:r>
              <a:rPr lang="en-US" sz="1400" dirty="0"/>
              <a:t> data </a:t>
            </a:r>
            <a:r>
              <a:rPr lang="en-US" sz="1400" dirty="0" err="1"/>
              <a:t>baik</a:t>
            </a:r>
            <a:r>
              <a:rPr lang="en-US" sz="1400" dirty="0"/>
              <a:t> </a:t>
            </a:r>
            <a:r>
              <a:rPr lang="en-US" sz="1400" dirty="0" err="1"/>
              <a:t>dari</a:t>
            </a:r>
            <a:r>
              <a:rPr lang="en-US" sz="1400" dirty="0"/>
              <a:t> data </a:t>
            </a:r>
            <a:r>
              <a:rPr lang="en-US" sz="1400" dirty="0" err="1"/>
              <a:t>barang</a:t>
            </a:r>
            <a:r>
              <a:rPr lang="en-US" sz="1400" dirty="0"/>
              <a:t>, data </a:t>
            </a:r>
            <a:r>
              <a:rPr lang="en-US" sz="1400" dirty="0" err="1"/>
              <a:t>transaksi</a:t>
            </a:r>
            <a:r>
              <a:rPr lang="en-US" sz="1400" dirty="0"/>
              <a:t> </a:t>
            </a:r>
            <a:r>
              <a:rPr lang="en-US" sz="1400" dirty="0" err="1"/>
              <a:t>penjualan</a:t>
            </a:r>
            <a:r>
              <a:rPr lang="en-US" sz="1400" dirty="0"/>
              <a:t> </a:t>
            </a:r>
            <a:r>
              <a:rPr lang="en-US" sz="1400" dirty="0" err="1"/>
              <a:t>maupun</a:t>
            </a:r>
            <a:r>
              <a:rPr lang="en-US" sz="1400" dirty="0"/>
              <a:t> data </a:t>
            </a:r>
            <a:r>
              <a:rPr lang="en-US" sz="1400" dirty="0" err="1"/>
              <a:t>transaksi</a:t>
            </a:r>
            <a:r>
              <a:rPr lang="en-US" sz="1400" dirty="0"/>
              <a:t> </a:t>
            </a:r>
            <a:r>
              <a:rPr lang="en-US" sz="1400" dirty="0" err="1"/>
              <a:t>pembelian</a:t>
            </a:r>
            <a:r>
              <a:rPr lang="en-US" sz="1400" dirty="0"/>
              <a:t>.</a:t>
            </a:r>
          </a:p>
          <a:p>
            <a:pPr marL="342900" indent="-342900">
              <a:lnSpc>
                <a:spcPct val="200000"/>
              </a:lnSpc>
              <a:buFont typeface="+mj-lt"/>
              <a:buAutoNum type="arabicPeriod"/>
            </a:pPr>
            <a:r>
              <a:rPr lang="en-US" sz="1400" dirty="0" err="1"/>
              <a:t>Dengan</a:t>
            </a:r>
            <a:r>
              <a:rPr lang="en-US" sz="1400" dirty="0"/>
              <a:t> </a:t>
            </a:r>
            <a:r>
              <a:rPr lang="en-US" sz="1400" dirty="0" err="1"/>
              <a:t>adanya</a:t>
            </a:r>
            <a:r>
              <a:rPr lang="en-US" sz="1400" dirty="0"/>
              <a:t> </a:t>
            </a:r>
            <a:r>
              <a:rPr lang="en-US" sz="1400" dirty="0" err="1"/>
              <a:t>aplikasi</a:t>
            </a:r>
            <a:r>
              <a:rPr lang="en-US" sz="1400" dirty="0"/>
              <a:t> </a:t>
            </a:r>
            <a:r>
              <a:rPr lang="en-US" sz="1400" dirty="0" err="1"/>
              <a:t>ini</a:t>
            </a:r>
            <a:r>
              <a:rPr lang="en-US" sz="1400" dirty="0"/>
              <a:t> </a:t>
            </a:r>
            <a:r>
              <a:rPr lang="en-US" sz="1400" dirty="0" err="1"/>
              <a:t>setiap</a:t>
            </a:r>
            <a:r>
              <a:rPr lang="en-US" sz="1400" dirty="0"/>
              <a:t> </a:t>
            </a:r>
            <a:r>
              <a:rPr lang="en-US" sz="1400" dirty="0" err="1"/>
              <a:t>bagian</a:t>
            </a:r>
            <a:r>
              <a:rPr lang="en-US" sz="1400" dirty="0"/>
              <a:t> </a:t>
            </a:r>
            <a:r>
              <a:rPr lang="en-US" sz="1400" dirty="0" err="1"/>
              <a:t>mulai</a:t>
            </a:r>
            <a:r>
              <a:rPr lang="en-US" sz="1400" dirty="0"/>
              <a:t> </a:t>
            </a:r>
            <a:r>
              <a:rPr lang="en-US" sz="1400" dirty="0" err="1"/>
              <a:t>dari</a:t>
            </a:r>
            <a:r>
              <a:rPr lang="en-US" sz="1400" dirty="0"/>
              <a:t> marketing, </a:t>
            </a:r>
            <a:r>
              <a:rPr lang="en-US" sz="1400" dirty="0" err="1"/>
              <a:t>bagian</a:t>
            </a:r>
            <a:r>
              <a:rPr lang="en-US" sz="1400" dirty="0"/>
              <a:t> </a:t>
            </a:r>
            <a:r>
              <a:rPr lang="en-US" sz="1400" dirty="0" err="1"/>
              <a:t>gudang</a:t>
            </a:r>
            <a:r>
              <a:rPr lang="en-US" sz="1400" dirty="0"/>
              <a:t> </a:t>
            </a:r>
            <a:r>
              <a:rPr lang="en-US" sz="1400" dirty="0" err="1"/>
              <a:t>tidak</a:t>
            </a:r>
            <a:r>
              <a:rPr lang="en-US" sz="1400" dirty="0"/>
              <a:t> </a:t>
            </a:r>
            <a:r>
              <a:rPr lang="en-US" sz="1400" dirty="0" err="1"/>
              <a:t>merasa</a:t>
            </a:r>
            <a:r>
              <a:rPr lang="en-US" sz="1400" dirty="0"/>
              <a:t> </a:t>
            </a:r>
            <a:r>
              <a:rPr lang="en-US" sz="1400" dirty="0" err="1"/>
              <a:t>kesulitan</a:t>
            </a:r>
            <a:r>
              <a:rPr lang="en-US" sz="1400" dirty="0"/>
              <a:t> </a:t>
            </a:r>
            <a:r>
              <a:rPr lang="en-US" sz="1400" dirty="0" err="1"/>
              <a:t>dalam</a:t>
            </a:r>
            <a:r>
              <a:rPr lang="en-US" sz="1400" dirty="0"/>
              <a:t> </a:t>
            </a:r>
            <a:r>
              <a:rPr lang="en-US" sz="1400" dirty="0" err="1"/>
              <a:t>mengelola</a:t>
            </a:r>
            <a:r>
              <a:rPr lang="en-US" sz="1400" dirty="0"/>
              <a:t> dan </a:t>
            </a:r>
            <a:r>
              <a:rPr lang="en-US" sz="1400" dirty="0" err="1"/>
              <a:t>menyimpan</a:t>
            </a:r>
            <a:r>
              <a:rPr lang="en-US" sz="1400" dirty="0"/>
              <a:t> data </a:t>
            </a:r>
            <a:r>
              <a:rPr lang="en-US" sz="1400" dirty="0" err="1"/>
              <a:t>transaksi</a:t>
            </a:r>
            <a:r>
              <a:rPr lang="en-US" sz="1400" dirty="0"/>
              <a:t> </a:t>
            </a:r>
            <a:r>
              <a:rPr lang="en-US" sz="1400" dirty="0" err="1"/>
              <a:t>penjualan</a:t>
            </a:r>
            <a:r>
              <a:rPr lang="en-US" sz="1400" dirty="0"/>
              <a:t> , </a:t>
            </a:r>
            <a:r>
              <a:rPr lang="en-US" sz="1400" dirty="0" err="1"/>
              <a:t>pembelian</a:t>
            </a:r>
            <a:r>
              <a:rPr lang="en-US" sz="1400" dirty="0"/>
              <a:t> dan data </a:t>
            </a:r>
            <a:r>
              <a:rPr lang="en-US" sz="1400" dirty="0" err="1"/>
              <a:t>stok</a:t>
            </a:r>
            <a:r>
              <a:rPr lang="en-US" sz="1400" dirty="0"/>
              <a:t> </a:t>
            </a:r>
            <a:r>
              <a:rPr lang="en-US" sz="1400" dirty="0" err="1"/>
              <a:t>barang</a:t>
            </a:r>
            <a:r>
              <a:rPr lang="en-US" sz="1400" dirty="0"/>
              <a:t> </a:t>
            </a:r>
            <a:r>
              <a:rPr lang="en-US" sz="1400" dirty="0" err="1"/>
              <a:t>sehingga</a:t>
            </a:r>
            <a:r>
              <a:rPr lang="en-US" sz="1400" dirty="0"/>
              <a:t> </a:t>
            </a:r>
            <a:r>
              <a:rPr lang="en-US" sz="1400" dirty="0" err="1"/>
              <a:t>kasir</a:t>
            </a:r>
            <a:r>
              <a:rPr lang="en-US" sz="1400" dirty="0"/>
              <a:t> dan </a:t>
            </a:r>
            <a:r>
              <a:rPr lang="en-US" sz="1400" dirty="0" err="1"/>
              <a:t>bagian</a:t>
            </a:r>
            <a:r>
              <a:rPr lang="en-US" sz="1400" dirty="0"/>
              <a:t> </a:t>
            </a:r>
            <a:r>
              <a:rPr lang="en-US" sz="1400" dirty="0" err="1"/>
              <a:t>gudang</a:t>
            </a:r>
            <a:r>
              <a:rPr lang="en-US" sz="1400" dirty="0"/>
              <a:t> </a:t>
            </a:r>
            <a:r>
              <a:rPr lang="en-US" sz="1400" dirty="0" err="1"/>
              <a:t>tidak</a:t>
            </a:r>
            <a:r>
              <a:rPr lang="en-US" sz="1400" dirty="0"/>
              <a:t> </a:t>
            </a:r>
            <a:r>
              <a:rPr lang="en-US" sz="1400" dirty="0" err="1"/>
              <a:t>merasa</a:t>
            </a:r>
            <a:r>
              <a:rPr lang="en-US" sz="1400" dirty="0"/>
              <a:t> </a:t>
            </a:r>
            <a:r>
              <a:rPr lang="en-US" sz="1400" dirty="0" err="1"/>
              <a:t>kesulitan</a:t>
            </a:r>
            <a:r>
              <a:rPr lang="en-US" sz="1400" dirty="0"/>
              <a:t> </a:t>
            </a:r>
            <a:r>
              <a:rPr lang="en-US" sz="1400" dirty="0" err="1"/>
              <a:t>dalam</a:t>
            </a:r>
            <a:r>
              <a:rPr lang="en-US" sz="1400" dirty="0"/>
              <a:t> </a:t>
            </a:r>
            <a:r>
              <a:rPr lang="en-US" sz="1400" dirty="0" err="1"/>
              <a:t>mengelola</a:t>
            </a:r>
            <a:r>
              <a:rPr lang="en-US" sz="1400" dirty="0"/>
              <a:t> data </a:t>
            </a:r>
            <a:r>
              <a:rPr lang="en-US" sz="1400" dirty="0" err="1"/>
              <a:t>setiap</a:t>
            </a:r>
            <a:r>
              <a:rPr lang="en-US" sz="1400" dirty="0"/>
              <a:t> </a:t>
            </a:r>
            <a:r>
              <a:rPr lang="en-US" sz="1400" dirty="0" err="1"/>
              <a:t>transaksi</a:t>
            </a:r>
            <a:r>
              <a:rPr lang="en-US" sz="1400" dirty="0"/>
              <a:t> dan data </a:t>
            </a:r>
            <a:r>
              <a:rPr lang="en-US" sz="1400" dirty="0" err="1"/>
              <a:t>stok</a:t>
            </a:r>
            <a:r>
              <a:rPr lang="en-US" sz="1400" dirty="0"/>
              <a:t> </a:t>
            </a:r>
            <a:r>
              <a:rPr lang="en-US" sz="1400" dirty="0" err="1"/>
              <a:t>barang</a:t>
            </a:r>
            <a:r>
              <a:rPr lang="en-US" sz="1400" dirty="0"/>
              <a:t> </a:t>
            </a:r>
            <a:r>
              <a:rPr lang="en-US" sz="1400" dirty="0" err="1"/>
              <a:t>untuk</a:t>
            </a:r>
            <a:r>
              <a:rPr lang="en-US" sz="1400" dirty="0"/>
              <a:t> </a:t>
            </a:r>
            <a:r>
              <a:rPr lang="en-US" sz="1400" dirty="0" err="1"/>
              <a:t>dijadikan</a:t>
            </a:r>
            <a:r>
              <a:rPr lang="en-US" sz="1400" dirty="0"/>
              <a:t> </a:t>
            </a:r>
            <a:r>
              <a:rPr lang="en-US" sz="1400" dirty="0" err="1"/>
              <a:t>laporan</a:t>
            </a:r>
            <a:r>
              <a:rPr lang="en-US" sz="1400" dirty="0"/>
              <a:t> </a:t>
            </a:r>
            <a:r>
              <a:rPr lang="en-US" sz="1400" dirty="0" err="1"/>
              <a:t>langsung</a:t>
            </a:r>
            <a:r>
              <a:rPr lang="en-US" sz="1400" dirty="0"/>
              <a:t>.</a:t>
            </a:r>
          </a:p>
          <a:p>
            <a:pPr marL="342900" indent="-342900">
              <a:lnSpc>
                <a:spcPct val="200000"/>
              </a:lnSpc>
              <a:buFont typeface="+mj-lt"/>
              <a:buAutoNum type="arabicPeriod"/>
            </a:pPr>
            <a:r>
              <a:rPr lang="en-US" sz="1400" dirty="0" err="1"/>
              <a:t>Aplikasi</a:t>
            </a:r>
            <a:r>
              <a:rPr lang="en-US" sz="1400" dirty="0"/>
              <a:t> </a:t>
            </a:r>
            <a:r>
              <a:rPr lang="en-US" sz="1400" dirty="0" err="1"/>
              <a:t>sistem</a:t>
            </a:r>
            <a:r>
              <a:rPr lang="en-US" sz="1400" dirty="0"/>
              <a:t> </a:t>
            </a:r>
            <a:r>
              <a:rPr lang="en-US" sz="1400" dirty="0" err="1"/>
              <a:t>informasi</a:t>
            </a:r>
            <a:r>
              <a:rPr lang="en-US" sz="1400" dirty="0"/>
              <a:t> </a:t>
            </a:r>
            <a:r>
              <a:rPr lang="en-US" sz="1400" dirty="0" err="1"/>
              <a:t>penjualan</a:t>
            </a:r>
            <a:r>
              <a:rPr lang="en-US" sz="1400" dirty="0"/>
              <a:t> </a:t>
            </a:r>
            <a:r>
              <a:rPr lang="en-US" sz="1400" dirty="0" err="1"/>
              <a:t>barang</a:t>
            </a:r>
            <a:r>
              <a:rPr lang="en-US" sz="1400" dirty="0"/>
              <a:t> </a:t>
            </a:r>
            <a:r>
              <a:rPr lang="en-US" sz="1400" dirty="0" err="1"/>
              <a:t>menyediakan</a:t>
            </a:r>
            <a:r>
              <a:rPr lang="en-US" sz="1400" dirty="0"/>
              <a:t> </a:t>
            </a:r>
            <a:r>
              <a:rPr lang="en-US" sz="1400" dirty="0" err="1"/>
              <a:t>kemudahan</a:t>
            </a:r>
            <a:r>
              <a:rPr lang="en-US" sz="1400" dirty="0"/>
              <a:t> </a:t>
            </a:r>
            <a:r>
              <a:rPr lang="en-US" sz="1400" dirty="0" err="1"/>
              <a:t>bagi</a:t>
            </a:r>
            <a:r>
              <a:rPr lang="en-US" sz="1400" dirty="0"/>
              <a:t> </a:t>
            </a:r>
            <a:r>
              <a:rPr lang="en-US" sz="1400" dirty="0" err="1"/>
              <a:t>setiap</a:t>
            </a:r>
            <a:r>
              <a:rPr lang="en-US" sz="1400" dirty="0"/>
              <a:t> user </a:t>
            </a:r>
            <a:r>
              <a:rPr lang="en-US" sz="1400" dirty="0" err="1"/>
              <a:t>dengan</a:t>
            </a:r>
            <a:r>
              <a:rPr lang="en-US" sz="1400" dirty="0"/>
              <a:t> </a:t>
            </a:r>
            <a:r>
              <a:rPr lang="en-US" sz="1400" dirty="0" err="1"/>
              <a:t>cara</a:t>
            </a:r>
            <a:r>
              <a:rPr lang="en-US" sz="1400" dirty="0"/>
              <a:t> </a:t>
            </a:r>
            <a:r>
              <a:rPr lang="en-US" sz="1400" dirty="0" err="1"/>
              <a:t>pembagian</a:t>
            </a:r>
            <a:r>
              <a:rPr lang="en-US" sz="1400" dirty="0"/>
              <a:t> </a:t>
            </a:r>
            <a:r>
              <a:rPr lang="en-US" sz="1400" dirty="0" err="1"/>
              <a:t>hak</a:t>
            </a:r>
            <a:r>
              <a:rPr lang="en-US" sz="1400" dirty="0"/>
              <a:t> </a:t>
            </a:r>
            <a:r>
              <a:rPr lang="en-US" sz="1400" dirty="0" err="1"/>
              <a:t>akses</a:t>
            </a:r>
            <a:r>
              <a:rPr lang="en-US" sz="1400" dirty="0"/>
              <a:t>, </a:t>
            </a:r>
            <a:r>
              <a:rPr lang="en-US" sz="1400" dirty="0" err="1"/>
              <a:t>sehingga</a:t>
            </a:r>
            <a:r>
              <a:rPr lang="en-US" sz="1400" dirty="0"/>
              <a:t> </a:t>
            </a:r>
            <a:r>
              <a:rPr lang="en-US" sz="1400" dirty="0" err="1"/>
              <a:t>setiap</a:t>
            </a:r>
            <a:r>
              <a:rPr lang="en-US" sz="1400" dirty="0"/>
              <a:t> user </a:t>
            </a:r>
            <a:r>
              <a:rPr lang="en-US" sz="1400" dirty="0" err="1"/>
              <a:t>bertanggung</a:t>
            </a:r>
            <a:r>
              <a:rPr lang="en-US" sz="1400" dirty="0"/>
              <a:t> </a:t>
            </a:r>
            <a:r>
              <a:rPr lang="en-US" sz="1400" dirty="0" err="1"/>
              <a:t>jawab</a:t>
            </a:r>
            <a:r>
              <a:rPr lang="en-US" sz="1400" dirty="0"/>
              <a:t> pada </a:t>
            </a:r>
            <a:r>
              <a:rPr lang="en-US" sz="1400" dirty="0" err="1"/>
              <a:t>setiap</a:t>
            </a:r>
            <a:r>
              <a:rPr lang="en-US" sz="1400" dirty="0"/>
              <a:t> </a:t>
            </a:r>
            <a:r>
              <a:rPr lang="en-US" sz="1400" dirty="0" err="1"/>
              <a:t>datanya</a:t>
            </a:r>
            <a:r>
              <a:rPr lang="en-US" sz="1400" dirty="0"/>
              <a:t>.</a:t>
            </a:r>
          </a:p>
          <a:p>
            <a:pPr marL="0" indent="0">
              <a:lnSpc>
                <a:spcPct val="200000"/>
              </a:lnSpc>
              <a:buFont typeface="Arial" panose="020B0604020202020204" pitchFamily="34" charset="0"/>
              <a:buNone/>
            </a:pPr>
            <a:endParaRPr lang="en-US" sz="1400" dirty="0"/>
          </a:p>
          <a:p>
            <a:pPr marL="342900" indent="-342900" algn="just">
              <a:lnSpc>
                <a:spcPct val="200000"/>
              </a:lnSpc>
              <a:buFont typeface="+mj-lt"/>
              <a:buAutoNum type="arabicPeriod"/>
            </a:pPr>
            <a:endParaRPr lang="en-US" dirty="0"/>
          </a:p>
        </p:txBody>
      </p:sp>
    </p:spTree>
    <p:extLst>
      <p:ext uri="{BB962C8B-B14F-4D97-AF65-F5344CB8AC3E}">
        <p14:creationId xmlns:p14="http://schemas.microsoft.com/office/powerpoint/2010/main" val="213825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9B51A1E-902D-48AF-9020-955120F399B6}" type="slidenum">
              <a:rPr lang="en-ZA" smtClean="0"/>
              <a:pPr/>
              <a:t>21</a:t>
            </a:fld>
            <a:endParaRPr lang="en-ZA" dirty="0"/>
          </a:p>
        </p:txBody>
      </p:sp>
      <p:sp>
        <p:nvSpPr>
          <p:cNvPr id="3" name="Title 2"/>
          <p:cNvSpPr>
            <a:spLocks noGrp="1"/>
          </p:cNvSpPr>
          <p:nvPr>
            <p:ph type="title"/>
          </p:nvPr>
        </p:nvSpPr>
        <p:spPr>
          <a:xfrm>
            <a:off x="3403378" y="2718000"/>
            <a:ext cx="1935106" cy="432000"/>
          </a:xfrm>
          <a:ln>
            <a:noFill/>
          </a:ln>
        </p:spPr>
        <p:txBody>
          <a:bodyPr/>
          <a:lstStyle/>
          <a:p>
            <a:pPr algn="ctr"/>
            <a:r>
              <a:rPr lang="en-US"/>
              <a:t>THAT’S ALL</a:t>
            </a:r>
          </a:p>
        </p:txBody>
      </p:sp>
      <p:sp>
        <p:nvSpPr>
          <p:cNvPr id="4" name="Title 2"/>
          <p:cNvSpPr txBox="1">
            <a:spLocks/>
          </p:cNvSpPr>
          <p:nvPr/>
        </p:nvSpPr>
        <p:spPr>
          <a:xfrm>
            <a:off x="2596555" y="3457588"/>
            <a:ext cx="3548751" cy="432000"/>
          </a:xfrm>
          <a:prstGeom prst="rect">
            <a:avLst/>
          </a:prstGeom>
          <a:ln>
            <a:noFill/>
          </a:ln>
        </p:spPr>
        <p:txBody>
          <a:bodyPr vert="horz" lIns="0" tIns="0" rIns="0" bIns="0" rtlCol="0" anchor="ctr">
            <a:noAutofit/>
          </a:bodyPr>
          <a:lstStyle>
            <a:lvl1pPr algn="l" defTabSz="685800" rtl="0" eaLnBrk="1" latinLnBrk="0" hangingPunct="1">
              <a:lnSpc>
                <a:spcPct val="90000"/>
              </a:lnSpc>
              <a:spcBef>
                <a:spcPct val="0"/>
              </a:spcBef>
              <a:buNone/>
              <a:defRPr sz="2400" b="1" kern="1200" cap="all" spc="-113" baseline="0">
                <a:solidFill>
                  <a:schemeClr val="tx1"/>
                </a:solidFill>
                <a:latin typeface="+mj-lt"/>
                <a:ea typeface="+mj-ea"/>
                <a:cs typeface="+mj-cs"/>
              </a:defRPr>
            </a:lvl1pPr>
          </a:lstStyle>
          <a:p>
            <a:pPr algn="ctr"/>
            <a:r>
              <a:rPr lang="en-US" sz="4400"/>
              <a:t>THANK YOU</a:t>
            </a:r>
          </a:p>
        </p:txBody>
      </p:sp>
    </p:spTree>
    <p:extLst>
      <p:ext uri="{BB962C8B-B14F-4D97-AF65-F5344CB8AC3E}">
        <p14:creationId xmlns:p14="http://schemas.microsoft.com/office/powerpoint/2010/main" val="339656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3</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646331"/>
          </a:xfrm>
          <a:prstGeom prst="rect">
            <a:avLst/>
          </a:prstGeom>
          <a:noFill/>
        </p:spPr>
        <p:txBody>
          <a:bodyPr wrap="square" rtlCol="0">
            <a:spAutoFit/>
          </a:bodyPr>
          <a:lstStyle/>
          <a:p>
            <a:r>
              <a:rPr lang="en-US" b="1"/>
              <a:t>1. RINGKASAN PROYEK</a:t>
            </a:r>
          </a:p>
          <a:p>
            <a:r>
              <a:rPr lang="id-ID"/>
              <a:t> </a:t>
            </a:r>
            <a:endParaRPr lang="en-US"/>
          </a:p>
        </p:txBody>
      </p:sp>
      <p:sp>
        <p:nvSpPr>
          <p:cNvPr id="5" name="TextBox 4"/>
          <p:cNvSpPr txBox="1"/>
          <p:nvPr/>
        </p:nvSpPr>
        <p:spPr>
          <a:xfrm>
            <a:off x="493486" y="1396084"/>
            <a:ext cx="6862055" cy="4524315"/>
          </a:xfrm>
          <a:prstGeom prst="rect">
            <a:avLst/>
          </a:prstGeom>
          <a:noFill/>
        </p:spPr>
        <p:txBody>
          <a:bodyPr wrap="square" rtlCol="0">
            <a:spAutoFit/>
          </a:bodyPr>
          <a:lstStyle/>
          <a:p>
            <a:r>
              <a:rPr lang="en-US"/>
              <a:t>Untuk kelancaran dan kemudahan transaksi pemesanan barang, PT.ABC bermaksud untuk membuat sistem pemesanan barang berbasis web. Dengan menggunakan software yang berorientasi objek diharapkan sistem ini akan mempermudah transaksi pemesanan barang mulai dari pelanggan kepada penjual hingga sampai kepada bagian produksi untuk dilakukan pemrosesan pemesanan barang.</a:t>
            </a:r>
          </a:p>
          <a:p>
            <a:r>
              <a:rPr lang="en-US"/>
              <a:t>Adapun poin-poin penting yang bisa dilakukan oleh sistem seperti:</a:t>
            </a:r>
          </a:p>
          <a:p>
            <a:endParaRPr lang="en-US"/>
          </a:p>
          <a:p>
            <a:pPr marL="800100" lvl="1" indent="-342900">
              <a:buFont typeface="+mj-lt"/>
              <a:buAutoNum type="arabicPeriod"/>
            </a:pPr>
            <a:r>
              <a:rPr lang="en-US"/>
              <a:t>Konsumen melakukan pencarian katalog dan memilih item barang</a:t>
            </a:r>
          </a:p>
          <a:p>
            <a:pPr marL="800100" lvl="1" indent="-342900">
              <a:buFont typeface="+mj-lt"/>
              <a:buAutoNum type="arabicPeriod"/>
            </a:pPr>
            <a:r>
              <a:rPr lang="en-US"/>
              <a:t>Konsumen memanggil sales yang berkepentingan</a:t>
            </a:r>
          </a:p>
          <a:p>
            <a:pPr marL="800100" lvl="1" indent="-342900">
              <a:buFont typeface="+mj-lt"/>
              <a:buAutoNum type="arabicPeriod"/>
            </a:pPr>
            <a:r>
              <a:rPr lang="en-US"/>
              <a:t>Konsumen memberikan informasi pengiriman barang ke sales</a:t>
            </a:r>
          </a:p>
          <a:p>
            <a:pPr marL="800100" lvl="1" indent="-342900">
              <a:buFont typeface="+mj-lt"/>
              <a:buAutoNum type="arabicPeriod"/>
            </a:pPr>
            <a:r>
              <a:rPr lang="en-US"/>
              <a:t>Konsumen memberikan form rincian biaya ke sales</a:t>
            </a:r>
          </a:p>
          <a:p>
            <a:pPr marL="800100" lvl="1" indent="-342900">
              <a:buFont typeface="+mj-lt"/>
              <a:buAutoNum type="arabicPeriod"/>
            </a:pPr>
            <a:r>
              <a:rPr lang="en-US"/>
              <a:t>Konsumen menerima faktur pembelian barang</a:t>
            </a:r>
          </a:p>
          <a:p>
            <a:r>
              <a:rPr lang="en-US"/>
              <a:t> </a:t>
            </a:r>
          </a:p>
          <a:p>
            <a:r>
              <a:rPr lang="id-ID"/>
              <a:t> </a:t>
            </a:r>
            <a:endParaRPr lang="en-US"/>
          </a:p>
        </p:txBody>
      </p:sp>
    </p:spTree>
    <p:extLst>
      <p:ext uri="{BB962C8B-B14F-4D97-AF65-F5344CB8AC3E}">
        <p14:creationId xmlns:p14="http://schemas.microsoft.com/office/powerpoint/2010/main" val="331487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4</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2. LATAR BELAKANG</a:t>
            </a:r>
            <a:endParaRPr lang="en-US"/>
          </a:p>
        </p:txBody>
      </p:sp>
      <p:sp>
        <p:nvSpPr>
          <p:cNvPr id="5" name="TextBox 4"/>
          <p:cNvSpPr txBox="1"/>
          <p:nvPr/>
        </p:nvSpPr>
        <p:spPr>
          <a:xfrm>
            <a:off x="493486" y="1396084"/>
            <a:ext cx="6862055" cy="2862322"/>
          </a:xfrm>
          <a:prstGeom prst="rect">
            <a:avLst/>
          </a:prstGeom>
          <a:noFill/>
        </p:spPr>
        <p:txBody>
          <a:bodyPr wrap="square" rtlCol="0">
            <a:spAutoFit/>
          </a:bodyPr>
          <a:lstStyle/>
          <a:p>
            <a:r>
              <a:rPr lang="en-US"/>
              <a:t>Proses pemesanan barang merupakan suatu unsur penting dalam suatu perusahaan atau badan usaha yang bergerak dalam bidang perdagangan, karena dengan pemesanan perusahaan berharap mendapat keuntungan yang bisa diperoleh untuk melanjutkan usaha demi kelangsungan perusahaan tersebut, karena itu perlu pelayanan yang selektif mungkin. Untuk mendukung kegiatan sistem pemesanan dibutuhkan suatu sistem pemesanan yang terkomputerisasi agar dapat memperlancar serta mempermudah proses pengolahan data transaksi pemesanan.</a:t>
            </a:r>
          </a:p>
          <a:p>
            <a:r>
              <a:rPr lang="en-US"/>
              <a:t> </a:t>
            </a:r>
          </a:p>
          <a:p>
            <a:r>
              <a:rPr lang="id-ID"/>
              <a:t> </a:t>
            </a:r>
            <a:endParaRPr lang="en-US"/>
          </a:p>
        </p:txBody>
      </p:sp>
    </p:spTree>
    <p:extLst>
      <p:ext uri="{BB962C8B-B14F-4D97-AF65-F5344CB8AC3E}">
        <p14:creationId xmlns:p14="http://schemas.microsoft.com/office/powerpoint/2010/main" val="251437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5</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 KASUS BISNIS</a:t>
            </a:r>
            <a:endParaRPr lang="en-US"/>
          </a:p>
        </p:txBody>
      </p:sp>
      <p:sp>
        <p:nvSpPr>
          <p:cNvPr id="5" name="TextBox 4"/>
          <p:cNvSpPr txBox="1"/>
          <p:nvPr/>
        </p:nvSpPr>
        <p:spPr>
          <a:xfrm>
            <a:off x="493486" y="1396084"/>
            <a:ext cx="6862055" cy="2031325"/>
          </a:xfrm>
          <a:prstGeom prst="rect">
            <a:avLst/>
          </a:prstGeom>
          <a:noFill/>
        </p:spPr>
        <p:txBody>
          <a:bodyPr wrap="square" rtlCol="0">
            <a:spAutoFit/>
          </a:bodyPr>
          <a:lstStyle/>
          <a:p>
            <a:r>
              <a:rPr lang="en-US"/>
              <a:t>Penulis memberikan batasan masalah dalam penulisan Laporan ini agar tidak menyimpang dari permasalahan yang dikemukakan di atas, yaitu:</a:t>
            </a:r>
          </a:p>
          <a:p>
            <a:pPr marL="342900" indent="-342900">
              <a:buFont typeface="+mj-lt"/>
              <a:buAutoNum type="arabicPeriod"/>
            </a:pPr>
            <a:r>
              <a:rPr lang="en-US"/>
              <a:t>Sistem ini hanya digunakan untuk memesan barang yang ada pada PT.ABC.</a:t>
            </a:r>
          </a:p>
          <a:p>
            <a:pPr marL="342900" indent="-342900">
              <a:buFont typeface="+mj-lt"/>
              <a:buAutoNum type="arabicPeriod"/>
            </a:pPr>
            <a:r>
              <a:rPr lang="en-US"/>
              <a:t>Sistem ini dibuat dengan menggunakan pemograman PHP dan MySQL sebagai database.</a:t>
            </a:r>
          </a:p>
          <a:p>
            <a:r>
              <a:rPr lang="id-ID"/>
              <a:t> </a:t>
            </a:r>
            <a:endParaRPr lang="en-US"/>
          </a:p>
        </p:txBody>
      </p:sp>
    </p:spTree>
    <p:extLst>
      <p:ext uri="{BB962C8B-B14F-4D97-AF65-F5344CB8AC3E}">
        <p14:creationId xmlns:p14="http://schemas.microsoft.com/office/powerpoint/2010/main" val="50060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6</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3.1 ALASAN</a:t>
            </a:r>
            <a:endParaRPr lang="en-US"/>
          </a:p>
        </p:txBody>
      </p:sp>
      <p:sp>
        <p:nvSpPr>
          <p:cNvPr id="5" name="TextBox 4"/>
          <p:cNvSpPr txBox="1"/>
          <p:nvPr/>
        </p:nvSpPr>
        <p:spPr>
          <a:xfrm>
            <a:off x="493486" y="1396084"/>
            <a:ext cx="6862055" cy="3693319"/>
          </a:xfrm>
          <a:prstGeom prst="rect">
            <a:avLst/>
          </a:prstGeom>
          <a:noFill/>
        </p:spPr>
        <p:txBody>
          <a:bodyPr wrap="square" rtlCol="0">
            <a:spAutoFit/>
          </a:bodyPr>
          <a:lstStyle/>
          <a:p>
            <a:r>
              <a:rPr lang="en-US"/>
              <a:t>Berdasarkan penjabaran latar belakang penulisan maka dapat dirumuskan bahwa masalah yang saat ini dihadapi adalah:</a:t>
            </a:r>
          </a:p>
          <a:p>
            <a:pPr marL="342900" lvl="0" indent="-342900">
              <a:buFont typeface="+mj-lt"/>
              <a:buAutoNum type="arabicPeriod"/>
            </a:pPr>
            <a:r>
              <a:rPr lang="en-US"/>
              <a:t>Pemesanan barang di PT.ABC saat ini masih dilakukan secara manual</a:t>
            </a:r>
          </a:p>
          <a:p>
            <a:pPr marL="342900" lvl="0" indent="-342900">
              <a:buFont typeface="+mj-lt"/>
              <a:buAutoNum type="arabicPeriod"/>
            </a:pPr>
            <a:r>
              <a:rPr lang="en-US"/>
              <a:t>Pemesanan barang di PT.ABC yang berjalan saat ini belum optimal karena pelanggan harus datang langsung ke PT.ABC atau melalui email dan telepon.</a:t>
            </a:r>
          </a:p>
          <a:p>
            <a:r>
              <a:rPr lang="en-US"/>
              <a:t> </a:t>
            </a:r>
          </a:p>
          <a:p>
            <a:r>
              <a:rPr lang="en-US"/>
              <a:t>Berdasarkan latar belakang di atas, maka permasalahan yang dibahas dalam penulisan laporan ini, yaitu:</a:t>
            </a:r>
          </a:p>
          <a:p>
            <a:r>
              <a:rPr lang="en-US" i="1">
                <a:solidFill>
                  <a:srgbClr val="002060"/>
                </a:solidFill>
              </a:rPr>
              <a:t>”Bagaimana membangun suatu Sistem Pemesanan Barang Berbasis Web dengan menggunakan bahasa pemrograman PHP dan database MySQL?”.</a:t>
            </a:r>
          </a:p>
        </p:txBody>
      </p:sp>
    </p:spTree>
    <p:extLst>
      <p:ext uri="{BB962C8B-B14F-4D97-AF65-F5344CB8AC3E}">
        <p14:creationId xmlns:p14="http://schemas.microsoft.com/office/powerpoint/2010/main" val="367745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7</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3.2 PILIHAN BISNIS</a:t>
            </a:r>
            <a:endParaRPr lang="en-US"/>
          </a:p>
        </p:txBody>
      </p:sp>
      <p:sp>
        <p:nvSpPr>
          <p:cNvPr id="5" name="TextBox 4"/>
          <p:cNvSpPr txBox="1"/>
          <p:nvPr/>
        </p:nvSpPr>
        <p:spPr>
          <a:xfrm>
            <a:off x="493486" y="1066170"/>
            <a:ext cx="6862055" cy="5016758"/>
          </a:xfrm>
          <a:prstGeom prst="rect">
            <a:avLst/>
          </a:prstGeom>
          <a:noFill/>
        </p:spPr>
        <p:txBody>
          <a:bodyPr wrap="square" rtlCol="0">
            <a:spAutoFit/>
          </a:bodyPr>
          <a:lstStyle/>
          <a:p>
            <a:r>
              <a:rPr lang="en-US" sz="1600" b="1"/>
              <a:t>Gambaran sistem lama</a:t>
            </a:r>
          </a:p>
          <a:p>
            <a:endParaRPr lang="en-US" sz="1600"/>
          </a:p>
          <a:p>
            <a:r>
              <a:rPr lang="en-US" sz="1600"/>
              <a:t>Sistem pemasaran atau penjualan yang saat ini dijalankan di PT.ABC masih menggunakan cara konvensional. </a:t>
            </a:r>
          </a:p>
          <a:p>
            <a:r>
              <a:rPr lang="en-US" sz="1600"/>
              <a:t>Hal ini terasa kurang praktis dan memiliki beberapa kelemahan diantaranya adalah penjualan barang di PT.ABC hanya sebatas wilayah di sekitar Batam saja, konsumen harus datang langsung ke PT.ABC untuk melakukan transaksi dan sekedar melihat produk terbaru dari PT.ABC.</a:t>
            </a:r>
          </a:p>
          <a:p>
            <a:r>
              <a:rPr lang="en-US" sz="1600" i="1"/>
              <a:t> </a:t>
            </a:r>
            <a:endParaRPr lang="en-US" sz="1600"/>
          </a:p>
          <a:p>
            <a:r>
              <a:rPr lang="en-US" sz="1600"/>
              <a:t>Dari kondisi tersebut maka dirasakan bahwa PT.ABC membutuhkan suatu media web sebagai sarana promosi sekaligus sebagai sarana penjualan produk, karena dengan media web, dapat menjangkau konsumen yang lebih luas dan pelanggan yang berada di luar kota, serta memudahkan konsumen dalam melakukan transaksi. Tujuan dan sasaran sistem yang akan dirancang ini adalah menyediakan sistem informasi penjualan berbasis web atau dikenal dengan sebutan E-commerce untuk penjualan PT.ABC. Sistem yang akan dikembangkan ini dikhususkan untuk penjualan kepada konsumen dengan memanfaatkan fasilitas internet. Sistem ini terdapat fasilitas untuk melihat informasi produk PT.ABC, fasilitas untuk pemesanan produk dan khusus bagi staff untuk mengedit informasi dalam web.</a:t>
            </a:r>
          </a:p>
        </p:txBody>
      </p:sp>
    </p:spTree>
    <p:extLst>
      <p:ext uri="{BB962C8B-B14F-4D97-AF65-F5344CB8AC3E}">
        <p14:creationId xmlns:p14="http://schemas.microsoft.com/office/powerpoint/2010/main" val="75000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8</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3.2 PILIHAN BISNIS</a:t>
            </a:r>
            <a:endParaRPr lang="en-US"/>
          </a:p>
        </p:txBody>
      </p:sp>
      <p:sp>
        <p:nvSpPr>
          <p:cNvPr id="5" name="TextBox 4"/>
          <p:cNvSpPr txBox="1"/>
          <p:nvPr/>
        </p:nvSpPr>
        <p:spPr>
          <a:xfrm>
            <a:off x="493486" y="1066170"/>
            <a:ext cx="6862055" cy="5262979"/>
          </a:xfrm>
          <a:prstGeom prst="rect">
            <a:avLst/>
          </a:prstGeom>
          <a:noFill/>
        </p:spPr>
        <p:txBody>
          <a:bodyPr wrap="square" rtlCol="0">
            <a:spAutoFit/>
          </a:bodyPr>
          <a:lstStyle/>
          <a:p>
            <a:r>
              <a:rPr lang="en-US" sz="1600" b="1"/>
              <a:t>Gambaran sistem baru</a:t>
            </a:r>
            <a:endParaRPr lang="en-US" sz="1600"/>
          </a:p>
          <a:p>
            <a:r>
              <a:rPr lang="en-US" sz="1600" i="1"/>
              <a:t> </a:t>
            </a:r>
            <a:endParaRPr lang="en-US" sz="1600"/>
          </a:p>
          <a:p>
            <a:pPr marL="285750" lvl="0" indent="-285750">
              <a:buFont typeface="Wingdings" panose="05000000000000000000" pitchFamily="2" charset="2"/>
              <a:buChar char="v"/>
            </a:pPr>
            <a:r>
              <a:rPr lang="en-US" sz="1600" b="1"/>
              <a:t>Konsumen dapat melihat produk</a:t>
            </a:r>
            <a:endParaRPr lang="en-US" sz="1600"/>
          </a:p>
          <a:p>
            <a:r>
              <a:rPr lang="en-US" sz="1600"/>
              <a:t>      Jika ada konsumen ingin melihat produk-produk terbaru dari PT.ABC maka    </a:t>
            </a:r>
          </a:p>
          <a:p>
            <a:r>
              <a:rPr lang="en-US" sz="1600"/>
              <a:t>      dapat mengakses web ini tanpa perlu menjadi anggota.</a:t>
            </a:r>
          </a:p>
          <a:p>
            <a:endParaRPr lang="en-US" sz="1600"/>
          </a:p>
          <a:p>
            <a:pPr marL="285750" lvl="0" indent="-285750">
              <a:buFont typeface="Wingdings" panose="05000000000000000000" pitchFamily="2" charset="2"/>
              <a:buChar char="v"/>
            </a:pPr>
            <a:r>
              <a:rPr lang="en-US" sz="1600" b="1"/>
              <a:t>Konsumen memesan Produk </a:t>
            </a:r>
            <a:endParaRPr lang="en-US" sz="1600"/>
          </a:p>
          <a:p>
            <a:r>
              <a:rPr lang="en-US" sz="1600"/>
              <a:t>      Jika konsumen akan memesan barang makan harus mendaftar menjadi  </a:t>
            </a:r>
          </a:p>
          <a:p>
            <a:r>
              <a:rPr lang="en-US" sz="1600"/>
              <a:t>      member terlebih dahulu, setelah login menjadi member maka member berhak   </a:t>
            </a:r>
          </a:p>
          <a:p>
            <a:r>
              <a:rPr lang="en-US" sz="1600"/>
              <a:t>      memesan barang.</a:t>
            </a:r>
          </a:p>
          <a:p>
            <a:endParaRPr lang="en-US" sz="1600"/>
          </a:p>
          <a:p>
            <a:pPr marL="285750" lvl="0" indent="-285750">
              <a:buFont typeface="Wingdings" panose="05000000000000000000" pitchFamily="2" charset="2"/>
              <a:buChar char="v"/>
            </a:pPr>
            <a:r>
              <a:rPr lang="en-US" sz="1600" b="1"/>
              <a:t>Cara pembayaran</a:t>
            </a:r>
            <a:r>
              <a:rPr lang="en-US" sz="1600"/>
              <a:t> </a:t>
            </a:r>
          </a:p>
          <a:p>
            <a:r>
              <a:rPr lang="en-US" sz="1600"/>
              <a:t>      Pembayaran harus dilakukan dengan cara mentransfer uang ke rekening    </a:t>
            </a:r>
          </a:p>
          <a:p>
            <a:r>
              <a:rPr lang="en-US" sz="1600"/>
              <a:t>      PT.ABC. Setelah mentransfer member meberitahukan bukti transfer, dengan </a:t>
            </a:r>
          </a:p>
          <a:p>
            <a:r>
              <a:rPr lang="en-US" sz="1600"/>
              <a:t>      cara mengirim sms ke nomer telp pemilik yang sudah tersedia. Transfer </a:t>
            </a:r>
          </a:p>
          <a:p>
            <a:r>
              <a:rPr lang="en-US" sz="1600"/>
              <a:t>      paling lambat satu minggu dari tanggal pesan, jika tidak mentransfer maka </a:t>
            </a:r>
          </a:p>
          <a:p>
            <a:r>
              <a:rPr lang="en-US" sz="1600"/>
              <a:t>      pesanan akan dianggap batal.</a:t>
            </a:r>
          </a:p>
          <a:p>
            <a:endParaRPr lang="en-US" sz="1600"/>
          </a:p>
          <a:p>
            <a:pPr marL="285750" lvl="0" indent="-285750">
              <a:buFont typeface="Wingdings" panose="05000000000000000000" pitchFamily="2" charset="2"/>
              <a:buChar char="v"/>
            </a:pPr>
            <a:r>
              <a:rPr lang="en-US" sz="1600" b="1"/>
              <a:t>Pengiriman barang</a:t>
            </a:r>
            <a:r>
              <a:rPr lang="en-US" sz="1600"/>
              <a:t> </a:t>
            </a:r>
          </a:p>
          <a:p>
            <a:r>
              <a:rPr lang="en-US" sz="1600"/>
              <a:t>      Barang akan dikirim jika member sudah mentransfer uang, setelah itu barang  </a:t>
            </a:r>
          </a:p>
          <a:p>
            <a:r>
              <a:rPr lang="en-US" sz="1600"/>
              <a:t>      akan di kirim ke alamat yang sudah di isikan oleh member.</a:t>
            </a:r>
          </a:p>
        </p:txBody>
      </p:sp>
    </p:spTree>
    <p:extLst>
      <p:ext uri="{BB962C8B-B14F-4D97-AF65-F5344CB8AC3E}">
        <p14:creationId xmlns:p14="http://schemas.microsoft.com/office/powerpoint/2010/main" val="155411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9</a:t>
            </a:fld>
            <a:endParaRPr lang="en-ZA" dirty="0"/>
          </a:p>
        </p:txBody>
      </p:sp>
      <p:sp>
        <p:nvSpPr>
          <p:cNvPr id="7" name="Title 6" hidden="1">
            <a:extLst>
              <a:ext uri="{FF2B5EF4-FFF2-40B4-BE49-F238E27FC236}">
                <a16:creationId xmlns:a16="http://schemas.microsoft.com/office/drawing/2014/main" id="{065116C4-2A26-42B6-837C-2C0840042C4E}"/>
              </a:ext>
            </a:extLst>
          </p:cNvPr>
          <p:cNvSpPr>
            <a:spLocks noGrp="1"/>
          </p:cNvSpPr>
          <p:nvPr>
            <p:ph type="title"/>
          </p:nvPr>
        </p:nvSpPr>
        <p:spPr/>
        <p:txBody>
          <a:bodyPr/>
          <a:lstStyle/>
          <a:p>
            <a:r>
              <a:rPr lang="en-US" dirty="0"/>
              <a:t>Slide Title</a:t>
            </a:r>
          </a:p>
        </p:txBody>
      </p:sp>
      <p:sp>
        <p:nvSpPr>
          <p:cNvPr id="3" name="TextBox 2"/>
          <p:cNvSpPr txBox="1"/>
          <p:nvPr/>
        </p:nvSpPr>
        <p:spPr>
          <a:xfrm>
            <a:off x="493486" y="441343"/>
            <a:ext cx="7924373" cy="369332"/>
          </a:xfrm>
          <a:prstGeom prst="rect">
            <a:avLst/>
          </a:prstGeom>
          <a:noFill/>
        </p:spPr>
        <p:txBody>
          <a:bodyPr wrap="square" rtlCol="0">
            <a:spAutoFit/>
          </a:bodyPr>
          <a:lstStyle/>
          <a:p>
            <a:r>
              <a:rPr lang="en-US" b="1"/>
              <a:t>3.3 KEUNTUNGAN YANG DIHARAPKAN</a:t>
            </a:r>
            <a:endParaRPr lang="en-US"/>
          </a:p>
        </p:txBody>
      </p:sp>
      <p:sp>
        <p:nvSpPr>
          <p:cNvPr id="5" name="TextBox 4"/>
          <p:cNvSpPr txBox="1"/>
          <p:nvPr/>
        </p:nvSpPr>
        <p:spPr>
          <a:xfrm>
            <a:off x="493486" y="1066170"/>
            <a:ext cx="6862055" cy="2092881"/>
          </a:xfrm>
          <a:prstGeom prst="rect">
            <a:avLst/>
          </a:prstGeom>
          <a:noFill/>
        </p:spPr>
        <p:txBody>
          <a:bodyPr wrap="square" rtlCol="0">
            <a:spAutoFit/>
          </a:bodyPr>
          <a:lstStyle/>
          <a:p>
            <a:r>
              <a:rPr lang="en-US" sz="1600"/>
              <a:t>Beberapa manfaat dari sistem yang dapat diperoleh dari pelaksanaannya antara lain adalah sebagai berikut: </a:t>
            </a:r>
          </a:p>
          <a:p>
            <a:pPr marL="342900" lvl="0" indent="-342900">
              <a:buFont typeface="+mj-lt"/>
              <a:buAutoNum type="arabicPeriod"/>
            </a:pPr>
            <a:r>
              <a:rPr lang="en-US" sz="1600"/>
              <a:t>Revenue Steam (aliran pendapatan) baru yang mungkin lebih menjanjikan, yang tidak bisa ditemui di sistem transaksi tradisional.</a:t>
            </a:r>
          </a:p>
          <a:p>
            <a:pPr marL="342900" lvl="0" indent="-342900">
              <a:buFont typeface="+mj-lt"/>
              <a:buAutoNum type="arabicPeriod"/>
            </a:pPr>
            <a:r>
              <a:rPr lang="en-US" sz="1600"/>
              <a:t>Dapat meningkatkan Market Exposure (pangsa pasar).</a:t>
            </a:r>
          </a:p>
          <a:p>
            <a:pPr marL="342900" lvl="0" indent="-342900">
              <a:buFont typeface="+mj-lt"/>
              <a:buAutoNum type="arabicPeriod"/>
            </a:pPr>
            <a:r>
              <a:rPr lang="en-US" sz="1600"/>
              <a:t>Menurunkan tingkat biaya operasional (Operating Cost)</a:t>
            </a:r>
          </a:p>
          <a:p>
            <a:pPr marL="342900" lvl="0" indent="-342900">
              <a:buFont typeface="+mj-lt"/>
              <a:buAutoNum type="arabicPeriod"/>
            </a:pPr>
            <a:r>
              <a:rPr lang="en-US" sz="1600"/>
              <a:t>Melebarkan jangkuan</a:t>
            </a:r>
          </a:p>
          <a:p>
            <a:pPr marL="342900" lvl="0" indent="-342900">
              <a:buFont typeface="+mj-lt"/>
              <a:buAutoNum type="arabicPeriod"/>
            </a:pPr>
            <a:r>
              <a:rPr lang="en-US" sz="1600"/>
              <a:t>Meningkatkan Custumer Loyality</a:t>
            </a:r>
          </a:p>
        </p:txBody>
      </p:sp>
    </p:spTree>
    <p:extLst>
      <p:ext uri="{BB962C8B-B14F-4D97-AF65-F5344CB8AC3E}">
        <p14:creationId xmlns:p14="http://schemas.microsoft.com/office/powerpoint/2010/main" val="1802387867"/>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ic Presentation Layout_Alt_SB - v4.potx" id="{A4B1627E-7CE8-451C-8A79-FF17A84C59F9}" vid="{A2DEFC27-6425-4842-A829-62107912A4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color presentation</Template>
  <TotalTime>0</TotalTime>
  <Words>1395</Words>
  <Application>Microsoft Office PowerPoint</Application>
  <PresentationFormat>On-screen Show (4:3)</PresentationFormat>
  <Paragraphs>166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FINAL PROJECT REPORT        SISTEM PEMESANAN BARANG</vt:lpstr>
      <vt:lpstr>Slide Title</vt:lpstr>
      <vt:lpstr>Slide Title</vt:lpstr>
      <vt:lpstr>Slide Title</vt:lpstr>
      <vt:lpstr>Slide Title</vt:lpstr>
      <vt:lpstr>Slide Title</vt:lpstr>
      <vt:lpstr>Slide Title</vt:lpstr>
      <vt:lpstr>Slide Title</vt:lpstr>
      <vt:lpstr>Slide Title</vt:lpstr>
      <vt:lpstr>Slide Title</vt:lpstr>
      <vt:lpstr>Slide Title</vt:lpstr>
      <vt:lpstr>Slide Title</vt:lpstr>
      <vt:lpstr>Slide Title</vt:lpstr>
      <vt:lpstr>Slide Title</vt:lpstr>
      <vt:lpstr>Analisis dan perancangan system</vt:lpstr>
      <vt:lpstr>Analisis dan perancangan system</vt:lpstr>
      <vt:lpstr>Analisis dan perancangan system</vt:lpstr>
      <vt:lpstr>Analisis dan perancangan system</vt:lpstr>
      <vt:lpstr>Analisis dan perancangan system</vt:lpstr>
      <vt:lpstr>Saran dan kesimpulan</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2018-10-05T12:22:11Z</dcterms:created>
  <dcterms:modified xsi:type="dcterms:W3CDTF">2019-11-28T13:19:41Z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2018-08-01T18:38:43.1203777Z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