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75" d="100"/>
          <a:sy n="75" d="100"/>
        </p:scale>
        <p:origin x="-2664" y="-10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图像处理</a:t>
            </a:r>
            <a:r>
              <a:rPr lang="en-US" altLang="zh-CN" dirty="0" smtClean="0"/>
              <a:t>-canvas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dirty="0" smtClean="0"/>
              <a:t>Path, Curve, Circle, and Rectangle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756460"/>
          <a:ext cx="7696200" cy="4876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  <a:gridCol w="5029200"/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fillRect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x,y,w,h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用颜色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样式填充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个矩形</a:t>
                      </a:r>
                      <a:endParaRPr lang="zh-CN" altLang="en-US" sz="1600" dirty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strokeRect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x,y,w,h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用颜色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样式绘制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个矩形的边框</a:t>
                      </a:r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clearRect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x,y,w,h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清除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个矩形里面的图形、图片</a:t>
                      </a:r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beginPath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开始绘制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个新的</a:t>
                      </a:r>
                      <a:r>
                        <a:rPr lang="en-US" altLang="zh-CN" sz="1600" dirty="0" smtClean="0"/>
                        <a:t>path</a:t>
                      </a:r>
                      <a:endParaRPr lang="zh-CN" altLang="en-US" sz="1600" dirty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moveTo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x,y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移动</a:t>
                      </a:r>
                      <a:r>
                        <a:rPr lang="en-US" altLang="zh-CN" sz="1600" dirty="0" smtClean="0"/>
                        <a:t>path</a:t>
                      </a:r>
                      <a:r>
                        <a:rPr lang="zh-CN" altLang="en-US" sz="1600" dirty="0" smtClean="0"/>
                        <a:t>到某个点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这个不会绘制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条线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fill()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用颜色填充当前画布</a:t>
                      </a:r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stroke()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用颜色填充当前边框</a:t>
                      </a:r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clip()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剪切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个区域，剪切后</a:t>
                      </a:r>
                      <a:r>
                        <a:rPr lang="en-US" altLang="zh-CN" sz="1600" dirty="0" smtClean="0"/>
                        <a:t>canvas</a:t>
                      </a:r>
                      <a:r>
                        <a:rPr lang="zh-CN" altLang="en-US" sz="1600" dirty="0" smtClean="0"/>
                        <a:t>只有当前区域是可见的</a:t>
                      </a:r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isPointInPath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x,y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判断某个坐标点是否在</a:t>
                      </a:r>
                      <a:r>
                        <a:rPr lang="en-US" altLang="zh-CN" sz="1600" dirty="0" smtClean="0"/>
                        <a:t>path</a:t>
                      </a:r>
                      <a:r>
                        <a:rPr lang="zh-CN" altLang="en-US" sz="1600" dirty="0" smtClean="0"/>
                        <a:t>中</a:t>
                      </a:r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dirty="0" smtClean="0"/>
              <a:t> Transformations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756460"/>
          <a:ext cx="7696200" cy="3103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  <a:gridCol w="5029200"/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scale(</a:t>
                      </a:r>
                      <a:r>
                        <a:rPr lang="en-US" altLang="zh-CN" sz="1600" dirty="0" err="1" smtClean="0"/>
                        <a:t>x,y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让绘制的图像放大和缩小</a:t>
                      </a:r>
                      <a:endParaRPr lang="zh-CN" altLang="en-US" sz="1600" dirty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rotate(angle)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让图像旋转多少个角度</a:t>
                      </a:r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translate(</a:t>
                      </a:r>
                      <a:r>
                        <a:rPr lang="en-US" altLang="zh-CN" sz="1600" dirty="0" err="1" smtClean="0"/>
                        <a:t>x,y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让图像在水平和垂直位置移动多少个像素</a:t>
                      </a:r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transform(</a:t>
                      </a:r>
                      <a:r>
                        <a:rPr lang="en-US" altLang="zh-CN" sz="1600" dirty="0" err="1" smtClean="0"/>
                        <a:t>a,b,c,d,e,f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通过矩阵修改当前图像的形状</a:t>
                      </a:r>
                      <a:endParaRPr lang="zh-CN" altLang="en-US" sz="1600" dirty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dirty="0" smtClean="0"/>
              <a:t> </a:t>
            </a:r>
            <a:r>
              <a:rPr lang="zh-CN" altLang="en-US" dirty="0" smtClean="0"/>
              <a:t>文字</a:t>
            </a:r>
            <a:endParaRPr 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8200" y="647010"/>
          <a:ext cx="7696201" cy="5451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524000"/>
                <a:gridCol w="4572001"/>
              </a:tblGrid>
              <a:tr h="4311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43111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字体属性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设置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个字体的属性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1274489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textAlign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文字水平对齐方式，默认</a:t>
                      </a:r>
                      <a:r>
                        <a:rPr lang="en-US" altLang="zh-CN" sz="1600" dirty="0" smtClean="0"/>
                        <a:t>start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1511603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textBaseline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alphabetic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hanging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ideographic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middle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文字垂直对齐方式，默认</a:t>
                      </a: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alphabetic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43111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>
                    <a:solidFill>
                      <a:srgbClr val="E1F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4311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fillText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text,x,y,maxWidth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绘制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个文本，</a:t>
                      </a:r>
                      <a:r>
                        <a:rPr lang="en-US" altLang="zh-CN" sz="1600" dirty="0" err="1" smtClean="0"/>
                        <a:t>x,y</a:t>
                      </a:r>
                      <a:r>
                        <a:rPr lang="zh-CN" altLang="en-US" sz="1600" dirty="0" smtClean="0"/>
                        <a:t>表示文本开始位置</a:t>
                      </a:r>
                      <a:r>
                        <a:rPr lang="en-US" altLang="zh-CN" sz="1600" dirty="0" smtClean="0"/>
                        <a:t>,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4311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strokeText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text,x,y,maxWidth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绘制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个文本的边框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文字里面是空的</a:t>
                      </a:r>
                      <a:r>
                        <a:rPr lang="en-US" altLang="zh-CN" sz="1600" dirty="0" smtClean="0"/>
                        <a:t>)</a:t>
                      </a:r>
                      <a:r>
                        <a:rPr lang="zh-CN" altLang="en-US" sz="1600" dirty="0" smtClean="0"/>
                        <a:t>。</a:t>
                      </a:r>
                    </a:p>
                  </a:txBody>
                  <a:tcPr/>
                </a:tc>
              </a:tr>
              <a:tr h="4311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measureText</a:t>
                      </a:r>
                      <a:r>
                        <a:rPr lang="en-US" altLang="zh-CN" sz="1600" dirty="0" smtClean="0"/>
                        <a:t>(text).width</a:t>
                      </a:r>
                      <a:endParaRPr lang="zh-CN" altLang="en-US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计算一段文字的宽度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dirty="0" smtClean="0"/>
              <a:t> </a:t>
            </a:r>
            <a:r>
              <a:rPr lang="zh-CN" altLang="en-US" dirty="0" smtClean="0"/>
              <a:t>图片、像素操作</a:t>
            </a:r>
            <a:endParaRPr 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647010"/>
          <a:ext cx="7696201" cy="4099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524000"/>
                <a:gridCol w="4572001"/>
              </a:tblGrid>
              <a:tr h="4311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43111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数字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指定图像的宽度</a:t>
                      </a:r>
                      <a:endParaRPr lang="zh-CN" altLang="en-US" sz="1600" dirty="0"/>
                    </a:p>
                  </a:txBody>
                  <a:tcPr/>
                </a:tc>
              </a:tr>
              <a:tr h="47195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height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数字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指定图像的高度</a:t>
                      </a:r>
                    </a:p>
                  </a:txBody>
                  <a:tcPr/>
                </a:tc>
              </a:tr>
              <a:tr h="50243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Array</a:t>
                      </a:r>
                      <a:r>
                        <a:rPr lang="zh-CN" altLang="en-US" sz="1600" dirty="0" smtClean="0"/>
                        <a:t>数组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个包含像素和颜色值集合的数组</a:t>
                      </a:r>
                    </a:p>
                  </a:txBody>
                  <a:tcPr/>
                </a:tc>
              </a:tr>
              <a:tr h="43111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>
                    <a:solidFill>
                      <a:srgbClr val="E1F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4311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drawImage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绘制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个图片</a:t>
                      </a:r>
                    </a:p>
                  </a:txBody>
                  <a:tcPr/>
                </a:tc>
              </a:tr>
              <a:tr h="4311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createImageData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创建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个空的图像数组</a:t>
                      </a:r>
                    </a:p>
                  </a:txBody>
                  <a:tcPr/>
                </a:tc>
              </a:tr>
              <a:tr h="4311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getImageData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x,y,w,h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获取</a:t>
                      </a:r>
                      <a:r>
                        <a:rPr lang="en-US" altLang="zh-CN" sz="1600" dirty="0" smtClean="0"/>
                        <a:t>canvas</a:t>
                      </a:r>
                      <a:r>
                        <a:rPr lang="zh-CN" altLang="en-US" sz="1600" dirty="0" smtClean="0"/>
                        <a:t>中某个矩形位置的图像数组</a:t>
                      </a:r>
                    </a:p>
                  </a:txBody>
                  <a:tcPr/>
                </a:tc>
              </a:tr>
              <a:tr h="4311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putImageData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imgdat,dx,dy,x,y,w,h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根据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个图像数组绘制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个图片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100"/>
          </a:xfrm>
        </p:spPr>
        <p:txBody>
          <a:bodyPr/>
          <a:lstStyle/>
          <a:p>
            <a:r>
              <a:rPr lang="zh-CN" altLang="en-US" dirty="0" smtClean="0"/>
              <a:t>缩小图片绘制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放大图片绘制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剪切图片绘制</a:t>
            </a:r>
            <a:endParaRPr lang="zh-CN" altLang="en-US" dirty="0"/>
          </a:p>
        </p:txBody>
      </p:sp>
      <p:sp>
        <p:nvSpPr>
          <p:cNvPr id="4" name="标题 3"/>
          <p:cNvSpPr txBox="1">
            <a:spLocks noChangeArrowheads="1"/>
          </p:cNvSpPr>
          <p:nvPr/>
        </p:nvSpPr>
        <p:spPr bwMode="auto">
          <a:xfrm>
            <a:off x="457200" y="147935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Canvas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绘制图片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300"/>
          </a:xfrm>
        </p:spPr>
        <p:txBody>
          <a:bodyPr/>
          <a:lstStyle/>
          <a:p>
            <a:r>
              <a:rPr lang="zh-CN" altLang="en-US" dirty="0" smtClean="0"/>
              <a:t>整个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事件，如何判断到底是点击了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中的哪个图形了？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Click</a:t>
            </a:r>
            <a:r>
              <a:rPr lang="zh-CN" altLang="en-US" dirty="0" smtClean="0"/>
              <a:t>事件只能传递点击的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坐标，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只能通过这个坐标判断点击的位置。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再每次用户点击的时候，通过重绘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，然后</a:t>
            </a:r>
            <a:r>
              <a:rPr lang="en-US" dirty="0" err="1" smtClean="0"/>
              <a:t>isPointInPath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zh-CN" altLang="en-US" dirty="0" smtClean="0"/>
              <a:t>可以判断某个点是否在当前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Canvas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事件处理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zh-CN" altLang="en-US" dirty="0" smtClean="0"/>
              <a:t>前面一种判断事件的方式，有几个缺点：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1) </a:t>
            </a:r>
            <a:r>
              <a:rPr lang="zh-CN" altLang="en-US" dirty="0" smtClean="0"/>
              <a:t>只能用于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的绘图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2) </a:t>
            </a:r>
            <a:r>
              <a:rPr lang="zh-CN" altLang="en-US" dirty="0" smtClean="0"/>
              <a:t>每次需要重绘图片，比较耗时。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另一</a:t>
            </a:r>
            <a:r>
              <a:rPr lang="zh-CN" altLang="en-US" dirty="0" smtClean="0"/>
              <a:t>种方式就是在画图之前把每个图形的矩阵数据保存好，然后用户点击后直接循环所有</a:t>
            </a:r>
            <a:r>
              <a:rPr lang="zh-CN" altLang="en-US" dirty="0" smtClean="0"/>
              <a:t>图形</a:t>
            </a:r>
            <a:r>
              <a:rPr lang="zh-CN" altLang="en-US" dirty="0" smtClean="0"/>
              <a:t>的矩形数据进行判断当前到底点击的是哪个图形。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Canvas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事件处理</a:t>
            </a:r>
            <a:r>
              <a:rPr lang="en-US" altLang="zh-CN" sz="2400" dirty="0" smtClean="0"/>
              <a:t>2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533400" y="1143000"/>
            <a:ext cx="7696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000" dirty="0" smtClean="0">
                <a:latin typeface="+mn-lt"/>
                <a:ea typeface="+mn-ea"/>
              </a:rPr>
              <a:t>什么是</a:t>
            </a:r>
            <a:r>
              <a:rPr lang="en-US" altLang="zh-CN" sz="2000" dirty="0" smtClean="0">
                <a:latin typeface="+mn-lt"/>
                <a:ea typeface="+mn-ea"/>
              </a:rPr>
              <a:t>SVG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altLang="zh-CN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sz="2000" dirty="0" smtClean="0">
                <a:latin typeface="+mn-lt"/>
                <a:ea typeface="+mn-ea"/>
              </a:rPr>
              <a:t>SVG</a:t>
            </a:r>
            <a:r>
              <a:rPr lang="zh-CN" altLang="en-US" sz="2000" dirty="0" smtClean="0">
                <a:latin typeface="+mn-lt"/>
                <a:ea typeface="+mn-ea"/>
              </a:rPr>
              <a:t>的优、缺点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altLang="zh-CN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sz="2000" dirty="0" smtClean="0">
                <a:latin typeface="+mn-lt"/>
                <a:ea typeface="+mn-ea"/>
              </a:rPr>
              <a:t>SVG</a:t>
            </a:r>
            <a:r>
              <a:rPr lang="zh-CN" altLang="en-US" sz="2000" dirty="0" smtClean="0">
                <a:latin typeface="+mn-lt"/>
                <a:ea typeface="+mn-ea"/>
              </a:rPr>
              <a:t>简单例子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altLang="zh-CN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sz="2000" dirty="0" smtClean="0">
                <a:latin typeface="+mn-lt"/>
                <a:ea typeface="+mn-ea"/>
              </a:rPr>
              <a:t>SVG</a:t>
            </a:r>
            <a:r>
              <a:rPr lang="zh-CN" altLang="en-US" sz="2000" dirty="0" smtClean="0">
                <a:latin typeface="+mn-lt"/>
                <a:ea typeface="+mn-ea"/>
              </a:rPr>
              <a:t>基本形状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altLang="zh-CN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sz="2000" dirty="0" smtClean="0">
                <a:latin typeface="+mn-lt"/>
                <a:ea typeface="+mn-ea"/>
              </a:rPr>
              <a:t>SVG</a:t>
            </a:r>
            <a:r>
              <a:rPr lang="zh-CN" altLang="en-US" sz="2000" dirty="0" smtClean="0">
                <a:latin typeface="+mn-lt"/>
                <a:ea typeface="+mn-ea"/>
              </a:rPr>
              <a:t>文本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altLang="zh-CN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sz="2000" dirty="0" smtClean="0">
                <a:latin typeface="+mn-lt"/>
                <a:ea typeface="+mn-ea"/>
              </a:rPr>
              <a:t>SVG</a:t>
            </a:r>
            <a:r>
              <a:rPr lang="zh-CN" altLang="en-US" sz="2000" dirty="0" smtClean="0">
                <a:latin typeface="+mn-lt"/>
                <a:ea typeface="+mn-ea"/>
              </a:rPr>
              <a:t>渐变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altLang="zh-CN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sz="2000" dirty="0" smtClean="0">
                <a:latin typeface="+mn-lt"/>
                <a:ea typeface="+mn-ea"/>
              </a:rPr>
              <a:t>SVG</a:t>
            </a:r>
            <a:r>
              <a:rPr lang="zh-CN" altLang="en-US" sz="2000" dirty="0" smtClean="0">
                <a:latin typeface="+mn-lt"/>
                <a:ea typeface="+mn-ea"/>
              </a:rPr>
              <a:t>其他</a:t>
            </a:r>
          </a:p>
        </p:txBody>
      </p:sp>
      <p:sp>
        <p:nvSpPr>
          <p:cNvPr id="4" name="标题 3"/>
          <p:cNvSpPr txBox="1">
            <a:spLocks noChangeArrowheads="1"/>
          </p:cNvSpPr>
          <p:nvPr/>
        </p:nvSpPr>
        <p:spPr bwMode="auto">
          <a:xfrm>
            <a:off x="457200" y="381000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上</a:t>
            </a:r>
            <a:r>
              <a:rPr kumimoji="0" lang="zh-CN" altLang="en-US" sz="2400" b="1" i="0" u="none" strike="noStrike" kern="1200" cap="none" spc="0" normalizeH="0" baseline="0" noProof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节回顾</a:t>
            </a:r>
            <a:endParaRPr kumimoji="0" lang="zh-CN" altLang="en-US" sz="24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canvas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Canvas</a:t>
            </a:r>
            <a:r>
              <a:rPr lang="zh-CN" altLang="en-US" sz="2400" dirty="0" smtClean="0"/>
              <a:t>的优缺点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Canvas</a:t>
            </a:r>
            <a:r>
              <a:rPr lang="zh-CN" altLang="en-US" sz="2400" dirty="0" smtClean="0"/>
              <a:t>例子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Canvas</a:t>
            </a:r>
            <a:r>
              <a:rPr lang="zh-CN" altLang="en-US" sz="2400" dirty="0" smtClean="0"/>
              <a:t>各种</a:t>
            </a:r>
            <a:r>
              <a:rPr lang="en-US" altLang="zh-CN" sz="2400" dirty="0" err="1" smtClean="0"/>
              <a:t>api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Canvas</a:t>
            </a:r>
            <a:r>
              <a:rPr lang="zh-CN" altLang="en-US" sz="2400" dirty="0" smtClean="0"/>
              <a:t>绘制</a:t>
            </a:r>
            <a:r>
              <a:rPr lang="en-US" altLang="zh-CN" sz="2400" dirty="0" smtClean="0"/>
              <a:t>image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Canvas</a:t>
            </a:r>
            <a:r>
              <a:rPr lang="zh-CN" altLang="en-US" sz="2400" dirty="0" smtClean="0"/>
              <a:t>点击事件实现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altLang="zh-CN" sz="2400" dirty="0" smtClean="0"/>
              <a:t>&lt;canvas&gt;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个用来画图的元素，通过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来画图。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Canvas</a:t>
            </a:r>
            <a:r>
              <a:rPr lang="zh-CN" altLang="en-US" sz="2400" dirty="0" smtClean="0"/>
              <a:t>只是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个画图的容器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画布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，本身没有画图的功能，必须通过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来画。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Canvas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个固定高、宽的画图区域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Canvas</a:t>
            </a:r>
            <a:r>
              <a:rPr lang="zh-CN" altLang="en-US" sz="2400" dirty="0" smtClean="0"/>
              <a:t>提供很多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接口可以支持画</a:t>
            </a:r>
            <a:r>
              <a:rPr lang="en-US" altLang="zh-CN" sz="2400" dirty="0" err="1" smtClean="0"/>
              <a:t>paths,boxes</a:t>
            </a:r>
            <a:r>
              <a:rPr lang="en-US" altLang="zh-CN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circles,lines,</a:t>
            </a:r>
            <a:r>
              <a:rPr lang="en-US" sz="2400" dirty="0" err="1" smtClean="0">
                <a:solidFill>
                  <a:srgbClr val="FF0000"/>
                </a:solidFill>
              </a:rPr>
              <a:t>images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什么是</a:t>
            </a:r>
            <a:r>
              <a:rPr lang="en-US" altLang="zh-CN" sz="2400" dirty="0" smtClean="0"/>
              <a:t>canvas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300"/>
          </a:xfrm>
        </p:spPr>
        <p:txBody>
          <a:bodyPr/>
          <a:lstStyle/>
          <a:p>
            <a:r>
              <a:rPr lang="zh-CN" altLang="en-US" dirty="0" smtClean="0"/>
              <a:t>支持直接画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个图片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png,gif,jpg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支持将画出来的</a:t>
            </a:r>
            <a:r>
              <a:rPr lang="zh-CN" altLang="en-US" dirty="0" smtClean="0"/>
              <a:t>图剪切为另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个图片。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适合开发图像特别多的应用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比如游戏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Canvas </a:t>
            </a:r>
            <a:r>
              <a:rPr lang="zh-CN" altLang="en-US" sz="2400" dirty="0" smtClean="0"/>
              <a:t>优点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动画实现比较繁琐，需要在每一桢动画显示完后，清空整个画布，再重新绘制。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Canvas</a:t>
            </a:r>
            <a:r>
              <a:rPr lang="zh-CN" altLang="en-US" dirty="0" smtClean="0"/>
              <a:t>没有一套完整的事件机制，用户的点击事件没办法自动绑定到对应的元素，需要根据用户点击的坐标去算对应的位置。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Canvas </a:t>
            </a:r>
            <a:r>
              <a:rPr lang="zh-CN" altLang="en-US" sz="2400" dirty="0" smtClean="0"/>
              <a:t>缺点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Canvas</a:t>
            </a:r>
            <a:r>
              <a:rPr lang="zh-CN" altLang="en-US" sz="2400" dirty="0" smtClean="0"/>
              <a:t>例子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676400"/>
            <a:ext cx="2295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47935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Canvas</a:t>
            </a:r>
            <a:r>
              <a:rPr lang="zh-CN" altLang="en-US" sz="2400" dirty="0" smtClean="0"/>
              <a:t>各种</a:t>
            </a:r>
            <a:r>
              <a:rPr lang="en-US" altLang="zh-CN" sz="2400" dirty="0" err="1" smtClean="0"/>
              <a:t>api</a:t>
            </a:r>
            <a:endParaRPr lang="en-US" altLang="zh-CN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4400" y="1066800"/>
          <a:ext cx="7467600" cy="498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524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fillStyle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颜色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样式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设置填充的颜色，默认黑色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strokeStyle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颜色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样式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设置边框的颜色，默认黑色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lineCap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Line</a:t>
                      </a:r>
                      <a:r>
                        <a:rPr lang="zh-CN" altLang="en-US" sz="1600" dirty="0" smtClean="0"/>
                        <a:t>线开始和结束的样式，默认</a:t>
                      </a: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lineJoin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miter</a:t>
                      </a:r>
                    </a:p>
                    <a:p>
                      <a:r>
                        <a:rPr lang="en-US" altLang="zh-CN" sz="1600" dirty="0" smtClean="0"/>
                        <a:t>bevel</a:t>
                      </a:r>
                    </a:p>
                    <a:p>
                      <a:r>
                        <a:rPr lang="en-US" altLang="zh-CN" sz="1600" dirty="0" smtClean="0"/>
                        <a:t>round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曲线拐角的样式，默认</a:t>
                      </a:r>
                      <a:r>
                        <a:rPr lang="en-US" altLang="zh-CN" sz="1600" dirty="0" smtClean="0"/>
                        <a:t>miter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miterLimit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曲线拐角的大小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lineWidth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数字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线条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边框的宽度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shadowColor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颜色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设置阴影的颜色，默认黑色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shadowOffsetX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绘制阴影时</a:t>
                      </a:r>
                      <a:r>
                        <a:rPr lang="en-US" altLang="zh-CN" sz="1600" dirty="0" smtClean="0"/>
                        <a:t>X</a:t>
                      </a:r>
                      <a:r>
                        <a:rPr lang="zh-CN" altLang="en-US" sz="1600" dirty="0" smtClean="0"/>
                        <a:t>坐标的偏移距离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shadowOffsetY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绘制阴影时</a:t>
                      </a:r>
                      <a:r>
                        <a:rPr lang="en-US" altLang="zh-CN" sz="1600" dirty="0" smtClean="0"/>
                        <a:t>Y</a:t>
                      </a:r>
                      <a:r>
                        <a:rPr lang="zh-CN" altLang="en-US" sz="1600" dirty="0" smtClean="0"/>
                        <a:t>坐标的偏移距离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shadowBlur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阴影模糊度的大小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85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一、颜色、样式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8200" y="457200"/>
          <a:ext cx="7696200" cy="351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4648200"/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createLinearGradient</a:t>
                      </a:r>
                      <a:r>
                        <a:rPr lang="en-US" altLang="zh-CN" sz="1600" dirty="0" smtClean="0"/>
                        <a:t>(x0,y0,x1,y1)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创建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个线性渐变的对象，对象可以被</a:t>
                      </a:r>
                      <a:r>
                        <a:rPr lang="en-US" altLang="zh-CN" sz="1600" dirty="0" err="1" smtClean="0"/>
                        <a:t>fillstyle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strokeStyle</a:t>
                      </a:r>
                      <a:r>
                        <a:rPr lang="zh-CN" altLang="en-US" sz="1600" dirty="0" smtClean="0"/>
                        <a:t>使用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createPattern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obj,pattern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创建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个图片的模式，可以被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err="1" smtClean="0"/>
                        <a:t>fillstyle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strokeStyle</a:t>
                      </a:r>
                      <a:r>
                        <a:rPr lang="zh-CN" altLang="en-US" sz="1600" dirty="0" smtClean="0"/>
                        <a:t>使用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createRadialGradient</a:t>
                      </a:r>
                      <a:r>
                        <a:rPr lang="en-US" altLang="zh-CN" sz="1600" dirty="0" smtClean="0"/>
                        <a:t>(x0,y0,r0,x1,y1,r1)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创建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个放射渐变的对象，对象可以被</a:t>
                      </a:r>
                      <a:r>
                        <a:rPr lang="en-US" altLang="zh-CN" sz="1600" dirty="0" err="1" smtClean="0"/>
                        <a:t>fillstyle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strokeStyle</a:t>
                      </a:r>
                      <a:r>
                        <a:rPr lang="zh-CN" altLang="en-US" sz="1600" dirty="0" smtClean="0"/>
                        <a:t>使用</a:t>
                      </a:r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addColorStop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position,color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指定渐变某位置上的颜色</a:t>
                      </a:r>
                      <a:endParaRPr lang="zh-CN" altLang="en-US" sz="1600" dirty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978</TotalTime>
  <Pages>0</Pages>
  <Words>790</Words>
  <Characters>0</Characters>
  <Application>Microsoft PowerPoint</Application>
  <DocSecurity>0</DocSecurity>
  <PresentationFormat>全屏显示(4:3)</PresentationFormat>
  <Lines>0</Lines>
  <Paragraphs>200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聚合</vt:lpstr>
      <vt:lpstr>幻灯片 1</vt:lpstr>
      <vt:lpstr>幻灯片 2</vt:lpstr>
      <vt:lpstr>本节内容</vt:lpstr>
      <vt:lpstr>什么是canvas</vt:lpstr>
      <vt:lpstr>Canvas 优点</vt:lpstr>
      <vt:lpstr>Canvas 缺点</vt:lpstr>
      <vt:lpstr>Canvas例子</vt:lpstr>
      <vt:lpstr>Canvas各种api</vt:lpstr>
      <vt:lpstr>幻灯片 9</vt:lpstr>
      <vt:lpstr>幻灯片 10</vt:lpstr>
      <vt:lpstr>幻灯片 11</vt:lpstr>
      <vt:lpstr>幻灯片 12</vt:lpstr>
      <vt:lpstr>幻灯片 13</vt:lpstr>
      <vt:lpstr>幻灯片 14</vt:lpstr>
      <vt:lpstr>Canvas事件处理1</vt:lpstr>
      <vt:lpstr>Canvas事件处理2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141</cp:revision>
  <cp:lastPrinted>1601-01-01T00:00:00Z</cp:lastPrinted>
  <dcterms:created xsi:type="dcterms:W3CDTF">2008-10-05T13:05:37Z</dcterms:created>
  <dcterms:modified xsi:type="dcterms:W3CDTF">2012-05-20T08:46:56Z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