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8" r:id="rId3"/>
    <p:sldId id="272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1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4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3048000" y="4343400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 smtClean="0"/>
              <a:t>——h5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100"/>
          </a:xfrm>
        </p:spPr>
        <p:txBody>
          <a:bodyPr/>
          <a:lstStyle/>
          <a:p>
            <a:pPr>
              <a:buNone/>
            </a:pPr>
            <a:r>
              <a:rPr lang="zh-CN" altLang="en-US" sz="2000" dirty="0" smtClean="0"/>
              <a:t>三、增强的</a:t>
            </a:r>
            <a:r>
              <a:rPr lang="en-US" altLang="zh-CN" sz="2000" dirty="0" smtClean="0"/>
              <a:t>input</a:t>
            </a:r>
            <a:r>
              <a:rPr lang="zh-CN" altLang="en-US" sz="2000" dirty="0" smtClean="0"/>
              <a:t>输入框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1200" dirty="0" smtClean="0"/>
              <a:t>input</a:t>
            </a:r>
            <a:r>
              <a:rPr lang="zh-CN" altLang="en-US" sz="1200" dirty="0" smtClean="0"/>
              <a:t>元素的</a:t>
            </a:r>
            <a:r>
              <a:rPr lang="en-US" altLang="zh-CN" sz="1200" dirty="0" smtClean="0">
                <a:solidFill>
                  <a:srgbClr val="FF0000"/>
                </a:solidFill>
              </a:rPr>
              <a:t>type</a:t>
            </a:r>
            <a:r>
              <a:rPr lang="zh-CN" altLang="en-US" sz="1200" dirty="0" smtClean="0"/>
              <a:t>属性现在有了下面的新值：</a:t>
            </a:r>
          </a:p>
          <a:p>
            <a:pPr lvl="1">
              <a:buNone/>
            </a:pPr>
            <a:endParaRPr lang="zh-CN" altLang="en-US" sz="1200" dirty="0" smtClean="0"/>
          </a:p>
          <a:p>
            <a:pPr lvl="1">
              <a:buNone/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tel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search</a:t>
            </a:r>
          </a:p>
          <a:p>
            <a:pPr lvl="1">
              <a:buNone/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url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email</a:t>
            </a:r>
          </a:p>
          <a:p>
            <a:pPr lvl="1">
              <a:buNone/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datetime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date</a:t>
            </a:r>
          </a:p>
          <a:p>
            <a:pPr lvl="1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month</a:t>
            </a:r>
          </a:p>
          <a:p>
            <a:pPr lvl="1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week</a:t>
            </a:r>
          </a:p>
          <a:p>
            <a:pPr lvl="1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time</a:t>
            </a:r>
          </a:p>
          <a:p>
            <a:pPr lvl="1">
              <a:buNone/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datetime</a:t>
            </a:r>
            <a:r>
              <a:rPr lang="en-US" altLang="zh-CN" sz="1200" dirty="0" smtClean="0">
                <a:solidFill>
                  <a:srgbClr val="FF0000"/>
                </a:solidFill>
              </a:rPr>
              <a:t>-local</a:t>
            </a:r>
          </a:p>
          <a:p>
            <a:pPr lvl="1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number</a:t>
            </a:r>
          </a:p>
          <a:p>
            <a:pPr lvl="1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range</a:t>
            </a:r>
          </a:p>
          <a:p>
            <a:pPr lvl="1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color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500"/>
          </a:xfrm>
        </p:spPr>
        <p:txBody>
          <a:bodyPr/>
          <a:lstStyle/>
          <a:p>
            <a:pPr>
              <a:buNone/>
            </a:pPr>
            <a:r>
              <a:rPr lang="zh-CN" altLang="en-US" sz="2000" dirty="0" smtClean="0"/>
              <a:t>四、其他新属性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input , select,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textarea</a:t>
            </a:r>
            <a:r>
              <a:rPr lang="en-US" altLang="zh-CN" sz="1200" dirty="0" smtClean="0">
                <a:solidFill>
                  <a:srgbClr val="FF0000"/>
                </a:solidFill>
              </a:rPr>
              <a:t> ,button </a:t>
            </a:r>
            <a:r>
              <a:rPr lang="zh-CN" altLang="en-US" sz="1200" dirty="0" smtClean="0"/>
              <a:t>元素上可以定义一个新的 </a:t>
            </a:r>
            <a:r>
              <a:rPr lang="en-US" altLang="zh-CN" sz="1200" dirty="0" smtClean="0"/>
              <a:t>autofocus </a:t>
            </a:r>
            <a:r>
              <a:rPr lang="zh-CN" altLang="en-US" sz="1200" dirty="0" smtClean="0"/>
              <a:t>属性，它为页面加载时聚焦表单控件提供了一个描述性方法。</a:t>
            </a:r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input ,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textarea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/>
              <a:t>元素上可以定义一个新的 </a:t>
            </a:r>
            <a:r>
              <a:rPr lang="en-US" altLang="zh-CN" sz="1200" dirty="0" smtClean="0"/>
              <a:t>placeholder </a:t>
            </a:r>
            <a:r>
              <a:rPr lang="zh-CN" altLang="en-US" sz="1200" dirty="0" smtClean="0"/>
              <a:t>属性，它代表了一个提示，旨在帮助用户数据录入。</a:t>
            </a:r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en-US" altLang="zh-CN" sz="1100" dirty="0" smtClean="0"/>
              <a:t>&lt;input type=email placeholder=“</a:t>
            </a:r>
            <a:r>
              <a:rPr lang="zh-CN" altLang="en-US" sz="1100" dirty="0" smtClean="0"/>
              <a:t>请输入你的邮箱</a:t>
            </a:r>
            <a:r>
              <a:rPr lang="en-US" altLang="zh-CN" sz="1100" dirty="0" smtClean="0"/>
              <a:t>"&gt;</a:t>
            </a:r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input, output, select,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textarea</a:t>
            </a:r>
            <a:r>
              <a:rPr lang="en-US" altLang="zh-CN" sz="1200" dirty="0" smtClean="0">
                <a:solidFill>
                  <a:srgbClr val="FF0000"/>
                </a:solidFill>
              </a:rPr>
              <a:t>, button, label, object ,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fieldset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/>
              <a:t>元素有了新的 </a:t>
            </a:r>
            <a:r>
              <a:rPr lang="en-US" altLang="zh-CN" sz="1200" dirty="0" smtClean="0"/>
              <a:t>form </a:t>
            </a:r>
            <a:r>
              <a:rPr lang="zh-CN" altLang="en-US" sz="1200" dirty="0" smtClean="0"/>
              <a:t>属性，允许控件关联一个表单。现在这些元素可以放置在页面的任何地方，它们仍和表单关联，而不是只能作为 </a:t>
            </a:r>
            <a:r>
              <a:rPr lang="en-US" altLang="zh-CN" sz="1200" dirty="0" smtClean="0"/>
              <a:t>form </a:t>
            </a:r>
            <a:r>
              <a:rPr lang="zh-CN" altLang="en-US" sz="1200" dirty="0" smtClean="0"/>
              <a:t>元素的子元素。</a:t>
            </a:r>
          </a:p>
          <a:p>
            <a:pPr lvl="1">
              <a:buNone/>
            </a:pPr>
            <a:r>
              <a:rPr lang="en-US" altLang="zh-CN" sz="1100" dirty="0" smtClean="0"/>
              <a:t>&lt;label&gt;Email:</a:t>
            </a:r>
          </a:p>
          <a:p>
            <a:pPr lvl="1">
              <a:buNone/>
            </a:pPr>
            <a:r>
              <a:rPr lang="en-US" altLang="zh-CN" sz="1100" dirty="0" smtClean="0"/>
              <a:t> &lt;input type=email form=</a:t>
            </a:r>
            <a:r>
              <a:rPr lang="en-US" altLang="zh-CN" sz="1100" dirty="0" err="1" smtClean="0"/>
              <a:t>foo</a:t>
            </a:r>
            <a:r>
              <a:rPr lang="en-US" altLang="zh-CN" sz="1100" dirty="0" smtClean="0"/>
              <a:t> name=email&gt;</a:t>
            </a:r>
          </a:p>
          <a:p>
            <a:pPr lvl="1">
              <a:buNone/>
            </a:pPr>
            <a:r>
              <a:rPr lang="en-US" altLang="zh-CN" sz="1100" dirty="0" smtClean="0"/>
              <a:t>&lt;/label&gt;</a:t>
            </a:r>
          </a:p>
          <a:p>
            <a:pPr lvl="1">
              <a:buNone/>
            </a:pPr>
            <a:r>
              <a:rPr lang="en-US" altLang="zh-CN" sz="1100" dirty="0" smtClean="0"/>
              <a:t>&lt;form id=</a:t>
            </a:r>
            <a:r>
              <a:rPr lang="en-US" altLang="zh-CN" sz="1100" dirty="0" err="1" smtClean="0"/>
              <a:t>foo</a:t>
            </a:r>
            <a:r>
              <a:rPr lang="en-US" altLang="zh-CN" sz="1100" dirty="0" smtClean="0"/>
              <a:t>&gt;&lt;/form&gt;</a:t>
            </a:r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input , select ,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textarea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/>
              <a:t>有了新的 </a:t>
            </a:r>
            <a:r>
              <a:rPr lang="en-US" altLang="zh-CN" sz="1200" dirty="0" smtClean="0"/>
              <a:t>required </a:t>
            </a:r>
            <a:r>
              <a:rPr lang="zh-CN" altLang="en-US" sz="1200" dirty="0" smtClean="0"/>
              <a:t>属性，它提示用户为了能够提交表单而必须填入一个值。对于 </a:t>
            </a:r>
            <a:r>
              <a:rPr lang="en-US" altLang="zh-CN" sz="1200" dirty="0" smtClean="0"/>
              <a:t>select </a:t>
            </a:r>
            <a:r>
              <a:rPr lang="zh-CN" altLang="en-US" sz="1200" dirty="0" smtClean="0"/>
              <a:t>来说，第一个 </a:t>
            </a:r>
            <a:r>
              <a:rPr lang="en-US" altLang="zh-CN" sz="1200" dirty="0" smtClean="0"/>
              <a:t>option </a:t>
            </a:r>
            <a:r>
              <a:rPr lang="zh-CN" altLang="en-US" sz="1200" dirty="0" smtClean="0"/>
              <a:t>元素必须以一个空值占位。</a:t>
            </a:r>
          </a:p>
          <a:p>
            <a:pPr lvl="1">
              <a:buNone/>
            </a:pPr>
            <a:r>
              <a:rPr lang="en-US" altLang="zh-CN" sz="1100" dirty="0" smtClean="0"/>
              <a:t>&lt;label&gt;Color: &lt;select name=color required&gt;</a:t>
            </a:r>
          </a:p>
          <a:p>
            <a:pPr lvl="1">
              <a:buNone/>
            </a:pPr>
            <a:r>
              <a:rPr lang="en-US" altLang="zh-CN" sz="1100" dirty="0" smtClean="0"/>
              <a:t> &lt;option value=""&gt;Choose one</a:t>
            </a:r>
          </a:p>
          <a:p>
            <a:pPr lvl="1">
              <a:buNone/>
            </a:pPr>
            <a:r>
              <a:rPr lang="en-US" altLang="zh-CN" sz="1100" dirty="0" smtClean="0"/>
              <a:t> &lt;option&gt;Red</a:t>
            </a:r>
          </a:p>
          <a:p>
            <a:pPr lvl="1">
              <a:buNone/>
            </a:pPr>
            <a:r>
              <a:rPr lang="en-US" altLang="zh-CN" sz="1100" dirty="0" smtClean="0"/>
              <a:t> &lt;option&gt;Green</a:t>
            </a:r>
          </a:p>
          <a:p>
            <a:pPr lvl="1">
              <a:buNone/>
            </a:pPr>
            <a:r>
              <a:rPr lang="en-US" altLang="zh-CN" sz="1100" dirty="0" smtClean="0"/>
              <a:t> &lt;option&gt;Blue</a:t>
            </a:r>
          </a:p>
          <a:p>
            <a:pPr lvl="1">
              <a:buNone/>
            </a:pPr>
            <a:r>
              <a:rPr lang="en-US" altLang="zh-CN" sz="1100" dirty="0" smtClean="0"/>
              <a:t>&lt;/select&gt;&lt;</a:t>
            </a:r>
            <a:r>
              <a:rPr lang="en-US" altLang="zh-CN" sz="800" dirty="0" smtClean="0"/>
              <a:t>/label&gt;</a:t>
            </a:r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fieldset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元素现在允许用 </a:t>
            </a:r>
            <a:r>
              <a:rPr lang="en-US" altLang="zh-CN" sz="1200" dirty="0" smtClean="0"/>
              <a:t>disabled </a:t>
            </a:r>
            <a:r>
              <a:rPr lang="zh-CN" altLang="en-US" sz="1200" dirty="0" smtClean="0"/>
              <a:t>属性来禁用所有子元素的控制，并允许用 </a:t>
            </a:r>
            <a:r>
              <a:rPr lang="en-US" altLang="zh-CN" sz="1200" dirty="0" smtClean="0"/>
              <a:t>name </a:t>
            </a:r>
            <a:r>
              <a:rPr lang="zh-CN" altLang="en-US" sz="1200" dirty="0" smtClean="0"/>
              <a:t>属性作脚本访问。</a:t>
            </a: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300"/>
          </a:xfrm>
        </p:spPr>
        <p:txBody>
          <a:bodyPr/>
          <a:lstStyle/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input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元素有几个新的属性来来指定约束：</a:t>
            </a:r>
            <a:r>
              <a:rPr lang="en-US" altLang="zh-CN" sz="1200" dirty="0" err="1" smtClean="0"/>
              <a:t>autocomplete</a:t>
            </a:r>
            <a:r>
              <a:rPr lang="en-US" altLang="zh-CN" sz="1200" dirty="0" smtClean="0"/>
              <a:t>, min, max, multiple, pattern </a:t>
            </a:r>
            <a:r>
              <a:rPr lang="zh-CN" altLang="en-US" sz="1200" dirty="0" smtClean="0"/>
              <a:t>和 </a:t>
            </a:r>
            <a:r>
              <a:rPr lang="en-US" altLang="zh-CN" sz="1200" dirty="0" smtClean="0"/>
              <a:t>step</a:t>
            </a:r>
            <a:r>
              <a:rPr lang="zh-CN" altLang="en-US" sz="1200" dirty="0" smtClean="0"/>
              <a:t>。</a:t>
            </a:r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textarea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元素也多了两个新属性，</a:t>
            </a:r>
            <a:r>
              <a:rPr lang="en-US" altLang="zh-CN" sz="1200" dirty="0" err="1" smtClean="0"/>
              <a:t>maxlength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和 </a:t>
            </a:r>
            <a:r>
              <a:rPr lang="en-US" altLang="zh-CN" sz="1200" dirty="0" smtClean="0"/>
              <a:t>wrap</a:t>
            </a:r>
            <a:r>
              <a:rPr lang="zh-CN" altLang="en-US" sz="1200" dirty="0" smtClean="0"/>
              <a:t>，分别用来控制最大输入长度和提交的换行行为。</a:t>
            </a:r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form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元素有了 </a:t>
            </a:r>
            <a:r>
              <a:rPr lang="en-US" altLang="zh-CN" sz="1200" dirty="0" err="1" smtClean="0"/>
              <a:t>novalidate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属性，可以用来禁用表单验证提交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即表单总是可以被提交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。</a:t>
            </a:r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input ,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button </a:t>
            </a:r>
            <a:r>
              <a:rPr lang="zh-CN" altLang="en-US" sz="1200" dirty="0" smtClean="0"/>
              <a:t>元素有了新属性 </a:t>
            </a:r>
            <a:r>
              <a:rPr lang="en-US" altLang="zh-CN" sz="1200" dirty="0" err="1" smtClean="0"/>
              <a:t>formaction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formenctype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formmethod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formnovalidate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和 </a:t>
            </a:r>
            <a:r>
              <a:rPr lang="en-US" altLang="zh-CN" sz="1200" dirty="0" err="1" smtClean="0"/>
              <a:t>formtarget</a:t>
            </a:r>
            <a:r>
              <a:rPr lang="zh-CN" altLang="en-US" sz="1200" dirty="0" smtClean="0"/>
              <a:t>。如果存在，它们覆盖 </a:t>
            </a:r>
            <a:r>
              <a:rPr lang="en-US" altLang="zh-CN" sz="1200" dirty="0" smtClean="0"/>
              <a:t>form </a:t>
            </a:r>
            <a:r>
              <a:rPr lang="zh-CN" altLang="en-US" sz="1200" dirty="0" smtClean="0"/>
              <a:t>元素上的 </a:t>
            </a:r>
            <a:r>
              <a:rPr lang="en-US" altLang="zh-CN" sz="1200" dirty="0" smtClean="0"/>
              <a:t>action, </a:t>
            </a:r>
            <a:r>
              <a:rPr lang="en-US" altLang="zh-CN" sz="1200" dirty="0" err="1" smtClean="0"/>
              <a:t>enctype</a:t>
            </a:r>
            <a:r>
              <a:rPr lang="en-US" altLang="zh-CN" sz="1200" dirty="0" smtClean="0"/>
              <a:t>, method, </a:t>
            </a:r>
            <a:r>
              <a:rPr lang="en-US" altLang="zh-CN" sz="1200" dirty="0" err="1" smtClean="0"/>
              <a:t>novalidate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和 </a:t>
            </a:r>
            <a:r>
              <a:rPr lang="en-US" altLang="zh-CN" sz="1200" dirty="0" smtClean="0"/>
              <a:t>target </a:t>
            </a:r>
            <a:r>
              <a:rPr lang="zh-CN" altLang="en-US" sz="1200" dirty="0" smtClean="0"/>
              <a:t>属性。</a:t>
            </a:r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style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元素有了一个新的 </a:t>
            </a:r>
            <a:r>
              <a:rPr lang="en-US" altLang="zh-CN" sz="1200" dirty="0" smtClean="0"/>
              <a:t>scoped </a:t>
            </a:r>
            <a:r>
              <a:rPr lang="zh-CN" altLang="en-US" sz="1200" dirty="0" smtClean="0"/>
              <a:t>属性，用来启用限定作用范围的样式表。在一个这样的 </a:t>
            </a:r>
            <a:r>
              <a:rPr lang="en-US" altLang="zh-CN" sz="1200" dirty="0" smtClean="0"/>
              <a:t>style </a:t>
            </a:r>
            <a:r>
              <a:rPr lang="zh-CN" altLang="en-US" sz="1200" dirty="0" smtClean="0"/>
              <a:t>元素里的样式规则只应用到局部元素。</a:t>
            </a:r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script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元素有了一个新属性 </a:t>
            </a:r>
            <a:r>
              <a:rPr lang="en-US" altLang="zh-CN" sz="1200" dirty="0" err="1" smtClean="0"/>
              <a:t>async</a:t>
            </a:r>
            <a:r>
              <a:rPr lang="zh-CN" altLang="en-US" sz="1200" dirty="0" smtClean="0"/>
              <a:t>，可以影响脚本的加载和执行。</a:t>
            </a:r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html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元素有了一个新属性 </a:t>
            </a:r>
            <a:r>
              <a:rPr lang="en-US" altLang="zh-CN" sz="1200" dirty="0" smtClean="0"/>
              <a:t>manifest</a:t>
            </a:r>
            <a:r>
              <a:rPr lang="zh-CN" altLang="en-US" sz="1200" dirty="0" smtClean="0"/>
              <a:t>，指向一个用于结合离线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应用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的应用程序缓存清单。</a:t>
            </a:r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link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元素有了一个新的属性 </a:t>
            </a:r>
            <a:r>
              <a:rPr lang="en-US" altLang="zh-CN" sz="1200" dirty="0" smtClean="0"/>
              <a:t>sizes</a:t>
            </a:r>
            <a:r>
              <a:rPr lang="zh-CN" altLang="en-US" sz="1200" dirty="0" smtClean="0"/>
              <a:t>。可以结合 </a:t>
            </a:r>
            <a:r>
              <a:rPr lang="en-US" altLang="zh-CN" sz="1200" dirty="0" smtClean="0"/>
              <a:t>icon </a:t>
            </a:r>
            <a:r>
              <a:rPr lang="zh-CN" altLang="en-US" sz="1200" dirty="0" smtClean="0"/>
              <a:t>的关系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通过设置 </a:t>
            </a:r>
            <a:r>
              <a:rPr lang="en-US" altLang="zh-CN" sz="1200" dirty="0" err="1" smtClean="0"/>
              <a:t>rel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属性，可被用于如网站图示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一起使用来表明被引用图标的大小。因此允许了不同的尺寸的图标。</a:t>
            </a:r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ol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元素有了一个新属性 </a:t>
            </a:r>
            <a:r>
              <a:rPr lang="en-US" altLang="zh-CN" sz="1200" dirty="0" smtClean="0"/>
              <a:t>reversed</a:t>
            </a:r>
            <a:r>
              <a:rPr lang="zh-CN" altLang="en-US" sz="1200" dirty="0" smtClean="0"/>
              <a:t>。当其存在时，代表列表中的顺序为降序。</a:t>
            </a: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draggable</a:t>
            </a:r>
            <a:r>
              <a:rPr lang="en-US" altLang="zh-CN" sz="1200" dirty="0" smtClean="0"/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,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dropzone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属性可以与新的拖放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一起使用。</a:t>
            </a:r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spellcheck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属性允许暗示是否内容可以被拼写检查。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/>
          <a:lstStyle/>
          <a:p>
            <a:pPr marL="566737" indent="-457200">
              <a:buNone/>
            </a:pPr>
            <a:r>
              <a:rPr lang="en-US" altLang="zh-CN" sz="1800" dirty="0" smtClean="0"/>
              <a:t>1.  </a:t>
            </a:r>
            <a:r>
              <a:rPr lang="zh-CN" altLang="en-US" sz="1800" dirty="0" smtClean="0"/>
              <a:t>选择器：</a:t>
            </a:r>
            <a:r>
              <a:rPr lang="en-US" sz="1800" dirty="0" err="1" smtClean="0"/>
              <a:t>querySelector</a:t>
            </a:r>
            <a:r>
              <a:rPr lang="zh-CN" altLang="en-US" sz="1800" dirty="0" smtClean="0"/>
              <a:t>，</a:t>
            </a:r>
            <a:r>
              <a:rPr lang="en-US" sz="1800" dirty="0" err="1" smtClean="0"/>
              <a:t>querySelector</a:t>
            </a:r>
            <a:r>
              <a:rPr lang="en-US" altLang="zh-CN" sz="1800" dirty="0" err="1" smtClean="0"/>
              <a:t>All</a:t>
            </a:r>
            <a:endParaRPr lang="en-US" altLang="zh-CN" sz="1800" dirty="0" smtClean="0"/>
          </a:p>
          <a:p>
            <a:pPr marL="566737" indent="-457200">
              <a:buNone/>
            </a:pPr>
            <a:r>
              <a:rPr lang="en-US" altLang="zh-CN" sz="1800" dirty="0" smtClean="0"/>
              <a:t>	</a:t>
            </a:r>
            <a:r>
              <a:rPr lang="en-US" altLang="zh-CN" sz="1400" dirty="0" smtClean="0"/>
              <a:t>document.</a:t>
            </a:r>
            <a:r>
              <a:rPr lang="en-US" sz="1400" dirty="0" smtClean="0"/>
              <a:t> </a:t>
            </a:r>
            <a:r>
              <a:rPr lang="en-US" sz="1400" dirty="0" err="1" smtClean="0"/>
              <a:t>querySelector</a:t>
            </a:r>
            <a:r>
              <a:rPr lang="en-US" altLang="zh-CN" sz="1400" dirty="0" err="1" smtClean="0"/>
              <a:t>All</a:t>
            </a:r>
            <a:r>
              <a:rPr lang="en-US" altLang="zh-CN" sz="1400" dirty="0" smtClean="0"/>
              <a:t>(“.head”);</a:t>
            </a:r>
          </a:p>
          <a:p>
            <a:pPr marL="566737" indent="-457200">
              <a:buNone/>
            </a:pPr>
            <a:endParaRPr lang="en-US" altLang="zh-CN" sz="1800" dirty="0" smtClean="0"/>
          </a:p>
          <a:p>
            <a:pPr marL="566737" indent="-457200">
              <a:buNone/>
            </a:pPr>
            <a:r>
              <a:rPr lang="en-US" altLang="zh-CN" sz="1800" dirty="0" smtClean="0"/>
              <a:t>2.  Canvas API</a:t>
            </a:r>
            <a:r>
              <a:rPr lang="zh-CN" altLang="en-US" sz="1800" dirty="0" smtClean="0"/>
              <a:t>：有关动态产出与渲染图形、图表、图像和动画的</a:t>
            </a:r>
            <a:r>
              <a:rPr lang="en-US" altLang="zh-CN" sz="1800" dirty="0" smtClean="0"/>
              <a:t>API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566737" indent="-457200">
              <a:buNone/>
            </a:pPr>
            <a:endParaRPr lang="en-US" altLang="zh-CN" sz="1800" dirty="0" smtClean="0"/>
          </a:p>
          <a:p>
            <a:pPr marL="566737" indent="-457200">
              <a:buNone/>
            </a:pPr>
            <a:r>
              <a:rPr lang="en-US" altLang="zh-CN" sz="1800" dirty="0" smtClean="0"/>
              <a:t>3. </a:t>
            </a:r>
            <a:r>
              <a:rPr lang="zh-CN" altLang="en-US" sz="1800" dirty="0" smtClean="0"/>
              <a:t>音频与视频 </a:t>
            </a:r>
            <a:r>
              <a:rPr lang="en-US" altLang="zh-CN" sz="1800" dirty="0" smtClean="0"/>
              <a:t>API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566737" indent="-457200">
              <a:buNone/>
            </a:pPr>
            <a:endParaRPr lang="en-US" altLang="zh-CN" sz="1800" dirty="0" smtClean="0"/>
          </a:p>
          <a:p>
            <a:pPr marL="566737" indent="-457200">
              <a:buNone/>
            </a:pPr>
            <a:r>
              <a:rPr lang="en-US" altLang="zh-CN" sz="1800" dirty="0" smtClean="0"/>
              <a:t>4. </a:t>
            </a:r>
            <a:r>
              <a:rPr lang="zh-CN" altLang="en-US" sz="1800" dirty="0" smtClean="0"/>
              <a:t>离线存储</a:t>
            </a:r>
            <a:r>
              <a:rPr lang="en-US" altLang="zh-CN" sz="1800" dirty="0" smtClean="0"/>
              <a:t>API</a:t>
            </a:r>
          </a:p>
          <a:p>
            <a:pPr marL="566737" indent="-457200">
              <a:buNone/>
            </a:pPr>
            <a:endParaRPr lang="en-US" altLang="zh-CN" sz="1800" dirty="0" smtClean="0"/>
          </a:p>
          <a:p>
            <a:pPr marL="566737" indent="-457200">
              <a:buNone/>
            </a:pPr>
            <a:r>
              <a:rPr lang="en-US" altLang="zh-CN" sz="1800" dirty="0" smtClean="0"/>
              <a:t>5. </a:t>
            </a:r>
            <a:r>
              <a:rPr lang="zh-CN" altLang="en-US" sz="1800" dirty="0" smtClean="0"/>
              <a:t>通讯</a:t>
            </a:r>
            <a:r>
              <a:rPr lang="en-US" altLang="zh-CN" sz="1800" dirty="0" smtClean="0"/>
              <a:t>API</a:t>
            </a:r>
          </a:p>
          <a:p>
            <a:pPr marL="566737" indent="-457200">
              <a:buNone/>
            </a:pPr>
            <a:endParaRPr lang="en-US" altLang="zh-CN" sz="1800" dirty="0" smtClean="0"/>
          </a:p>
          <a:p>
            <a:pPr marL="566737" indent="-457200">
              <a:buNone/>
            </a:pPr>
            <a:r>
              <a:rPr lang="en-US" altLang="zh-CN" sz="1800" dirty="0" smtClean="0"/>
              <a:t>6. </a:t>
            </a:r>
            <a:r>
              <a:rPr lang="zh-CN" altLang="en-US" sz="1800" dirty="0" smtClean="0"/>
              <a:t>文件操作</a:t>
            </a:r>
            <a:endParaRPr lang="en-US" altLang="zh-CN" sz="1800" dirty="0" smtClean="0"/>
          </a:p>
          <a:p>
            <a:pPr marL="566737" indent="-457200">
              <a:buNone/>
            </a:pPr>
            <a:endParaRPr lang="en-US" altLang="zh-CN" sz="1800" dirty="0" smtClean="0"/>
          </a:p>
          <a:p>
            <a:pPr marL="566737" indent="-457200">
              <a:buNone/>
            </a:pPr>
            <a:r>
              <a:rPr lang="en-US" altLang="zh-CN" sz="1800" dirty="0" smtClean="0"/>
              <a:t>7. </a:t>
            </a:r>
            <a:r>
              <a:rPr lang="zh-CN" altLang="en-US" sz="1800" dirty="0" smtClean="0"/>
              <a:t>地理位置</a:t>
            </a:r>
            <a:r>
              <a:rPr lang="en-US" altLang="zh-CN" sz="1800" dirty="0" smtClean="0"/>
              <a:t>API</a:t>
            </a:r>
          </a:p>
          <a:p>
            <a:pPr marL="566737" indent="-457200">
              <a:buNone/>
            </a:pPr>
            <a:endParaRPr lang="en-US" altLang="zh-CN" sz="1800" dirty="0" smtClean="0"/>
          </a:p>
          <a:p>
            <a:pPr marL="566737" indent="-457200">
              <a:buNone/>
            </a:pPr>
            <a:r>
              <a:rPr lang="en-US" altLang="zh-CN" sz="1800" dirty="0" smtClean="0"/>
              <a:t>8. </a:t>
            </a:r>
            <a:r>
              <a:rPr lang="zh-CN" altLang="en-US" sz="1800" dirty="0" smtClean="0"/>
              <a:t>拖放</a:t>
            </a:r>
            <a:r>
              <a:rPr lang="en-US" altLang="zh-CN" sz="1800" dirty="0" smtClean="0"/>
              <a:t>API</a:t>
            </a:r>
            <a:endParaRPr lang="zh-CN" altLang="en-US" sz="18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h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5  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与 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h4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的区别 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– 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新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API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endParaRPr lang="en-US" altLang="zh-CN" sz="3700" dirty="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838200" y="457200"/>
            <a:ext cx="72390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上节回顾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914400" y="1143000"/>
            <a:ext cx="73152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Web </a:t>
            </a:r>
            <a:r>
              <a:rPr lang="zh-CN" altLang="en-US" dirty="0" smtClean="0"/>
              <a:t>时代的变迁、历史、现状。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移动互联网的过去、现在、将来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OPOA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 marL="623887" indent="-514350">
              <a:buNone/>
            </a:pPr>
            <a:endParaRPr lang="en-US" altLang="zh-CN" sz="2000" dirty="0" smtClean="0"/>
          </a:p>
          <a:p>
            <a:pPr marL="623887" indent="-514350">
              <a:buNone/>
            </a:pPr>
            <a:r>
              <a:rPr lang="en-US" altLang="zh-CN" sz="2000" dirty="0" smtClean="0"/>
              <a:t>1. h5</a:t>
            </a:r>
            <a:r>
              <a:rPr lang="zh-CN" altLang="en-US" sz="2000" dirty="0" smtClean="0"/>
              <a:t>的发展历程</a:t>
            </a:r>
            <a:endParaRPr lang="en-US" altLang="zh-CN" sz="2000" dirty="0" smtClean="0"/>
          </a:p>
          <a:p>
            <a:pPr marL="623887" indent="-514350">
              <a:buNone/>
            </a:pPr>
            <a:endParaRPr lang="en-US" altLang="zh-CN" sz="2000" dirty="0" smtClean="0"/>
          </a:p>
          <a:p>
            <a:pPr marL="623887" indent="-514350"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浏览器对于</a:t>
            </a:r>
            <a:r>
              <a:rPr lang="en-US" altLang="zh-CN" sz="2000" dirty="0" smtClean="0"/>
              <a:t>h5</a:t>
            </a:r>
            <a:r>
              <a:rPr lang="zh-CN" altLang="en-US" sz="2000" dirty="0" smtClean="0"/>
              <a:t>的支持情况</a:t>
            </a:r>
            <a:endParaRPr lang="en-US" altLang="zh-CN" sz="2000" dirty="0" smtClean="0"/>
          </a:p>
          <a:p>
            <a:pPr marL="623887" indent="-514350">
              <a:buNone/>
            </a:pPr>
            <a:endParaRPr lang="en-US" altLang="zh-CN" sz="2000" dirty="0" smtClean="0"/>
          </a:p>
          <a:p>
            <a:pPr marL="623887" indent="-514350">
              <a:buNone/>
            </a:pPr>
            <a:r>
              <a:rPr lang="en-US" altLang="zh-CN" sz="2000" dirty="0" smtClean="0"/>
              <a:t>3. h5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h4</a:t>
            </a:r>
            <a:r>
              <a:rPr lang="zh-CN" altLang="en-US" sz="2000" dirty="0" smtClean="0"/>
              <a:t>的区别</a:t>
            </a:r>
            <a:endParaRPr lang="zh-CN" altLang="en-US" sz="20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1.  2004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WHATWG(Web Hypertext Application Technology Working Group)</a:t>
            </a:r>
            <a:r>
              <a:rPr lang="zh-CN" altLang="en-US" sz="2000" dirty="0" smtClean="0"/>
              <a:t>提出</a:t>
            </a:r>
            <a:r>
              <a:rPr lang="en-US" altLang="zh-CN" sz="2000" dirty="0" smtClean="0"/>
              <a:t>Web Applications 1.0</a:t>
            </a:r>
            <a:r>
              <a:rPr lang="zh-CN" altLang="en-US" sz="2000" dirty="0" smtClean="0"/>
              <a:t>草案。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2.  2007 Web Applications 1.0</a:t>
            </a:r>
            <a:r>
              <a:rPr lang="zh-CN" altLang="en-US" sz="2000" dirty="0" smtClean="0"/>
              <a:t>被</a:t>
            </a:r>
            <a:r>
              <a:rPr lang="en-US" altLang="zh-CN" sz="2000" dirty="0" smtClean="0"/>
              <a:t>w3c</a:t>
            </a:r>
            <a:r>
              <a:rPr lang="zh-CN" altLang="en-US" sz="2000" dirty="0" smtClean="0"/>
              <a:t>接纳，并命名为</a:t>
            </a:r>
            <a:r>
              <a:rPr lang="en-US" altLang="zh-CN" sz="2000" dirty="0" smtClean="0"/>
              <a:t>html5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3.  2008</a:t>
            </a:r>
            <a:r>
              <a:rPr lang="zh-CN" altLang="en-US" sz="2000" dirty="0" smtClean="0"/>
              <a:t>年发布第一份</a:t>
            </a:r>
            <a:r>
              <a:rPr lang="zh-CN" altLang="en-US" sz="2000" dirty="0" smtClean="0">
                <a:solidFill>
                  <a:srgbClr val="FF0000"/>
                </a:solidFill>
              </a:rPr>
              <a:t>正式草案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4.  </a:t>
            </a:r>
            <a:r>
              <a:rPr lang="zh-CN" altLang="en-US" sz="2000" dirty="0" smtClean="0"/>
              <a:t>预计</a:t>
            </a:r>
            <a:r>
              <a:rPr lang="en-US" altLang="zh-CN" sz="2000" dirty="0" smtClean="0"/>
              <a:t>2012</a:t>
            </a:r>
            <a:r>
              <a:rPr lang="zh-CN" altLang="en-US" sz="2000" dirty="0" smtClean="0"/>
              <a:t>年推出建议候选版。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5.  2022</a:t>
            </a:r>
            <a:r>
              <a:rPr lang="zh-CN" altLang="en-US" sz="2000" dirty="0" smtClean="0"/>
              <a:t>年才能成为</a:t>
            </a:r>
            <a:r>
              <a:rPr lang="en-US" altLang="zh-CN" sz="2000" dirty="0" smtClean="0"/>
              <a:t>w3c</a:t>
            </a:r>
            <a:r>
              <a:rPr lang="zh-CN" altLang="en-US" sz="2000" dirty="0" smtClean="0"/>
              <a:t>的推荐标准</a:t>
            </a:r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h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5 </a:t>
            </a:r>
            <a:r>
              <a:rPr lang="zh-CN" alt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发展历程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1689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PC </a:t>
            </a:r>
            <a:r>
              <a:rPr lang="zh-CN" altLang="en-US" sz="2000" dirty="0" smtClean="0"/>
              <a:t>浏览器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智能手机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 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目前</a:t>
            </a:r>
            <a:r>
              <a:rPr lang="en-US" altLang="zh-CN" sz="2000" dirty="0" smtClean="0"/>
              <a:t>h5</a:t>
            </a:r>
            <a:r>
              <a:rPr lang="zh-CN" altLang="en-US" sz="2000" dirty="0" smtClean="0"/>
              <a:t>的支持不是特别好，</a:t>
            </a:r>
            <a:r>
              <a:rPr lang="zh-CN" altLang="en-US" sz="2000" dirty="0" smtClean="0"/>
              <a:t>很多特性还没实现</a:t>
            </a:r>
            <a:r>
              <a:rPr lang="en-US" altLang="zh-CN" sz="2000" dirty="0" smtClean="0"/>
              <a:t>(web socket) </a:t>
            </a:r>
            <a:r>
              <a:rPr lang="zh-CN" altLang="en-US" sz="2000" dirty="0" smtClean="0"/>
              <a:t>。导致很多</a:t>
            </a:r>
            <a:r>
              <a:rPr lang="en-US" altLang="zh-CN" sz="2000" dirty="0" smtClean="0"/>
              <a:t>h5</a:t>
            </a:r>
            <a:r>
              <a:rPr lang="zh-CN" altLang="en-US" sz="2000" dirty="0" smtClean="0"/>
              <a:t>的游戏目前还只支持</a:t>
            </a:r>
            <a:r>
              <a:rPr lang="en-US" altLang="zh-CN" sz="2000" dirty="0" smtClean="0"/>
              <a:t>IOS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	      	</a:t>
            </a:r>
            <a:endParaRPr lang="zh-CN" altLang="en-US" sz="20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浏览器支持情况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95400" y="1397000"/>
          <a:ext cx="685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397"/>
                <a:gridCol w="1046603"/>
                <a:gridCol w="1143000"/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浏览器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Fire Fox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Chrome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Safari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9+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71600" y="3429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Android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IOS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2.0+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2.0+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8900"/>
          </a:xfrm>
        </p:spPr>
        <p:txBody>
          <a:bodyPr/>
          <a:lstStyle/>
          <a:p>
            <a:pPr marL="566737" indent="-457200"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文件类型声明</a:t>
            </a:r>
            <a:endParaRPr lang="en-US" altLang="zh-CN" sz="2000" dirty="0" smtClean="0"/>
          </a:p>
          <a:p>
            <a:pPr marL="566737" indent="-457200">
              <a:buNone/>
            </a:pPr>
            <a:r>
              <a:rPr lang="en-US" altLang="zh-CN" sz="1400" dirty="0" smtClean="0"/>
              <a:t>         5: </a:t>
            </a:r>
            <a:r>
              <a:rPr lang="en-US" sz="1400" dirty="0" smtClean="0"/>
              <a:t>&lt;!DOCTYPE HTML&gt;</a:t>
            </a:r>
          </a:p>
          <a:p>
            <a:pPr marL="566737" indent="-457200">
              <a:buNone/>
            </a:pPr>
            <a:r>
              <a:rPr lang="en-US" altLang="zh-CN" sz="1400" dirty="0" smtClean="0"/>
              <a:t>         4: </a:t>
            </a:r>
            <a:r>
              <a:rPr lang="en-US" sz="1400" dirty="0" smtClean="0"/>
              <a:t>&lt;!DOCTYPE html PUBLIC "-//W3C//DTD HTML 4.01//EN"&gt;</a:t>
            </a:r>
          </a:p>
          <a:p>
            <a:pPr marL="566737" indent="-457200">
              <a:buNone/>
            </a:pPr>
            <a:endParaRPr lang="en-US" altLang="zh-CN" sz="1400" dirty="0" smtClean="0"/>
          </a:p>
          <a:p>
            <a:pPr marL="566737" indent="-457200">
              <a:buNone/>
            </a:pPr>
            <a:r>
              <a:rPr lang="en-US" altLang="zh-CN" sz="2000" dirty="0" smtClean="0"/>
              <a:t> 2. </a:t>
            </a:r>
            <a:r>
              <a:rPr lang="zh-CN" altLang="en-US" sz="2000" dirty="0" smtClean="0"/>
              <a:t> 编码设置</a:t>
            </a:r>
            <a:endParaRPr lang="en-US" altLang="zh-CN" sz="2000" dirty="0" smtClean="0"/>
          </a:p>
          <a:p>
            <a:pPr marL="566737" indent="-457200">
              <a:buNone/>
            </a:pPr>
            <a:r>
              <a:rPr lang="en-US" altLang="zh-CN" sz="1400" dirty="0" smtClean="0"/>
              <a:t>             &lt;meta </a:t>
            </a:r>
            <a:r>
              <a:rPr lang="en-US" altLang="zh-CN" sz="1400" dirty="0" err="1" smtClean="0"/>
              <a:t>charset</a:t>
            </a:r>
            <a:r>
              <a:rPr lang="en-US" altLang="zh-CN" sz="1400" dirty="0" smtClean="0"/>
              <a:t>="UTF-8"&gt;</a:t>
            </a:r>
          </a:p>
          <a:p>
            <a:pPr marL="566737" indent="-457200">
              <a:buNone/>
            </a:pPr>
            <a:r>
              <a:rPr lang="en-US" altLang="zh-CN" sz="1400" dirty="0" smtClean="0"/>
              <a:t>             &lt;meta http-equiv="Content-Type" content="text/html; </a:t>
            </a:r>
            <a:r>
              <a:rPr lang="en-US" altLang="zh-CN" sz="1400" dirty="0" err="1" smtClean="0"/>
              <a:t>charset</a:t>
            </a:r>
            <a:r>
              <a:rPr lang="en-US" altLang="zh-CN" sz="1400" dirty="0" smtClean="0"/>
              <a:t>=UTF-8"&gt;</a:t>
            </a:r>
          </a:p>
          <a:p>
            <a:pPr marL="566737" indent="-457200">
              <a:buNone/>
            </a:pPr>
            <a:endParaRPr lang="en-US" altLang="zh-CN" sz="1400" dirty="0" smtClean="0"/>
          </a:p>
          <a:p>
            <a:pPr marL="566737" indent="-457200">
              <a:buNone/>
            </a:pPr>
            <a:r>
              <a:rPr lang="en-US" altLang="zh-CN" sz="2000" dirty="0" smtClean="0"/>
              <a:t>3. </a:t>
            </a:r>
            <a:r>
              <a:rPr lang="zh-CN" altLang="en-US" sz="2000" dirty="0" smtClean="0"/>
              <a:t>可以直接嵌入</a:t>
            </a:r>
            <a:r>
              <a:rPr lang="en-US" altLang="zh-CN" sz="2000" dirty="0" err="1" smtClean="0"/>
              <a:t>MathML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SVG</a:t>
            </a:r>
          </a:p>
          <a:p>
            <a:pPr marL="566737" indent="-457200">
              <a:buNone/>
            </a:pPr>
            <a:endParaRPr lang="en-US" altLang="zh-CN" sz="1400" dirty="0" smtClean="0"/>
          </a:p>
          <a:p>
            <a:pPr marL="566737" indent="-457200">
              <a:buNone/>
            </a:pPr>
            <a:r>
              <a:rPr lang="en-US" altLang="zh-CN" sz="2000" dirty="0" smtClean="0"/>
              <a:t>4. </a:t>
            </a:r>
            <a:r>
              <a:rPr lang="zh-CN" altLang="en-US" sz="2000" dirty="0" smtClean="0"/>
              <a:t>新的解析规范</a:t>
            </a:r>
            <a:endParaRPr lang="en-US" altLang="zh-CN" sz="2000" dirty="0" smtClean="0"/>
          </a:p>
          <a:p>
            <a:pPr marL="566737" indent="-457200">
              <a:buNone/>
            </a:pPr>
            <a:endParaRPr lang="en-US" altLang="zh-CN" sz="2000" dirty="0" smtClean="0"/>
          </a:p>
          <a:p>
            <a:pPr marL="566737" indent="-457200">
              <a:buNone/>
            </a:pPr>
            <a:r>
              <a:rPr lang="en-US" altLang="zh-CN" sz="2000" dirty="0" smtClean="0"/>
              <a:t>5. </a:t>
            </a:r>
            <a:r>
              <a:rPr lang="zh-CN" altLang="en-US" sz="2000" dirty="0" smtClean="0"/>
              <a:t>移除一些无用的标签</a:t>
            </a:r>
            <a:endParaRPr lang="en-US" altLang="zh-CN" sz="2000" dirty="0" smtClean="0"/>
          </a:p>
          <a:p>
            <a:pPr marL="566737" indent="-457200">
              <a:buNone/>
            </a:pPr>
            <a:r>
              <a:rPr lang="en-US" altLang="zh-CN" sz="2000" dirty="0" smtClean="0"/>
              <a:t>        </a:t>
            </a:r>
            <a:r>
              <a:rPr lang="en-US" altLang="zh-CN" sz="1400" dirty="0" smtClean="0"/>
              <a:t>big, center, font, acronym, applet, </a:t>
            </a:r>
            <a:r>
              <a:rPr lang="en-US" altLang="zh-CN" sz="1400" dirty="0" err="1" smtClean="0"/>
              <a:t>basefont</a:t>
            </a:r>
            <a:r>
              <a:rPr lang="en-US" altLang="zh-CN" sz="1400" dirty="0" smtClean="0"/>
              <a:t>, dir, frame, frameset, </a:t>
            </a:r>
            <a:r>
              <a:rPr lang="en-US" altLang="zh-CN" sz="1400" dirty="0" err="1" smtClean="0"/>
              <a:t>isindex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noframes</a:t>
            </a:r>
            <a:r>
              <a:rPr lang="en-US" altLang="zh-CN" sz="1400" dirty="0" smtClean="0"/>
              <a:t>, strike, </a:t>
            </a:r>
            <a:r>
              <a:rPr lang="en-US" altLang="zh-CN" sz="1400" dirty="0" err="1" smtClean="0"/>
              <a:t>tt</a:t>
            </a:r>
            <a:endParaRPr lang="zh-CN" altLang="en-US" sz="14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h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5  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与 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h4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的区别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pPr>
              <a:buNone/>
            </a:pPr>
            <a:r>
              <a:rPr lang="zh-CN" altLang="en-US" sz="2000" dirty="0" smtClean="0"/>
              <a:t>一、更好的结构化、语义化，引入下面这些元素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section</a:t>
            </a:r>
            <a:r>
              <a:rPr lang="en-US" altLang="zh-CN" sz="1200" dirty="0" smtClean="0"/>
              <a:t>   </a:t>
            </a:r>
            <a:r>
              <a:rPr lang="zh-CN" altLang="en-US" sz="1200" dirty="0" smtClean="0"/>
              <a:t>代表一个通用的文件或应用部分。它可以和 </a:t>
            </a:r>
            <a:r>
              <a:rPr lang="en-US" altLang="zh-CN" sz="1200" dirty="0" smtClean="0"/>
              <a:t>h1, h2, h3, h4, h5, </a:t>
            </a:r>
            <a:r>
              <a:rPr lang="zh-CN" altLang="en-US" sz="1200" dirty="0" smtClean="0"/>
              <a:t>及 </a:t>
            </a:r>
            <a:r>
              <a:rPr lang="en-US" altLang="zh-CN" sz="1200" dirty="0" smtClean="0"/>
              <a:t>h6 </a:t>
            </a:r>
            <a:r>
              <a:rPr lang="zh-CN" altLang="en-US" sz="1200" dirty="0" smtClean="0"/>
              <a:t>元素同时使用来表明文档的结构。</a:t>
            </a:r>
            <a:endParaRPr lang="en-US" altLang="zh-CN" sz="1200" dirty="0" smtClean="0"/>
          </a:p>
          <a:p>
            <a:pPr lvl="1">
              <a:buNone/>
            </a:pPr>
            <a:endParaRPr lang="zh-CN" altLang="en-US" sz="1200" dirty="0" smtClean="0"/>
          </a:p>
          <a:p>
            <a:pPr lvl="1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article</a:t>
            </a:r>
            <a:r>
              <a:rPr lang="en-US" altLang="zh-CN" sz="1200" dirty="0" smtClean="0"/>
              <a:t>    </a:t>
            </a:r>
            <a:r>
              <a:rPr lang="zh-CN" altLang="en-US" sz="1200" dirty="0" smtClean="0"/>
              <a:t>代表了一个文档内容的独立片段，比如博客条目或报纸文章。</a:t>
            </a:r>
            <a:endParaRPr lang="en-US" altLang="zh-CN" sz="1200" dirty="0" smtClean="0"/>
          </a:p>
          <a:p>
            <a:pPr lvl="1">
              <a:buNone/>
            </a:pPr>
            <a:endParaRPr lang="zh-CN" altLang="en-US" sz="1200" dirty="0" smtClean="0"/>
          </a:p>
          <a:p>
            <a:pPr lvl="1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Aside   </a:t>
            </a:r>
            <a:r>
              <a:rPr lang="en-US" altLang="zh-CN" sz="1200" dirty="0" smtClean="0"/>
              <a:t>  </a:t>
            </a:r>
            <a:r>
              <a:rPr lang="zh-CN" altLang="en-US" sz="1200" dirty="0" smtClean="0"/>
              <a:t>代表了一段与页面的其余部分稍稍相关的内容。</a:t>
            </a:r>
            <a:endParaRPr lang="en-US" altLang="zh-CN" sz="1200" dirty="0" smtClean="0"/>
          </a:p>
          <a:p>
            <a:pPr lvl="1">
              <a:buNone/>
            </a:pPr>
            <a:endParaRPr lang="zh-CN" altLang="en-US" sz="1200" dirty="0" smtClean="0"/>
          </a:p>
          <a:p>
            <a:pPr lvl="1">
              <a:buNone/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hgroup</a:t>
            </a:r>
            <a:r>
              <a:rPr lang="en-US" altLang="zh-CN" sz="1200" dirty="0" smtClean="0"/>
              <a:t>   </a:t>
            </a:r>
            <a:r>
              <a:rPr lang="zh-CN" altLang="en-US" sz="1200" dirty="0" smtClean="0"/>
              <a:t>代表一个部分</a:t>
            </a:r>
            <a:r>
              <a:rPr lang="en-US" altLang="zh-CN" sz="1200" dirty="0" smtClean="0"/>
              <a:t>(section)</a:t>
            </a:r>
            <a:r>
              <a:rPr lang="zh-CN" altLang="en-US" sz="1200" dirty="0" smtClean="0"/>
              <a:t>的头</a:t>
            </a:r>
            <a:r>
              <a:rPr lang="en-US" altLang="zh-CN" sz="1200" dirty="0" smtClean="0"/>
              <a:t>(header)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lvl="1">
              <a:buNone/>
            </a:pPr>
            <a:endParaRPr lang="zh-CN" altLang="en-US" sz="1200" dirty="0" smtClean="0"/>
          </a:p>
          <a:p>
            <a:pPr lvl="1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header</a:t>
            </a:r>
            <a:r>
              <a:rPr lang="en-US" altLang="zh-CN" sz="1200" dirty="0" smtClean="0"/>
              <a:t>    </a:t>
            </a:r>
            <a:r>
              <a:rPr lang="zh-CN" altLang="en-US" sz="1200" dirty="0" smtClean="0"/>
              <a:t>代表一组介绍或导航辅助。</a:t>
            </a:r>
            <a:endParaRPr lang="en-US" altLang="zh-CN" sz="1200" dirty="0" smtClean="0"/>
          </a:p>
          <a:p>
            <a:pPr lvl="1">
              <a:buNone/>
            </a:pPr>
            <a:endParaRPr lang="zh-CN" altLang="en-US" sz="1200" dirty="0" smtClean="0"/>
          </a:p>
          <a:p>
            <a:pPr lvl="1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footer</a:t>
            </a:r>
            <a:r>
              <a:rPr lang="en-US" altLang="zh-CN" sz="1200" dirty="0" smtClean="0"/>
              <a:t>     </a:t>
            </a:r>
            <a:r>
              <a:rPr lang="zh-CN" altLang="en-US" sz="1200" dirty="0" smtClean="0"/>
              <a:t>代表一个部分</a:t>
            </a:r>
            <a:r>
              <a:rPr lang="en-US" altLang="zh-CN" sz="1200" dirty="0" smtClean="0"/>
              <a:t>(section)</a:t>
            </a:r>
            <a:r>
              <a:rPr lang="zh-CN" altLang="en-US" sz="1200" dirty="0" smtClean="0"/>
              <a:t>的尾</a:t>
            </a:r>
            <a:r>
              <a:rPr lang="en-US" altLang="zh-CN" sz="1200" dirty="0" smtClean="0"/>
              <a:t>(footer)</a:t>
            </a:r>
            <a:r>
              <a:rPr lang="zh-CN" altLang="en-US" sz="1200" dirty="0" smtClean="0"/>
              <a:t>并可以容纳关于作者、版权等信息。</a:t>
            </a:r>
            <a:endParaRPr lang="en-US" altLang="zh-CN" sz="1200" dirty="0" smtClean="0"/>
          </a:p>
          <a:p>
            <a:pPr lvl="1">
              <a:buNone/>
            </a:pPr>
            <a:endParaRPr lang="zh-CN" altLang="en-US" sz="1200" dirty="0" smtClean="0"/>
          </a:p>
          <a:p>
            <a:pPr lvl="1">
              <a:buNone/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nav</a:t>
            </a:r>
            <a:r>
              <a:rPr lang="en-US" altLang="zh-CN" sz="1200" dirty="0" smtClean="0"/>
              <a:t>         </a:t>
            </a:r>
            <a:r>
              <a:rPr lang="zh-CN" altLang="en-US" sz="1200" dirty="0" smtClean="0"/>
              <a:t>代表了用于导航目的的文档的一部分。</a:t>
            </a:r>
            <a:endParaRPr lang="en-US" altLang="zh-CN" sz="1200" dirty="0" smtClean="0"/>
          </a:p>
          <a:p>
            <a:pPr lvl="1">
              <a:buNone/>
            </a:pPr>
            <a:endParaRPr lang="zh-CN" altLang="en-US" sz="1200" dirty="0" smtClean="0"/>
          </a:p>
          <a:p>
            <a:pPr lvl="1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figure</a:t>
            </a:r>
            <a:r>
              <a:rPr lang="en-US" altLang="zh-CN" sz="1200" dirty="0" smtClean="0"/>
              <a:t>     </a:t>
            </a:r>
            <a:r>
              <a:rPr lang="zh-CN" altLang="en-US" sz="1200" dirty="0" smtClean="0"/>
              <a:t>代表一个独立的流内容片段，通常作为一个文档主流的独立单元。</a:t>
            </a:r>
          </a:p>
          <a:p>
            <a:pPr lvl="2">
              <a:buNone/>
            </a:pPr>
            <a:r>
              <a:rPr lang="en-US" altLang="zh-CN" sz="1200" dirty="0" smtClean="0"/>
              <a:t>&lt;figure&gt;</a:t>
            </a:r>
          </a:p>
          <a:p>
            <a:pPr lvl="2">
              <a:buNone/>
            </a:pPr>
            <a:r>
              <a:rPr lang="en-US" altLang="zh-CN" sz="1200" dirty="0" smtClean="0"/>
              <a:t> &lt;video 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="</a:t>
            </a:r>
            <a:r>
              <a:rPr lang="en-US" altLang="zh-CN" sz="1200" dirty="0" err="1" smtClean="0"/>
              <a:t>example.webm</a:t>
            </a:r>
            <a:r>
              <a:rPr lang="en-US" altLang="zh-CN" sz="1200" dirty="0" smtClean="0"/>
              <a:t>" controls&gt;&lt;/video&gt;</a:t>
            </a:r>
          </a:p>
          <a:p>
            <a:pPr lvl="2">
              <a:buNone/>
            </a:pPr>
            <a:r>
              <a:rPr lang="en-US" altLang="zh-CN" sz="1200" dirty="0" smtClean="0"/>
              <a:t> &lt;</a:t>
            </a:r>
            <a:r>
              <a:rPr lang="en-US" altLang="zh-CN" sz="1200" dirty="0" err="1" smtClean="0"/>
              <a:t>figcaption</a:t>
            </a:r>
            <a:r>
              <a:rPr lang="en-US" altLang="zh-CN" sz="1200" dirty="0" smtClean="0"/>
              <a:t>&gt;Example&lt;/</a:t>
            </a:r>
            <a:r>
              <a:rPr lang="en-US" altLang="zh-CN" sz="1200" dirty="0" err="1" smtClean="0"/>
              <a:t>figcaption</a:t>
            </a:r>
            <a:r>
              <a:rPr lang="en-US" altLang="zh-CN" sz="1200" dirty="0" smtClean="0"/>
              <a:t>&gt;</a:t>
            </a:r>
          </a:p>
          <a:p>
            <a:pPr lvl="2">
              <a:buNone/>
            </a:pPr>
            <a:r>
              <a:rPr lang="en-US" altLang="zh-CN" sz="1200" dirty="0" smtClean="0"/>
              <a:t>&lt;/figure&gt;</a:t>
            </a:r>
          </a:p>
          <a:p>
            <a:pPr lvl="2">
              <a:buNone/>
            </a:pPr>
            <a:endParaRPr lang="en-US" altLang="zh-CN" sz="1200" dirty="0" smtClean="0"/>
          </a:p>
          <a:p>
            <a:pPr lvl="1">
              <a:buNone/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figcaption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被用作标题 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它是可选的</a:t>
            </a:r>
            <a:r>
              <a:rPr lang="en-US" altLang="zh-CN" sz="1200" dirty="0" smtClean="0"/>
              <a:t>).</a:t>
            </a:r>
            <a:endParaRPr lang="zh-CN" altLang="en-US" sz="1200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h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5  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与 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h4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的区别 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– 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新元素</a:t>
            </a:r>
            <a:r>
              <a:rPr lang="en-US" altLang="zh-CN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,</a:t>
            </a:r>
            <a:r>
              <a:rPr lang="zh-CN" alt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属性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300"/>
          </a:xfrm>
        </p:spPr>
        <p:txBody>
          <a:bodyPr/>
          <a:lstStyle/>
          <a:p>
            <a:pPr>
              <a:buNone/>
            </a:pPr>
            <a:r>
              <a:rPr lang="zh-CN" altLang="en-US" sz="2000" dirty="0" smtClean="0"/>
              <a:t>二、增强功能的新元素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1200" dirty="0" smtClean="0"/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video </a:t>
            </a:r>
            <a:r>
              <a:rPr lang="zh-CN" altLang="en-US" sz="1200" dirty="0" smtClean="0">
                <a:solidFill>
                  <a:srgbClr val="FF0000"/>
                </a:solidFill>
              </a:rPr>
              <a:t>、</a:t>
            </a:r>
            <a:r>
              <a:rPr lang="en-US" altLang="zh-CN" sz="1200" dirty="0" smtClean="0">
                <a:solidFill>
                  <a:srgbClr val="FF0000"/>
                </a:solidFill>
              </a:rPr>
              <a:t>audio    </a:t>
            </a:r>
            <a:r>
              <a:rPr lang="zh-CN" altLang="en-US" sz="1200" dirty="0" smtClean="0"/>
              <a:t>用于多媒体内容。两者都提供了一个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使得作者可以编写他们自己的用户界面，但也有一种方法触发由 用户代理提供的用户界面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track</a:t>
            </a:r>
            <a:r>
              <a:rPr lang="en-US" altLang="zh-CN" sz="1200" dirty="0" smtClean="0"/>
              <a:t>     </a:t>
            </a:r>
            <a:r>
              <a:rPr lang="zh-CN" altLang="en-US" sz="1200" dirty="0" smtClean="0"/>
              <a:t>提供了</a:t>
            </a:r>
            <a:r>
              <a:rPr lang="en-US" altLang="zh-CN" sz="1200" dirty="0" smtClean="0"/>
              <a:t>video </a:t>
            </a:r>
            <a:r>
              <a:rPr lang="zh-CN" altLang="en-US" sz="1200" dirty="0" smtClean="0"/>
              <a:t>元素的文本轨道。</a:t>
            </a:r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embed</a:t>
            </a:r>
            <a:r>
              <a:rPr lang="en-US" altLang="zh-CN" sz="1200" dirty="0" smtClean="0"/>
              <a:t>   </a:t>
            </a:r>
            <a:r>
              <a:rPr lang="zh-CN" altLang="en-US" sz="1200" dirty="0" smtClean="0"/>
              <a:t>用于插件内容。</a:t>
            </a:r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mark</a:t>
            </a:r>
            <a:r>
              <a:rPr lang="en-US" altLang="zh-CN" sz="1200" dirty="0" smtClean="0"/>
              <a:t>     </a:t>
            </a:r>
            <a:r>
              <a:rPr lang="zh-CN" altLang="en-US" sz="1200" dirty="0" smtClean="0"/>
              <a:t>代表一连串文档中用作参考的被备注和高亮的文本，由于其在另一个上下文相关。</a:t>
            </a:r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progress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代表一个任务完成度，比如下载或者执行一系列耗时的操作。</a:t>
            </a:r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meter</a:t>
            </a:r>
            <a:r>
              <a:rPr lang="en-US" altLang="zh-CN" sz="1200" dirty="0" smtClean="0"/>
              <a:t>     </a:t>
            </a:r>
            <a:r>
              <a:rPr lang="zh-CN" altLang="en-US" sz="1200" dirty="0" smtClean="0"/>
              <a:t>代表一个度量，比如磁盘使用情况。</a:t>
            </a:r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time</a:t>
            </a:r>
            <a:r>
              <a:rPr lang="en-US" altLang="zh-CN" sz="1200" dirty="0" smtClean="0"/>
              <a:t>       </a:t>
            </a:r>
            <a:r>
              <a:rPr lang="zh-CN" altLang="en-US" sz="1200" dirty="0" smtClean="0"/>
              <a:t>表示日期和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或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时间。</a:t>
            </a:r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bdi</a:t>
            </a:r>
            <a:r>
              <a:rPr lang="en-US" altLang="zh-CN" sz="1200" dirty="0" smtClean="0"/>
              <a:t>          </a:t>
            </a:r>
            <a:r>
              <a:rPr lang="zh-CN" altLang="en-US" sz="1200" dirty="0" smtClean="0"/>
              <a:t>代表从其周围独立出来的一段文本，目的是要使用双向文本格式。</a:t>
            </a: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wbr</a:t>
            </a:r>
            <a:r>
              <a:rPr lang="en-US" altLang="zh-CN" sz="1200" dirty="0" smtClean="0"/>
              <a:t>         </a:t>
            </a:r>
            <a:r>
              <a:rPr lang="zh-CN" altLang="en-US" sz="1200" dirty="0" smtClean="0"/>
              <a:t>代表一个换行时机。</a:t>
            </a: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canvas</a:t>
            </a:r>
            <a:r>
              <a:rPr lang="en-US" altLang="zh-CN" sz="1200" dirty="0" smtClean="0"/>
              <a:t>    </a:t>
            </a:r>
            <a:r>
              <a:rPr lang="zh-CN" altLang="en-US" sz="1200" dirty="0" smtClean="0"/>
              <a:t>用来渲染即时创建的动态位图，比如图表和游戏。</a:t>
            </a:r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command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代表一个用户可以调用的命令。</a:t>
            </a:r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endParaRPr lang="en-US" altLang="zh-CN" sz="12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5516562"/>
          </a:xfrm>
        </p:spPr>
        <p:txBody>
          <a:bodyPr/>
          <a:lstStyle/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summary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元素提供了它的摘要，说明或标题。</a:t>
            </a:r>
          </a:p>
          <a:p>
            <a:pPr>
              <a:buNone/>
            </a:pPr>
            <a:endParaRPr lang="en-US" altLang="zh-CN" sz="1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details</a:t>
            </a:r>
            <a:r>
              <a:rPr lang="en-US" altLang="zh-CN" sz="1200" dirty="0" smtClean="0"/>
              <a:t>    </a:t>
            </a:r>
            <a:r>
              <a:rPr lang="zh-CN" altLang="en-US" sz="1200" dirty="0" smtClean="0"/>
              <a:t>代表用户可以按需获取的额外的信息或控制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datalist</a:t>
            </a:r>
            <a:r>
              <a:rPr lang="en-US" altLang="zh-CN" sz="1200" dirty="0" smtClean="0"/>
              <a:t>   </a:t>
            </a:r>
            <a:r>
              <a:rPr lang="zh-CN" altLang="en-US" sz="1200" dirty="0" smtClean="0"/>
              <a:t>与 </a:t>
            </a:r>
            <a:r>
              <a:rPr lang="en-US" altLang="zh-CN" sz="1200" dirty="0" smtClean="0"/>
              <a:t>input </a:t>
            </a:r>
            <a:r>
              <a:rPr lang="zh-CN" altLang="en-US" sz="1200" dirty="0" smtClean="0"/>
              <a:t>的新属性 </a:t>
            </a:r>
            <a:r>
              <a:rPr lang="en-US" altLang="zh-CN" sz="1200" dirty="0" smtClean="0"/>
              <a:t>list </a:t>
            </a:r>
            <a:r>
              <a:rPr lang="zh-CN" altLang="en-US" sz="1200" dirty="0" smtClean="0"/>
              <a:t>一起使用可以创建下拉框：</a:t>
            </a:r>
          </a:p>
          <a:p>
            <a:pPr lvl="1">
              <a:buNone/>
            </a:pPr>
            <a:r>
              <a:rPr lang="en-US" altLang="zh-CN" sz="1100" dirty="0" smtClean="0"/>
              <a:t>&lt;input list="browsers"&gt;</a:t>
            </a:r>
          </a:p>
          <a:p>
            <a:pPr lvl="1">
              <a:buNone/>
            </a:pPr>
            <a:r>
              <a:rPr lang="en-US" altLang="zh-CN" sz="1100" dirty="0" smtClean="0"/>
              <a:t>&lt;</a:t>
            </a:r>
            <a:r>
              <a:rPr lang="en-US" altLang="zh-CN" sz="1100" dirty="0" err="1" smtClean="0"/>
              <a:t>datalist</a:t>
            </a:r>
            <a:r>
              <a:rPr lang="en-US" altLang="zh-CN" sz="1100" dirty="0" smtClean="0"/>
              <a:t> id="browsers"&gt;</a:t>
            </a:r>
          </a:p>
          <a:p>
            <a:pPr lvl="1">
              <a:buNone/>
            </a:pPr>
            <a:r>
              <a:rPr lang="en-US" altLang="zh-CN" sz="1100" dirty="0" smtClean="0"/>
              <a:t> &lt;option value="Safari"&gt;</a:t>
            </a:r>
          </a:p>
          <a:p>
            <a:pPr lvl="1">
              <a:buNone/>
            </a:pPr>
            <a:r>
              <a:rPr lang="en-US" altLang="zh-CN" sz="1100" dirty="0" smtClean="0"/>
              <a:t> &lt;option value="Internet Explorer"&gt;</a:t>
            </a:r>
          </a:p>
          <a:p>
            <a:pPr lvl="1">
              <a:buNone/>
            </a:pPr>
            <a:r>
              <a:rPr lang="en-US" altLang="zh-CN" sz="1100" dirty="0" smtClean="0"/>
              <a:t> &lt;option value="Opera"&gt;</a:t>
            </a:r>
          </a:p>
          <a:p>
            <a:pPr lvl="1">
              <a:buNone/>
            </a:pPr>
            <a:r>
              <a:rPr lang="en-US" altLang="zh-CN" sz="1100" dirty="0" smtClean="0"/>
              <a:t> &lt;option value="Firefox"&gt;</a:t>
            </a:r>
          </a:p>
          <a:p>
            <a:pPr lvl="1">
              <a:buNone/>
            </a:pPr>
            <a:r>
              <a:rPr lang="en-US" altLang="zh-CN" sz="1100" dirty="0" smtClean="0"/>
              <a:t>&lt;/</a:t>
            </a:r>
            <a:r>
              <a:rPr lang="en-US" altLang="zh-CN" sz="1100" dirty="0" err="1" smtClean="0"/>
              <a:t>data</a:t>
            </a:r>
            <a:r>
              <a:rPr lang="en-US" altLang="zh-CN" sz="800" dirty="0" err="1" smtClean="0"/>
              <a:t>list</a:t>
            </a:r>
            <a:r>
              <a:rPr lang="en-US" altLang="zh-CN" sz="800" dirty="0" smtClean="0"/>
              <a:t>&gt;</a:t>
            </a:r>
          </a:p>
          <a:p>
            <a:pPr>
              <a:buNone/>
            </a:pPr>
            <a:r>
              <a:rPr lang="en-US" altLang="zh-CN" sz="1200" dirty="0" smtClean="0"/>
              <a:t>        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err="1" smtClean="0">
                <a:solidFill>
                  <a:srgbClr val="FF0000"/>
                </a:solidFill>
              </a:rPr>
              <a:t>keygen</a:t>
            </a:r>
            <a:r>
              <a:rPr lang="en-US" altLang="zh-CN" sz="1200" dirty="0" smtClean="0"/>
              <a:t>   </a:t>
            </a:r>
            <a:r>
              <a:rPr lang="zh-CN" altLang="en-US" sz="1200" dirty="0" smtClean="0"/>
              <a:t>代表了密钥对的生成控制。</a:t>
            </a: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output</a:t>
            </a:r>
            <a:r>
              <a:rPr lang="en-US" altLang="zh-CN" sz="1200" dirty="0" smtClean="0"/>
              <a:t>     </a:t>
            </a:r>
            <a:r>
              <a:rPr lang="zh-CN" altLang="en-US" sz="1200" dirty="0" smtClean="0"/>
              <a:t>代表了一些输出类型，比如表单里的通过脚本的计算结果。</a:t>
            </a:r>
            <a:endParaRPr lang="zh-CN" altLang="en-US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853</TotalTime>
  <Pages>0</Pages>
  <Words>1157</Words>
  <Characters>0</Characters>
  <Application>Microsoft PowerPoint</Application>
  <DocSecurity>0</DocSecurity>
  <PresentationFormat>全屏显示(4:3)</PresentationFormat>
  <Lines>0</Lines>
  <Paragraphs>217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聚合</vt:lpstr>
      <vt:lpstr>幻灯片 1</vt:lpstr>
      <vt:lpstr>幻灯片 2</vt:lpstr>
      <vt:lpstr>本节内容</vt:lpstr>
      <vt:lpstr>h5 发展历程</vt:lpstr>
      <vt:lpstr>浏览器支持情况</vt:lpstr>
      <vt:lpstr>h5  与 h4的区别</vt:lpstr>
      <vt:lpstr>h5  与 h4的区别 – 新元素,属性</vt:lpstr>
      <vt:lpstr>幻灯片 8</vt:lpstr>
      <vt:lpstr>幻灯片 9</vt:lpstr>
      <vt:lpstr>幻灯片 10</vt:lpstr>
      <vt:lpstr>幻灯片 11</vt:lpstr>
      <vt:lpstr>幻灯片 12</vt:lpstr>
      <vt:lpstr>h5  与 h4的区别 – 新API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119</cp:revision>
  <cp:lastPrinted>1601-01-01T00:00:00Z</cp:lastPrinted>
  <dcterms:created xsi:type="dcterms:W3CDTF">2008-10-05T13:05:37Z</dcterms:created>
  <dcterms:modified xsi:type="dcterms:W3CDTF">2012-04-14T14:46:57Z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