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7" r:id="rId2"/>
    <p:sldId id="259" r:id="rId3"/>
    <p:sldId id="262" r:id="rId4"/>
    <p:sldId id="268" r:id="rId5"/>
    <p:sldId id="269" r:id="rId6"/>
    <p:sldId id="270" r:id="rId7"/>
    <p:sldId id="271" r:id="rId8"/>
    <p:sldId id="280" r:id="rId9"/>
    <p:sldId id="272" r:id="rId10"/>
    <p:sldId id="284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  <p:sldId id="282" r:id="rId20"/>
    <p:sldId id="283" r:id="rId21"/>
    <p:sldId id="261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37" autoAdjust="0"/>
  </p:normalViewPr>
  <p:slideViewPr>
    <p:cSldViewPr>
      <p:cViewPr>
        <p:scale>
          <a:sx n="80" d="100"/>
          <a:sy n="80" d="100"/>
        </p:scale>
        <p:origin x="-2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5C76AEB-DCDE-46FA-9E22-1157EFD1A2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75E3-DB0A-40C6-8FF6-E39B6C4940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522F1-6822-4EC8-A7F8-BDF2417A63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2D928-A9F8-42E9-B4A9-B794E456AB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7EFC5B-788D-43A4-AC3B-5FBE4ED968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1277BD-ACED-4F64-997F-15FBA0D166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66F507-F1A6-4800-A24B-68DD3062C7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3037E0-3302-4A92-9A6C-150887F7B2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B481F-EFCE-4C65-A620-B5B6EE6956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17BB04-0469-4644-B4C8-5A69C9CE68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B6B90E-1448-4AF2-B281-2FE2795969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A281B71-4B10-4ABF-A8EB-08F9FFF5DC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58" r:id="rId2"/>
    <p:sldLayoutId id="2147483863" r:id="rId3"/>
    <p:sldLayoutId id="2147483864" r:id="rId4"/>
    <p:sldLayoutId id="2147483865" r:id="rId5"/>
    <p:sldLayoutId id="2147483866" r:id="rId6"/>
    <p:sldLayoutId id="2147483859" r:id="rId7"/>
    <p:sldLayoutId id="2147483867" r:id="rId8"/>
    <p:sldLayoutId id="2147483868" r:id="rId9"/>
    <p:sldLayoutId id="2147483860" r:id="rId10"/>
    <p:sldLayoutId id="21474838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371600" y="762000"/>
            <a:ext cx="61722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北风网项目培训</a:t>
            </a:r>
          </a:p>
          <a:p>
            <a:pPr>
              <a:defRPr/>
            </a:pPr>
            <a:endParaRPr lang="zh-CN" altLang="zh-CN" sz="6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0" y="297180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/>
              <a:t>html5</a:t>
            </a:r>
            <a:r>
              <a:rPr lang="zh-CN" altLang="en-US" sz="3200" dirty="0"/>
              <a:t>、</a:t>
            </a:r>
            <a:r>
              <a:rPr lang="en-US" altLang="zh-CN" sz="3200" dirty="0"/>
              <a:t>css3</a:t>
            </a:r>
            <a:r>
              <a:rPr lang="zh-CN" altLang="en-US" sz="3200" dirty="0"/>
              <a:t>在移动互联网中的开发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0" y="52578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rgbClr val="000066"/>
                </a:solidFill>
              </a:rPr>
              <a:t>讲师：</a:t>
            </a:r>
            <a:r>
              <a:rPr lang="en-US" altLang="zh-CN" dirty="0">
                <a:solidFill>
                  <a:srgbClr val="000066"/>
                </a:solidFill>
              </a:rPr>
              <a:t>BR</a:t>
            </a:r>
            <a:endParaRPr lang="zh-CN" altLang="en-US" dirty="0">
              <a:solidFill>
                <a:srgbClr val="000066"/>
              </a:solidFill>
            </a:endParaRP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0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Box 7"/>
          <p:cNvSpPr txBox="1">
            <a:spLocks noChangeArrowheads="1"/>
          </p:cNvSpPr>
          <p:nvPr/>
        </p:nvSpPr>
        <p:spPr bwMode="auto">
          <a:xfrm>
            <a:off x="2133600" y="4343401"/>
            <a:ext cx="5029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——</a:t>
            </a:r>
            <a:r>
              <a:rPr lang="zh-CN" altLang="en-US" dirty="0" smtClean="0"/>
              <a:t>极致前端性能优化</a:t>
            </a:r>
            <a:r>
              <a:rPr lang="en-US" altLang="zh-CN" dirty="0" smtClean="0"/>
              <a:t>(</a:t>
            </a:r>
            <a:r>
              <a:rPr lang="zh-CN" altLang="en-US" dirty="0" smtClean="0"/>
              <a:t>减少数据量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大量图片加载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加载</a:t>
            </a:r>
            <a:r>
              <a:rPr lang="en-US" altLang="zh-CN" dirty="0" smtClean="0"/>
              <a:t>)</a:t>
            </a:r>
            <a:endParaRPr lang="en-US" dirty="0" smtClean="0"/>
          </a:p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981200"/>
          </a:xfrm>
        </p:spPr>
        <p:txBody>
          <a:bodyPr/>
          <a:lstStyle/>
          <a:p>
            <a:r>
              <a:rPr lang="en-US" altLang="zh-CN" dirty="0" smtClean="0"/>
              <a:t>Google</a:t>
            </a:r>
            <a:r>
              <a:rPr lang="zh-CN" altLang="en-US" dirty="0" smtClean="0"/>
              <a:t>首页使用</a:t>
            </a:r>
            <a:r>
              <a:rPr lang="en-US" altLang="zh-CN" dirty="0" smtClean="0"/>
              <a:t>204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362200"/>
            <a:ext cx="5172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204</a:t>
            </a:r>
            <a:r>
              <a:rPr lang="zh-CN" altLang="en-US" sz="2400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状态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066800" y="4800600"/>
            <a:ext cx="7072362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lt1"/>
                </a:solidFill>
              </a:rPr>
              <a:t>适用于一些上报请求：上报用户的浏览器信息、上报性能采集数据、</a:t>
            </a:r>
            <a:r>
              <a:rPr lang="en-US" altLang="zh-CN" dirty="0" smtClean="0">
                <a:solidFill>
                  <a:schemeClr val="lt1"/>
                </a:solidFill>
              </a:rPr>
              <a:t>,</a:t>
            </a:r>
            <a:r>
              <a:rPr lang="en-US" altLang="zh-CN" dirty="0" err="1" smtClean="0">
                <a:solidFill>
                  <a:schemeClr val="lt1"/>
                </a:solidFill>
              </a:rPr>
              <a:t>js</a:t>
            </a:r>
            <a:r>
              <a:rPr lang="zh-CN" altLang="en-US" dirty="0" smtClean="0">
                <a:solidFill>
                  <a:schemeClr val="lt1"/>
                </a:solidFill>
              </a:rPr>
              <a:t>错误数据。</a:t>
            </a:r>
            <a:endParaRPr lang="en-US" altLang="zh-CN" dirty="0" smtClean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68900"/>
          </a:xfrm>
        </p:spPr>
        <p:txBody>
          <a:bodyPr/>
          <a:lstStyle/>
          <a:p>
            <a:r>
              <a:rPr lang="zh-CN" altLang="en-US" sz="2800" b="1" dirty="0" smtClean="0"/>
              <a:t>颜色</a:t>
            </a:r>
            <a:endParaRPr lang="en-US" altLang="zh-CN" sz="2800" b="1" dirty="0" smtClean="0"/>
          </a:p>
          <a:p>
            <a:pPr lvl="1"/>
            <a:r>
              <a:rPr lang="en-US" altLang="zh-CN" sz="2000" b="1" dirty="0" smtClean="0"/>
              <a:t>#</a:t>
            </a:r>
            <a:r>
              <a:rPr lang="en-US" altLang="zh-CN" sz="2000" b="1" dirty="0" err="1" smtClean="0"/>
              <a:t>cccccc</a:t>
            </a:r>
            <a:r>
              <a:rPr lang="en-US" altLang="zh-CN" sz="2000" b="1" dirty="0" smtClean="0"/>
              <a:t> = #</a:t>
            </a:r>
            <a:r>
              <a:rPr lang="en-US" altLang="zh-CN" sz="2000" b="1" dirty="0" err="1" smtClean="0"/>
              <a:t>ccc</a:t>
            </a:r>
            <a:endParaRPr lang="en-US" altLang="zh-CN" sz="2000" b="1" dirty="0" smtClean="0"/>
          </a:p>
          <a:p>
            <a:pPr lvl="1"/>
            <a:r>
              <a:rPr lang="en-US" altLang="zh-CN" sz="2000" b="1" dirty="0" smtClean="0"/>
              <a:t>#336699 = #369</a:t>
            </a:r>
          </a:p>
          <a:p>
            <a:pPr lvl="1"/>
            <a:endParaRPr lang="en-US" altLang="zh-CN" sz="2000" b="1" dirty="0" smtClean="0"/>
          </a:p>
          <a:p>
            <a:r>
              <a:rPr lang="zh-CN" altLang="en-US" sz="2800" b="1" dirty="0" smtClean="0"/>
              <a:t>盒尺寸</a:t>
            </a:r>
            <a:endParaRPr lang="en-US" altLang="zh-CN" sz="2800" b="1" dirty="0" smtClean="0"/>
          </a:p>
          <a:p>
            <a:pPr lvl="1"/>
            <a:r>
              <a:rPr lang="en-US" sz="2000" dirty="0" smtClean="0"/>
              <a:t>property:value1; </a:t>
            </a:r>
            <a:r>
              <a:rPr lang="zh-CN" altLang="en-US" sz="2000" dirty="0" smtClean="0"/>
              <a:t>表示所有边都是一个值</a:t>
            </a:r>
            <a:r>
              <a:rPr lang="en-US" sz="2000" dirty="0" smtClean="0"/>
              <a:t>value1；</a:t>
            </a:r>
          </a:p>
          <a:p>
            <a:pPr lvl="1"/>
            <a:r>
              <a:rPr lang="en-US" sz="2000" dirty="0" smtClean="0"/>
              <a:t>property:value1 value2; </a:t>
            </a:r>
            <a:r>
              <a:rPr lang="zh-CN" altLang="en-US" sz="2000" dirty="0" smtClean="0"/>
              <a:t>表示</a:t>
            </a:r>
            <a:r>
              <a:rPr lang="en-US" sz="2000" dirty="0" smtClean="0"/>
              <a:t>top</a:t>
            </a:r>
            <a:r>
              <a:rPr lang="zh-CN" altLang="en-US" sz="2000" dirty="0" smtClean="0"/>
              <a:t>和</a:t>
            </a:r>
            <a:r>
              <a:rPr lang="en-US" sz="2000" dirty="0" smtClean="0"/>
              <a:t>bottom</a:t>
            </a:r>
            <a:r>
              <a:rPr lang="zh-CN" altLang="en-US" sz="2000" dirty="0" smtClean="0"/>
              <a:t>的值是</a:t>
            </a:r>
            <a:r>
              <a:rPr lang="en-US" sz="2000" dirty="0" smtClean="0"/>
              <a:t>value1,right</a:t>
            </a:r>
            <a:r>
              <a:rPr lang="zh-CN" altLang="en-US" sz="2000" dirty="0" smtClean="0"/>
              <a:t>和</a:t>
            </a:r>
            <a:r>
              <a:rPr lang="en-US" sz="2000" dirty="0" smtClean="0"/>
              <a:t>left</a:t>
            </a:r>
            <a:r>
              <a:rPr lang="zh-CN" altLang="en-US" sz="2000" dirty="0" smtClean="0"/>
              <a:t>的值是</a:t>
            </a:r>
            <a:r>
              <a:rPr lang="en-US" sz="2000" dirty="0" smtClean="0"/>
              <a:t>value2</a:t>
            </a:r>
          </a:p>
          <a:p>
            <a:pPr lvl="1"/>
            <a:r>
              <a:rPr lang="en-US" sz="2000" dirty="0" smtClean="0"/>
              <a:t>property:value1 value2 value3; </a:t>
            </a:r>
            <a:r>
              <a:rPr lang="zh-CN" altLang="en-US" sz="2000" dirty="0" smtClean="0"/>
              <a:t>表示</a:t>
            </a:r>
            <a:r>
              <a:rPr lang="en-US" sz="2000" dirty="0" smtClean="0"/>
              <a:t>top</a:t>
            </a:r>
            <a:r>
              <a:rPr lang="zh-CN" altLang="en-US" sz="2000" dirty="0" smtClean="0"/>
              <a:t>的值是</a:t>
            </a:r>
            <a:r>
              <a:rPr lang="en-US" sz="2000" dirty="0" smtClean="0"/>
              <a:t>value1，right</a:t>
            </a:r>
            <a:r>
              <a:rPr lang="zh-CN" altLang="en-US" sz="2000" dirty="0" smtClean="0"/>
              <a:t>和</a:t>
            </a:r>
            <a:r>
              <a:rPr lang="en-US" sz="2000" dirty="0" smtClean="0"/>
              <a:t>left</a:t>
            </a:r>
            <a:r>
              <a:rPr lang="zh-CN" altLang="en-US" sz="2000" dirty="0" smtClean="0"/>
              <a:t>的值是</a:t>
            </a:r>
            <a:r>
              <a:rPr lang="en-US" sz="2000" dirty="0" smtClean="0"/>
              <a:t>value2，bottom</a:t>
            </a:r>
            <a:r>
              <a:rPr lang="zh-CN" altLang="en-US" sz="2000" dirty="0" smtClean="0"/>
              <a:t>的值是</a:t>
            </a:r>
            <a:r>
              <a:rPr lang="en-US" sz="2000" dirty="0" smtClean="0"/>
              <a:t>value3;</a:t>
            </a:r>
          </a:p>
          <a:p>
            <a:pPr lvl="1"/>
            <a:r>
              <a:rPr lang="en-US" sz="2000" dirty="0" smtClean="0"/>
              <a:t>property:value1 value2 value3 value4</a:t>
            </a:r>
          </a:p>
          <a:p>
            <a:pPr lvl="1"/>
            <a:endParaRPr lang="en-US" altLang="zh-CN" sz="2000" b="1" dirty="0" smtClean="0"/>
          </a:p>
          <a:p>
            <a:pPr lvl="1"/>
            <a:r>
              <a:rPr lang="zh-CN" altLang="en-US" sz="2000" b="1" dirty="0" smtClean="0"/>
              <a:t>使用</a:t>
            </a:r>
            <a:r>
              <a:rPr lang="zh-CN" altLang="en-US" sz="2000" b="1" dirty="0" smtClean="0"/>
              <a:t>盒尺寸的有</a:t>
            </a:r>
            <a:r>
              <a:rPr lang="en-US" altLang="zh-CN" sz="2000" b="1" dirty="0" smtClean="0"/>
              <a:t>margin</a:t>
            </a:r>
            <a:r>
              <a:rPr lang="zh-CN" altLang="en-US" sz="2000" b="1" dirty="0" smtClean="0"/>
              <a:t>，</a:t>
            </a:r>
            <a:r>
              <a:rPr lang="en-US" altLang="zh-CN" sz="2000" b="1" dirty="0" smtClean="0"/>
              <a:t>padding</a:t>
            </a:r>
          </a:p>
          <a:p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使用缩写减少</a:t>
            </a:r>
            <a:r>
              <a:rPr lang="en-US" altLang="zh-CN" sz="2400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CSS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300"/>
          </a:xfrm>
        </p:spPr>
        <p:txBody>
          <a:bodyPr/>
          <a:lstStyle/>
          <a:p>
            <a:r>
              <a:rPr lang="en-US" dirty="0" smtClean="0"/>
              <a:t>Border</a:t>
            </a:r>
          </a:p>
          <a:p>
            <a:pPr>
              <a:buNone/>
            </a:pPr>
            <a:r>
              <a:rPr lang="en-US" dirty="0" smtClean="0"/>
              <a:t>	border-width:1px; </a:t>
            </a:r>
            <a:br>
              <a:rPr lang="en-US" dirty="0" smtClean="0"/>
            </a:br>
            <a:r>
              <a:rPr lang="en-US" dirty="0" smtClean="0"/>
              <a:t>border-</a:t>
            </a:r>
            <a:r>
              <a:rPr lang="en-US" dirty="0" err="1" smtClean="0"/>
              <a:t>style:solid</a:t>
            </a:r>
            <a:r>
              <a:rPr lang="en-US" dirty="0" smtClean="0"/>
              <a:t>; </a:t>
            </a:r>
            <a:br>
              <a:rPr lang="en-US" dirty="0" smtClean="0"/>
            </a:br>
            <a:r>
              <a:rPr lang="en-US" dirty="0" smtClean="0"/>
              <a:t>border-color:#000; </a:t>
            </a:r>
            <a:br>
              <a:rPr lang="en-US" dirty="0" smtClean="0"/>
            </a:br>
            <a:r>
              <a:rPr lang="en-US" altLang="zh-CN" dirty="0" smtClean="0"/>
              <a:t>=</a:t>
            </a:r>
            <a:r>
              <a:rPr lang="en-US" dirty="0" smtClean="0"/>
              <a:t>border:1px solid #000; </a:t>
            </a:r>
          </a:p>
          <a:p>
            <a:pPr>
              <a:buNone/>
            </a:pPr>
            <a:endParaRPr lang="en-US" dirty="0" smtClean="0"/>
          </a:p>
          <a:p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使用缩写减少</a:t>
            </a:r>
            <a:r>
              <a:rPr lang="en-US" altLang="zh-CN" sz="2400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CSS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500"/>
          </a:xfrm>
        </p:spPr>
        <p:txBody>
          <a:bodyPr/>
          <a:lstStyle/>
          <a:p>
            <a:r>
              <a:rPr lang="en-US" dirty="0" smtClean="0"/>
              <a:t>background</a:t>
            </a:r>
          </a:p>
          <a:p>
            <a:pPr>
              <a:buNone/>
            </a:pPr>
            <a:r>
              <a:rPr lang="en-US" dirty="0" smtClean="0"/>
              <a:t>	background-color:#f00; </a:t>
            </a:r>
            <a:br>
              <a:rPr lang="en-US" dirty="0" smtClean="0"/>
            </a:br>
            <a:r>
              <a:rPr lang="en-US" dirty="0" smtClean="0"/>
              <a:t>background-</a:t>
            </a:r>
            <a:r>
              <a:rPr lang="en-US" dirty="0" err="1" smtClean="0"/>
              <a:t>image:url</a:t>
            </a:r>
            <a:r>
              <a:rPr lang="en-US" dirty="0" smtClean="0"/>
              <a:t>(background.gif); </a:t>
            </a:r>
            <a:br>
              <a:rPr lang="en-US" dirty="0" smtClean="0"/>
            </a:br>
            <a:r>
              <a:rPr lang="en-US" dirty="0" smtClean="0"/>
              <a:t>background-</a:t>
            </a:r>
            <a:r>
              <a:rPr lang="en-US" dirty="0" err="1" smtClean="0"/>
              <a:t>repeat:no</a:t>
            </a:r>
            <a:r>
              <a:rPr lang="en-US" dirty="0" smtClean="0"/>
              <a:t>-repeat; </a:t>
            </a:r>
            <a:br>
              <a:rPr lang="en-US" dirty="0" smtClean="0"/>
            </a:br>
            <a:r>
              <a:rPr lang="en-US" dirty="0" smtClean="0"/>
              <a:t>background-</a:t>
            </a:r>
            <a:r>
              <a:rPr lang="en-US" dirty="0" err="1" smtClean="0"/>
              <a:t>attachment:fixed</a:t>
            </a:r>
            <a:r>
              <a:rPr lang="en-US" dirty="0" smtClean="0"/>
              <a:t>; </a:t>
            </a:r>
            <a:br>
              <a:rPr lang="en-US" dirty="0" smtClean="0"/>
            </a:br>
            <a:r>
              <a:rPr lang="en-US" dirty="0" smtClean="0"/>
              <a:t>background-position:0 0; </a:t>
            </a:r>
            <a:br>
              <a:rPr lang="en-US" dirty="0" smtClean="0"/>
            </a:br>
            <a:r>
              <a:rPr lang="en-US" altLang="zh-CN" dirty="0" smtClean="0"/>
              <a:t>=</a:t>
            </a:r>
            <a:r>
              <a:rPr lang="en-US" dirty="0" smtClean="0"/>
              <a:t>background:#f00 </a:t>
            </a:r>
            <a:r>
              <a:rPr lang="en-US" dirty="0" err="1" smtClean="0"/>
              <a:t>url</a:t>
            </a:r>
            <a:r>
              <a:rPr lang="en-US" dirty="0" smtClean="0"/>
              <a:t>(background.gif) no-repeat fixed 0 0; </a:t>
            </a:r>
          </a:p>
          <a:p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使用缩写减少</a:t>
            </a:r>
            <a:r>
              <a:rPr lang="en-US" altLang="zh-CN" sz="2400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CSS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dirty="0" smtClean="0"/>
              <a:t>JS </a:t>
            </a:r>
            <a:r>
              <a:rPr lang="zh-CN" altLang="en-US" sz="4400" dirty="0" smtClean="0"/>
              <a:t>的加载、解析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/>
              <a:t>Js</a:t>
            </a:r>
            <a:r>
              <a:rPr lang="zh-CN" altLang="en-US" sz="2400" dirty="0" smtClean="0"/>
              <a:t>阻塞加载特性</a:t>
            </a:r>
            <a:endParaRPr lang="zh-CN" alt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85860"/>
            <a:ext cx="56769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429000"/>
            <a:ext cx="78105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圆角矩形 6"/>
          <p:cNvSpPr/>
          <p:nvPr/>
        </p:nvSpPr>
        <p:spPr>
          <a:xfrm>
            <a:off x="1524000" y="5334000"/>
            <a:ext cx="585791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应该放在页面底部，这样能防止阻塞后面的资源下载。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200400"/>
          </a:xfrm>
        </p:spPr>
        <p:txBody>
          <a:bodyPr/>
          <a:lstStyle/>
          <a:p>
            <a:r>
              <a:rPr lang="en-US" altLang="zh-CN" dirty="0" smtClean="0"/>
              <a:t>Script</a:t>
            </a:r>
            <a:r>
              <a:rPr lang="zh-CN" altLang="en-US" dirty="0" smtClean="0"/>
              <a:t>标签的</a:t>
            </a:r>
            <a:r>
              <a:rPr lang="en-US" altLang="zh-CN" dirty="0" smtClean="0"/>
              <a:t>defer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async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defer </a:t>
            </a:r>
            <a:r>
              <a:rPr lang="zh-CN" altLang="en-US" dirty="0" smtClean="0"/>
              <a:t>属性指出该脚步在页面最后才开始加载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DomReady</a:t>
            </a:r>
            <a:r>
              <a:rPr lang="zh-CN" altLang="en-US" dirty="0" smtClean="0"/>
              <a:t>之前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Async</a:t>
            </a:r>
            <a:r>
              <a:rPr lang="zh-CN" altLang="en-US" dirty="0" smtClean="0"/>
              <a:t>表示并行加载，不影响当前页面的</a:t>
            </a:r>
            <a:r>
              <a:rPr lang="en-US" altLang="zh-CN" dirty="0" smtClean="0"/>
              <a:t>ready</a:t>
            </a:r>
          </a:p>
          <a:p>
            <a:pPr lvl="1"/>
            <a:endParaRPr lang="en-US" altLang="zh-CN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/>
              <a:t>Js</a:t>
            </a:r>
            <a:r>
              <a:rPr lang="zh-CN" altLang="en-US" sz="2400" dirty="0" smtClean="0"/>
              <a:t>延迟加载</a:t>
            </a:r>
            <a:endParaRPr lang="zh-CN" altLang="en-US" sz="2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47888"/>
            <a:ext cx="8072494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572000"/>
            <a:ext cx="8072494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267200"/>
          </a:xfrm>
        </p:spPr>
        <p:txBody>
          <a:bodyPr/>
          <a:lstStyle/>
          <a:p>
            <a:r>
              <a:rPr lang="en-US" altLang="zh-CN" dirty="0" smtClean="0"/>
              <a:t>Ajax </a:t>
            </a:r>
            <a:r>
              <a:rPr lang="zh-CN" altLang="en-US" dirty="0" smtClean="0"/>
              <a:t>异步</a:t>
            </a:r>
            <a:r>
              <a:rPr lang="zh-CN" altLang="en-US" dirty="0" smtClean="0"/>
              <a:t>加载脚本，</a:t>
            </a:r>
            <a:r>
              <a:rPr lang="zh-CN" altLang="en-US" dirty="0" smtClean="0"/>
              <a:t>加载后</a:t>
            </a:r>
            <a:r>
              <a:rPr lang="en-US" altLang="zh-CN" dirty="0" err="1" smtClean="0"/>
              <a:t>eval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/>
              <a:t>Js</a:t>
            </a:r>
            <a:r>
              <a:rPr lang="zh-CN" altLang="en-US" sz="2400" dirty="0" smtClean="0"/>
              <a:t>延迟加载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dirty="0" smtClean="0"/>
              <a:t>大量图片的加载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057400"/>
          </a:xfrm>
        </p:spPr>
        <p:txBody>
          <a:bodyPr/>
          <a:lstStyle/>
          <a:p>
            <a:r>
              <a:rPr lang="zh-CN" altLang="en-US" dirty="0" smtClean="0"/>
              <a:t>如果图片很多的话，因为并发限制，需要排队下载，导致下载速度比较慢。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可以增加多个域名突破并发限制。</a:t>
            </a:r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/>
              <a:t>多域名下载图片</a:t>
            </a:r>
            <a:endParaRPr lang="zh-CN" alt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895600"/>
            <a:ext cx="3857652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pPr>
              <a:buNone/>
            </a:pPr>
            <a:endParaRPr lang="en-US" sz="2800" dirty="0" smtClean="0"/>
          </a:p>
          <a:p>
            <a:r>
              <a:rPr lang="en-US" sz="3200" dirty="0" smtClean="0"/>
              <a:t>HTTP</a:t>
            </a:r>
            <a:r>
              <a:rPr lang="zh-CN" altLang="en-US" sz="3200" dirty="0" smtClean="0"/>
              <a:t>请求过程讲解</a:t>
            </a:r>
            <a:endParaRPr lang="en-US" sz="32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减少</a:t>
            </a:r>
            <a:r>
              <a:rPr lang="en-US" altLang="zh-CN" sz="2800" dirty="0" smtClean="0"/>
              <a:t>HTTP</a:t>
            </a:r>
            <a:r>
              <a:rPr lang="zh-CN" altLang="en-US" sz="2800" dirty="0" smtClean="0"/>
              <a:t>请求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如何减少请求的数据量</a:t>
            </a:r>
            <a:endParaRPr lang="en-US" altLang="zh-CN" sz="2800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上节回顾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300"/>
          </a:xfrm>
        </p:spPr>
        <p:txBody>
          <a:bodyPr/>
          <a:lstStyle/>
          <a:p>
            <a:r>
              <a:rPr lang="zh-CN" altLang="en-US" dirty="0" smtClean="0"/>
              <a:t>使用多域名下载注意事项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并不是域名越多越好，因为每个域名的解析和连接都需要消耗时间。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 smtClean="0"/>
              <a:t>据雅虎的统计一般</a:t>
            </a:r>
            <a:r>
              <a:rPr lang="en-US" altLang="zh-CN" dirty="0" smtClean="0"/>
              <a:t>1-4</a:t>
            </a:r>
            <a:r>
              <a:rPr lang="zh-CN" altLang="en-US" dirty="0" smtClean="0"/>
              <a:t>个域名比较好。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 smtClean="0"/>
              <a:t>同个图片每次请求都使用相同的子域名，如果不同会导致缓存失效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/>
              <a:t>多域名下载图片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>本课程版权归北风网所有</a:t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endParaRPr lang="en-US" altLang="zh-CN" sz="3700" dirty="0" smtClean="0">
              <a:solidFill>
                <a:schemeClr val="hlink"/>
              </a:solidFill>
              <a:effectLst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3949700"/>
          </a:xfrm>
        </p:spPr>
        <p:txBody>
          <a:bodyPr/>
          <a:lstStyle/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r>
              <a:rPr lang="zh-CN" altLang="en-US" dirty="0" smtClean="0"/>
              <a:t>欢迎访问我们的官方网站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dirty="0" smtClean="0"/>
              <a:t>www.ibeifeng.com</a:t>
            </a:r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72000"/>
          </a:xfrm>
        </p:spPr>
        <p:txBody>
          <a:bodyPr/>
          <a:lstStyle/>
          <a:p>
            <a:endParaRPr lang="en-US" altLang="zh-CN" b="1" dirty="0" smtClean="0"/>
          </a:p>
          <a:p>
            <a:r>
              <a:rPr lang="zh-CN" altLang="en-US" sz="2800" dirty="0" smtClean="0"/>
              <a:t>减少请求数据量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JS </a:t>
            </a:r>
            <a:r>
              <a:rPr lang="zh-CN" altLang="en-US" sz="2800" dirty="0" smtClean="0"/>
              <a:t>的加载、解析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大量图片的加载</a:t>
            </a:r>
            <a:endParaRPr lang="en-US" altLang="zh-CN" sz="2800" dirty="0" smtClean="0"/>
          </a:p>
          <a:p>
            <a:endParaRPr lang="en-US" altLang="zh-CN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本节内容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dirty="0" smtClean="0"/>
              <a:t>减少请求数据量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524000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个课程的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数据列表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减少</a:t>
            </a:r>
            <a:r>
              <a:rPr lang="en-US" altLang="zh-CN" sz="2400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JSON</a:t>
            </a:r>
            <a:r>
              <a:rPr lang="zh-CN" altLang="en-US" sz="2400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数据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7" y="1447800"/>
            <a:ext cx="8786813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圆角矩形 6"/>
          <p:cNvSpPr/>
          <p:nvPr/>
        </p:nvSpPr>
        <p:spPr>
          <a:xfrm>
            <a:off x="2071670" y="4786322"/>
            <a:ext cx="5072098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lt1"/>
                </a:solidFill>
              </a:rPr>
              <a:t>字段名重复太多次数</a:t>
            </a:r>
            <a:endParaRPr lang="zh-CN" altLang="en-US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zh-CN" altLang="en-US" dirty="0" smtClean="0"/>
              <a:t>我们理想的数据结构</a:t>
            </a:r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减少</a:t>
            </a:r>
            <a:r>
              <a:rPr lang="en-US" altLang="zh-CN" sz="2400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JSON</a:t>
            </a:r>
            <a:r>
              <a:rPr lang="zh-CN" altLang="en-US" sz="2400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数据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43108" y="4786322"/>
            <a:ext cx="5072098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lt1"/>
                </a:solidFill>
              </a:rPr>
              <a:t>废除了所有字段，直接用数组下标访问，维护复杂，增、删</a:t>
            </a:r>
            <a:r>
              <a:rPr lang="en-US" altLang="zh-CN" dirty="0" smtClean="0">
                <a:solidFill>
                  <a:schemeClr val="lt1"/>
                </a:solidFill>
              </a:rPr>
              <a:t>1</a:t>
            </a:r>
            <a:r>
              <a:rPr lang="zh-CN" altLang="en-US" dirty="0" smtClean="0">
                <a:solidFill>
                  <a:schemeClr val="lt1"/>
                </a:solidFill>
              </a:rPr>
              <a:t>个字段会让你容易出问题。</a:t>
            </a:r>
            <a:endParaRPr lang="zh-CN" altLang="en-US" dirty="0">
              <a:solidFill>
                <a:schemeClr val="lt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905000"/>
            <a:ext cx="58864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500"/>
          </a:xfrm>
        </p:spPr>
        <p:txBody>
          <a:bodyPr/>
          <a:lstStyle/>
          <a:p>
            <a:r>
              <a:rPr lang="zh-CN" altLang="en-US" dirty="0" smtClean="0"/>
              <a:t>折中选择结果</a:t>
            </a:r>
          </a:p>
          <a:p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减少</a:t>
            </a:r>
            <a:r>
              <a:rPr lang="en-US" altLang="zh-CN" sz="2400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JSON</a:t>
            </a:r>
            <a:r>
              <a:rPr lang="zh-CN" altLang="en-US" sz="2400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数据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752600"/>
            <a:ext cx="62960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 5"/>
          <p:cNvSpPr/>
          <p:nvPr/>
        </p:nvSpPr>
        <p:spPr>
          <a:xfrm>
            <a:off x="2362200" y="4876800"/>
            <a:ext cx="4929222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lt1"/>
                </a:solidFill>
              </a:rPr>
              <a:t>增加</a:t>
            </a:r>
            <a:r>
              <a:rPr lang="en-US" altLang="zh-CN" dirty="0" smtClean="0">
                <a:solidFill>
                  <a:schemeClr val="lt1"/>
                </a:solidFill>
              </a:rPr>
              <a:t>1</a:t>
            </a:r>
            <a:r>
              <a:rPr lang="zh-CN" altLang="en-US" dirty="0" smtClean="0">
                <a:solidFill>
                  <a:schemeClr val="lt1"/>
                </a:solidFill>
              </a:rPr>
              <a:t>个字段索引，这样可以节省数据量，又易</a:t>
            </a:r>
            <a:r>
              <a:rPr lang="zh-CN" altLang="en-US" dirty="0" smtClean="0">
                <a:solidFill>
                  <a:schemeClr val="lt1"/>
                </a:solidFill>
              </a:rPr>
              <a:t>维护</a:t>
            </a:r>
            <a:endParaRPr lang="zh-CN" altLang="en-US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2438400"/>
          </a:xfrm>
        </p:spPr>
        <p:txBody>
          <a:bodyPr/>
          <a:lstStyle/>
          <a:p>
            <a:r>
              <a:rPr lang="zh-CN" altLang="en-US" i="1" dirty="0" smtClean="0"/>
              <a:t>当图片很多的时候，减少图片大小是提高下载速度最直接的方法。</a:t>
            </a:r>
            <a:endParaRPr lang="en-US" altLang="zh-CN" i="1" dirty="0" smtClean="0"/>
          </a:p>
          <a:p>
            <a:pPr lvl="1"/>
            <a:r>
              <a:rPr lang="zh-CN" altLang="en-US" i="1" dirty="0" smtClean="0"/>
              <a:t>使用</a:t>
            </a:r>
            <a:r>
              <a:rPr lang="en-US" altLang="zh-CN" i="1" dirty="0" smtClean="0"/>
              <a:t>PNG8</a:t>
            </a:r>
            <a:r>
              <a:rPr lang="zh-CN" altLang="en-US" i="1" dirty="0" smtClean="0"/>
              <a:t>代替</a:t>
            </a:r>
            <a:r>
              <a:rPr lang="en-US" altLang="zh-CN" i="1" dirty="0" smtClean="0"/>
              <a:t>GIF(</a:t>
            </a:r>
            <a:r>
              <a:rPr lang="zh-CN" altLang="en-US" i="1" dirty="0" smtClean="0"/>
              <a:t>非动画图片</a:t>
            </a:r>
            <a:r>
              <a:rPr lang="en-US" altLang="zh-CN" i="1" dirty="0" smtClean="0"/>
              <a:t>)</a:t>
            </a:r>
            <a:r>
              <a:rPr lang="zh-CN" altLang="en-US" i="1" dirty="0" smtClean="0"/>
              <a:t>，因为</a:t>
            </a:r>
            <a:r>
              <a:rPr lang="en-US" altLang="zh-CN" i="1" dirty="0" smtClean="0"/>
              <a:t>PNG8</a:t>
            </a:r>
            <a:r>
              <a:rPr lang="zh-CN" altLang="en-US" i="1" dirty="0" smtClean="0"/>
              <a:t>在效果一样的情况，图片大小比</a:t>
            </a:r>
            <a:r>
              <a:rPr lang="en-US" altLang="zh-CN" i="1" dirty="0" smtClean="0"/>
              <a:t>GIF</a:t>
            </a:r>
            <a:r>
              <a:rPr lang="zh-CN" altLang="en-US" i="1" dirty="0" smtClean="0"/>
              <a:t>要小。</a:t>
            </a:r>
            <a:endParaRPr lang="en-US" altLang="zh-CN" i="1" dirty="0" smtClean="0"/>
          </a:p>
          <a:p>
            <a:pPr lvl="1"/>
            <a:r>
              <a:rPr lang="zh-CN" altLang="en-US" i="1" dirty="0" smtClean="0"/>
              <a:t>使用</a:t>
            </a:r>
            <a:r>
              <a:rPr lang="zh-CN" altLang="en-US" i="1" dirty="0" smtClean="0">
                <a:solidFill>
                  <a:srgbClr val="FF0000"/>
                </a:solidFill>
              </a:rPr>
              <a:t>无损压缩</a:t>
            </a:r>
            <a:r>
              <a:rPr lang="zh-CN" altLang="en-US" i="1" dirty="0" smtClean="0"/>
              <a:t>工具压缩图片。</a:t>
            </a:r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图片压缩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981200" y="3643306"/>
            <a:ext cx="4929222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lt1"/>
                </a:solidFill>
              </a:rPr>
              <a:t>YUI</a:t>
            </a:r>
            <a:r>
              <a:rPr lang="zh-CN" altLang="en-US" dirty="0" smtClean="0">
                <a:solidFill>
                  <a:schemeClr val="lt1"/>
                </a:solidFill>
              </a:rPr>
              <a:t>图片压缩工具</a:t>
            </a:r>
            <a:r>
              <a:rPr lang="en-US" altLang="zh-CN" dirty="0" smtClean="0"/>
              <a:t>: http://www.smushit.com/ysmush.it/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981200" y="5105400"/>
            <a:ext cx="4929222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Chrome</a:t>
            </a:r>
            <a:r>
              <a:rPr lang="zh-CN" altLang="en-US" dirty="0" smtClean="0"/>
              <a:t>开发工具压缩</a:t>
            </a:r>
            <a:endParaRPr lang="zh-CN" altLang="en-US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447800"/>
          </a:xfrm>
        </p:spPr>
        <p:txBody>
          <a:bodyPr/>
          <a:lstStyle/>
          <a:p>
            <a:r>
              <a:rPr lang="en-US" altLang="zh-CN" dirty="0" smtClean="0"/>
              <a:t>HTTP 204 </a:t>
            </a:r>
            <a:r>
              <a:rPr lang="zh-CN" altLang="en-US" dirty="0" smtClean="0"/>
              <a:t>状态指服务器成功处理了请求，但没有返回内容。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中数据量最少的请求，该请求没有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，没有</a:t>
            </a:r>
            <a:r>
              <a:rPr lang="en-US" altLang="zh-CN" dirty="0" smtClean="0"/>
              <a:t>content-length</a:t>
            </a:r>
            <a:r>
              <a:rPr lang="zh-CN" altLang="en-US" dirty="0" smtClean="0"/>
              <a:t>头</a:t>
            </a:r>
          </a:p>
          <a:p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204</a:t>
            </a:r>
            <a:r>
              <a:rPr lang="zh-CN" altLang="en-US" sz="2400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状态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925" y="3829050"/>
            <a:ext cx="55530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248150"/>
            <a:ext cx="5638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圆角矩形 6"/>
          <p:cNvSpPr/>
          <p:nvPr/>
        </p:nvSpPr>
        <p:spPr>
          <a:xfrm>
            <a:off x="1071538" y="2505068"/>
            <a:ext cx="7072362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lt1"/>
                </a:solidFill>
              </a:rPr>
              <a:t>如果请求不需要返回数据给客户端，不要使用</a:t>
            </a:r>
            <a:r>
              <a:rPr lang="en-US" altLang="zh-CN" dirty="0" err="1" smtClean="0">
                <a:solidFill>
                  <a:schemeClr val="lt1"/>
                </a:solidFill>
              </a:rPr>
              <a:t>response.getWriter</a:t>
            </a:r>
            <a:r>
              <a:rPr lang="en-US" altLang="zh-CN" dirty="0" smtClean="0">
                <a:solidFill>
                  <a:schemeClr val="lt1"/>
                </a:solidFill>
              </a:rPr>
              <a:t>().write(“”);  </a:t>
            </a:r>
            <a:r>
              <a:rPr lang="zh-CN" altLang="en-US" dirty="0" smtClean="0">
                <a:solidFill>
                  <a:schemeClr val="lt1"/>
                </a:solidFill>
              </a:rPr>
              <a:t>尽量使用</a:t>
            </a:r>
            <a:endParaRPr lang="en-US" altLang="zh-CN" dirty="0" smtClean="0">
              <a:solidFill>
                <a:schemeClr val="lt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>
                <a:solidFill>
                  <a:schemeClr val="lt1"/>
                </a:solidFill>
              </a:rPr>
              <a:t>response.setStatus</a:t>
            </a:r>
            <a:r>
              <a:rPr lang="en-US" altLang="zh-CN" dirty="0" smtClean="0">
                <a:solidFill>
                  <a:schemeClr val="lt1"/>
                </a:solidFill>
              </a:rPr>
              <a:t>(204);</a:t>
            </a:r>
            <a:endParaRPr lang="zh-CN" altLang="en-US" dirty="0" smtClean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3070</TotalTime>
  <Pages>0</Pages>
  <Words>485</Words>
  <Characters>0</Characters>
  <Application>Microsoft PowerPoint</Application>
  <DocSecurity>0</DocSecurity>
  <PresentationFormat>全屏显示(4:3)</PresentationFormat>
  <Lines>0</Lines>
  <Paragraphs>93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聚合</vt:lpstr>
      <vt:lpstr>幻灯片 1</vt:lpstr>
      <vt:lpstr>上节回顾</vt:lpstr>
      <vt:lpstr>本节内容</vt:lpstr>
      <vt:lpstr>减少请求数据量</vt:lpstr>
      <vt:lpstr>减少JSON数据</vt:lpstr>
      <vt:lpstr>减少JSON数据</vt:lpstr>
      <vt:lpstr>减少JSON数据</vt:lpstr>
      <vt:lpstr>图片压缩</vt:lpstr>
      <vt:lpstr>204状态</vt:lpstr>
      <vt:lpstr>204状态</vt:lpstr>
      <vt:lpstr>使用缩写减少CSS</vt:lpstr>
      <vt:lpstr>使用缩写减少CSS</vt:lpstr>
      <vt:lpstr>使用缩写减少CSS</vt:lpstr>
      <vt:lpstr>JS 的加载、解析</vt:lpstr>
      <vt:lpstr>Js阻塞加载特性</vt:lpstr>
      <vt:lpstr>Js延迟加载</vt:lpstr>
      <vt:lpstr>Js延迟加载</vt:lpstr>
      <vt:lpstr>大量图片的加载</vt:lpstr>
      <vt:lpstr>多域名下载图片</vt:lpstr>
      <vt:lpstr>多域名下载图片</vt:lpstr>
      <vt:lpstr>   本课程版权归北风网所有 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Raymond</cp:lastModifiedBy>
  <cp:revision>471</cp:revision>
  <cp:lastPrinted>1601-01-01T00:00:00Z</cp:lastPrinted>
  <dcterms:created xsi:type="dcterms:W3CDTF">2008-10-05T13:05:37Z</dcterms:created>
  <dcterms:modified xsi:type="dcterms:W3CDTF">2012-08-05T14:02:29Z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2052-6.3.0.1705</vt:lpwstr>
  </property>
</Properties>
</file>