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70" r:id="rId3"/>
    <p:sldId id="268" r:id="rId4"/>
    <p:sldId id="258" r:id="rId5"/>
    <p:sldId id="259" r:id="rId6"/>
    <p:sldId id="269" r:id="rId7"/>
    <p:sldId id="262" r:id="rId8"/>
    <p:sldId id="263" r:id="rId9"/>
    <p:sldId id="265" r:id="rId10"/>
    <p:sldId id="272" r:id="rId11"/>
    <p:sldId id="264" r:id="rId12"/>
    <p:sldId id="271" r:id="rId13"/>
    <p:sldId id="26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38D1EFE-7B7F-49AB-83F5-2B48204941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3D5DC-3BFA-4602-8FE9-693A52F04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FC6-658F-466C-BD48-AF6B4EF46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BF28-2A24-4EED-A493-A9A450F3E4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F4D891-0D5C-4519-8C3C-228B05D62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7A3463-ED05-4EC8-A2DF-A1322BDFF6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20BC74-226E-414B-84C3-73F006AB0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3A2B45-9A5A-4848-A398-316A166DFA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77DE-7EDC-4FEE-A865-3D1442B5E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A0FC6-9405-4BB7-A244-EC5D66F491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478E4B6-A409-4BF0-9622-4457B62AE8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07E25B-9C66-4C77-9776-73F2E0ABA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2" r:id="rId2"/>
    <p:sldLayoutId id="2147483917" r:id="rId3"/>
    <p:sldLayoutId id="2147483918" r:id="rId4"/>
    <p:sldLayoutId id="2147483919" r:id="rId5"/>
    <p:sldLayoutId id="2147483920" r:id="rId6"/>
    <p:sldLayoutId id="2147483913" r:id="rId7"/>
    <p:sldLayoutId id="2147483921" r:id="rId8"/>
    <p:sldLayoutId id="2147483922" r:id="rId9"/>
    <p:sldLayoutId id="2147483914" r:id="rId10"/>
    <p:sldLayoutId id="21474839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32766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  <a:endParaRPr lang="zh-CN" altLang="en-US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8956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——h5</a:t>
            </a:r>
            <a:r>
              <a:rPr lang="zh-CN" altLang="en-US" dirty="0" smtClean="0"/>
              <a:t>的存储革命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5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三、使用场景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1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存储一些很少变动的数据，比如用户的昵称。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2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存储一些用户编辑很长时间的数据，比如邮件、文章的</a:t>
            </a:r>
            <a:r>
              <a:rPr lang="zh-CN" altLang="en-US" sz="2000" dirty="0" smtClean="0"/>
              <a:t>草稿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四、不同于服务器存储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数据可能随时丢掉。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当服务器缓存使用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本地存储当前回话的数据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z="2000" smtClean="0"/>
              <a:t>一、</a:t>
            </a:r>
            <a:r>
              <a:rPr lang="en-US" altLang="zh-CN" sz="2000" smtClean="0"/>
              <a:t>API</a:t>
            </a:r>
            <a:r>
              <a:rPr lang="zh-CN" altLang="en-US" sz="2000" smtClean="0"/>
              <a:t>接口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/>
              <a:t>       </a:t>
            </a:r>
            <a:r>
              <a:rPr lang="zh-CN" altLang="en-US" sz="2000" smtClean="0"/>
              <a:t>与</a:t>
            </a:r>
            <a:r>
              <a:rPr lang="en-US" altLang="zh-CN" sz="2000" smtClean="0"/>
              <a:t>localStorage</a:t>
            </a:r>
            <a:r>
              <a:rPr lang="zh-CN" altLang="en-US" sz="2000" smtClean="0"/>
              <a:t>相同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zh-CN" altLang="en-US" sz="2000" smtClean="0"/>
              <a:t>二、</a:t>
            </a:r>
            <a:r>
              <a:rPr lang="en-US" altLang="zh-CN" sz="2000" smtClean="0"/>
              <a:t> session</a:t>
            </a:r>
            <a:r>
              <a:rPr lang="en-US" altLang="zh-CN" sz="2000" b="1" smtClean="0"/>
              <a:t>Storage</a:t>
            </a:r>
            <a:r>
              <a:rPr lang="zh-CN" altLang="en-US" sz="2000" b="1" smtClean="0"/>
              <a:t>操作</a:t>
            </a:r>
            <a:endParaRPr lang="en-US" altLang="zh-CN" sz="2000" b="1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/>
              <a:t>       1. </a:t>
            </a:r>
            <a:r>
              <a:rPr lang="zh-CN" altLang="en-US" sz="2000" smtClean="0"/>
              <a:t>存储数据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/>
              <a:t>       2. </a:t>
            </a:r>
            <a:r>
              <a:rPr lang="zh-CN" altLang="en-US" sz="2000" smtClean="0"/>
              <a:t>读取数据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endParaRPr lang="en-US" altLang="zh-CN" sz="2000" b="1" smtClean="0"/>
          </a:p>
          <a:p>
            <a:pPr>
              <a:buFont typeface="Wingdings 3" pitchFamily="18" charset="2"/>
              <a:buNone/>
            </a:pPr>
            <a:r>
              <a:rPr lang="zh-CN" altLang="en-US" sz="2000" b="1" smtClean="0"/>
              <a:t>三、使用场景</a:t>
            </a:r>
            <a:endParaRPr lang="en-US" altLang="zh-CN" sz="2000" b="1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/>
              <a:t>        1. </a:t>
            </a:r>
            <a:r>
              <a:rPr lang="zh-CN" altLang="en-US" sz="2000" smtClean="0"/>
              <a:t>代替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，比如购物车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en-US" altLang="zh-CN" sz="2800" b="1" smtClean="0"/>
              <a:t>     </a:t>
            </a:r>
            <a:endParaRPr lang="zh-CN" altLang="en-US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err="1" smtClean="0"/>
              <a:t>sessionStorage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浏览器</a:t>
            </a:r>
            <a:r>
              <a:rPr lang="zh-CN" altLang="en-US" sz="2000" dirty="0" smtClean="0"/>
              <a:t>中存储大量结构化的数据，并提供索引以</a:t>
            </a:r>
            <a:r>
              <a:rPr lang="zh-CN" altLang="en-US" sz="2000" dirty="0" smtClean="0"/>
              <a:t>保证高效率</a:t>
            </a:r>
            <a:r>
              <a:rPr lang="zh-CN" altLang="en-US" sz="2000" dirty="0" smtClean="0"/>
              <a:t>的查询。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Indexed database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 noChangeArrowheads="1"/>
          </p:cNvSpPr>
          <p:nvPr/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上节回顾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1. Session history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History API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Demo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Location API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533400" y="9144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、</a:t>
            </a:r>
            <a:r>
              <a:rPr lang="en-US" altLang="zh-CN" dirty="0"/>
              <a:t>Html5 </a:t>
            </a:r>
            <a:r>
              <a:rPr lang="zh-CN" altLang="en-US" dirty="0"/>
              <a:t>之前的本地存储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WAP</a:t>
            </a:r>
            <a:r>
              <a:rPr lang="zh-CN" altLang="en-US" dirty="0"/>
              <a:t>时代的本地存储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/>
              <a:t>Html5 </a:t>
            </a:r>
            <a:r>
              <a:rPr lang="zh-CN" altLang="en-US" dirty="0"/>
              <a:t>现在支持的本地存储及使用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3"/>
          <p:cNvSpPr txBox="1">
            <a:spLocks noChangeArrowheads="1"/>
          </p:cNvSpPr>
          <p:nvPr/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本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4"/>
          <p:cNvSpPr>
            <a:spLocks noChangeArrowheads="1"/>
          </p:cNvSpPr>
          <p:nvPr/>
        </p:nvSpPr>
        <p:spPr bwMode="auto">
          <a:xfrm>
            <a:off x="533400" y="11430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b="1" dirty="0"/>
              <a:t>一、</a:t>
            </a:r>
            <a:r>
              <a:rPr lang="en-US" altLang="zh-CN" b="1" dirty="0"/>
              <a:t>Cookie</a:t>
            </a:r>
          </a:p>
          <a:p>
            <a:pPr marL="342900" indent="-342900"/>
            <a:r>
              <a:rPr lang="en-US" altLang="zh-CN" dirty="0"/>
              <a:t>	  	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800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914400" y="3810000"/>
            <a:ext cx="739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1. </a:t>
            </a:r>
            <a:r>
              <a:rPr lang="zh-CN" altLang="en-US" dirty="0"/>
              <a:t>大小限制，</a:t>
            </a:r>
            <a:r>
              <a:rPr lang="en-US" altLang="zh-CN" dirty="0"/>
              <a:t>4KB.</a:t>
            </a:r>
          </a:p>
          <a:p>
            <a:r>
              <a:rPr lang="en-US" altLang="zh-CN" dirty="0"/>
              <a:t>            2. </a:t>
            </a:r>
            <a:r>
              <a:rPr lang="zh-CN" altLang="en-US" dirty="0"/>
              <a:t>附加在每次请求中，增加流量。</a:t>
            </a:r>
            <a:endParaRPr lang="en-US" altLang="zh-CN" dirty="0"/>
          </a:p>
          <a:p>
            <a:r>
              <a:rPr lang="en-US" altLang="zh-CN" dirty="0"/>
              <a:t>            3. </a:t>
            </a: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中是明文传输，安全性比较低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标题 3"/>
          <p:cNvSpPr txBox="1">
            <a:spLocks noChangeArrowheads="1"/>
          </p:cNvSpPr>
          <p:nvPr/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/>
              <a:t>HTML5</a:t>
            </a:r>
            <a:r>
              <a:rPr lang="zh-CN" altLang="en-US" sz="2400" b="1" dirty="0" smtClean="0"/>
              <a:t>之前的本地存储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000" b="1" dirty="0" smtClean="0"/>
              <a:t>二、</a:t>
            </a:r>
            <a:r>
              <a:rPr lang="en-US" altLang="zh-CN" sz="2000" b="1" dirty="0" smtClean="0"/>
              <a:t>Flash Local Shared Objects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2002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推出的可以在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对象中存储</a:t>
            </a:r>
            <a:r>
              <a:rPr lang="en-US" altLang="zh-CN" sz="2000" dirty="0" smtClean="0"/>
              <a:t>100K</a:t>
            </a:r>
            <a:r>
              <a:rPr lang="zh-CN" altLang="en-US" sz="2000" dirty="0" smtClean="0"/>
              <a:t>的数据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     </a:t>
            </a:r>
            <a:r>
              <a:rPr lang="en-US" altLang="zh-CN" sz="2000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的支持，存在技术局限性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zh-CN" altLang="en-US" sz="2000" b="1" dirty="0" smtClean="0"/>
              <a:t>三、</a:t>
            </a:r>
            <a:r>
              <a:rPr lang="en-US" altLang="zh-CN" sz="2000" b="1" dirty="0" smtClean="0"/>
              <a:t>Gears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 2007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启动的项目，通过插件技术增强浏览器的。</a:t>
            </a:r>
            <a:r>
              <a:rPr lang="en-US" altLang="zh-CN" sz="2000" dirty="0" smtClean="0"/>
              <a:t>Gears</a:t>
            </a:r>
            <a:r>
              <a:rPr lang="zh-CN" altLang="en-US" sz="2000" dirty="0" smtClean="0"/>
              <a:t>提供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访问基于</a:t>
            </a:r>
            <a:r>
              <a:rPr lang="en-US" altLang="zh-CN" sz="2000" dirty="0" err="1" smtClean="0"/>
              <a:t>Sqlite</a:t>
            </a:r>
            <a:r>
              <a:rPr lang="zh-CN" altLang="en-US" sz="2000" dirty="0" smtClean="0"/>
              <a:t>的嵌入式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数据库。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用户必须去安装</a:t>
            </a:r>
            <a:r>
              <a:rPr lang="en-US" altLang="zh-CN" sz="2000" dirty="0" smtClean="0"/>
              <a:t>Gears</a:t>
            </a:r>
            <a:r>
              <a:rPr lang="zh-CN" altLang="en-US" sz="2000" dirty="0" smtClean="0"/>
              <a:t>插件，不可控。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1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一、不支持任何本地存储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>
                <a:solidFill>
                  <a:schemeClr val="accent3"/>
                </a:solidFill>
              </a:rPr>
              <a:t>如何标识用户身份</a:t>
            </a:r>
            <a:r>
              <a:rPr lang="en-US" altLang="zh-CN" dirty="0" smtClean="0">
                <a:solidFill>
                  <a:schemeClr val="accent3"/>
                </a:solidFill>
              </a:rPr>
              <a:t>?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/>
              <a:t>WAP</a:t>
            </a:r>
            <a:r>
              <a:rPr lang="zh-CN" altLang="en-US" sz="2400" dirty="0" smtClean="0"/>
              <a:t>时代的</a:t>
            </a:r>
            <a:r>
              <a:rPr lang="zh-CN" altLang="en-US" sz="2400" dirty="0"/>
              <a:t>本地存储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40386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000" b="1" dirty="0" smtClean="0"/>
              <a:t>一、什么是</a:t>
            </a:r>
            <a:r>
              <a:rPr lang="en-US" altLang="zh-CN" sz="2000" b="1" dirty="0" smtClean="0"/>
              <a:t>HTML5</a:t>
            </a:r>
            <a:r>
              <a:rPr lang="zh-CN" altLang="en-US" sz="2000" b="1" dirty="0" smtClean="0"/>
              <a:t>本地存储</a:t>
            </a:r>
            <a:r>
              <a:rPr lang="en-US" altLang="zh-CN" sz="2000" b="1" dirty="0" smtClean="0"/>
              <a:t>?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1. </a:t>
            </a:r>
            <a:r>
              <a:rPr lang="zh-CN" altLang="en-US" sz="2000" dirty="0" smtClean="0"/>
              <a:t>一种让网页可以把</a:t>
            </a:r>
            <a:r>
              <a:rPr lang="zh-CN" altLang="en-US" sz="2000" dirty="0" smtClean="0">
                <a:solidFill>
                  <a:srgbClr val="FF0000"/>
                </a:solidFill>
              </a:rPr>
              <a:t>键值对</a:t>
            </a:r>
            <a:r>
              <a:rPr lang="zh-CN" altLang="en-US" sz="2000" dirty="0" smtClean="0"/>
              <a:t>存储在用户浏览器客户端的方法。像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一样，这些数据不会因为你打开新网站，刷新页面，乃至关闭你的浏览器而消失。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只能存储字符串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2.</a:t>
            </a:r>
            <a:r>
              <a:rPr lang="zh-CN" altLang="en-US" sz="2000" dirty="0" smtClean="0"/>
              <a:t>而与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不同的时，这些数据不会每次随着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请求被发送到服务器端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3. HTML5</a:t>
            </a:r>
            <a:r>
              <a:rPr lang="zh-CN" altLang="en-US" sz="2000" dirty="0" smtClean="0"/>
              <a:t>规范的一部分，这一接口会被浏览器原生支持，不用依赖任何第三方插件。只要浏览器支持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就能支持。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HTML5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本地</a:t>
            </a:r>
            <a:r>
              <a:rPr lang="zh-CN" altLang="en-US" sz="2400" dirty="0" smtClean="0"/>
              <a:t>存储介绍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49900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b="1" dirty="0" smtClean="0"/>
              <a:t>二、手机对本地存储的支持情况</a:t>
            </a: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b="1" dirty="0" smtClean="0"/>
              <a:t>三、判断浏览器是否支持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本地存储</a:t>
            </a:r>
            <a:endParaRPr lang="en-US" altLang="zh-CN" b="1" dirty="0" smtClean="0"/>
          </a:p>
          <a:p>
            <a:pPr>
              <a:buFont typeface="Wingdings 3" pitchFamily="18" charset="2"/>
              <a:buNone/>
              <a:defRPr/>
            </a:pPr>
            <a:r>
              <a:rPr lang="en-US" altLang="zh-CN" b="1" dirty="0" smtClean="0"/>
              <a:t>        </a:t>
            </a:r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altLang="zh-CN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isSupportStorage</a:t>
            </a:r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(){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   return "</a:t>
            </a:r>
            <a:r>
              <a:rPr lang="en-US" altLang="zh-CN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localStorage</a:t>
            </a:r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 in window;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       }    </a:t>
            </a:r>
          </a:p>
          <a:p>
            <a:pPr>
              <a:buFont typeface="Wingdings 3" pitchFamily="18" charset="2"/>
              <a:buNone/>
              <a:defRPr/>
            </a:pP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295400"/>
          <a:ext cx="609600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本地存储不会过期的数据。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zh-CN" altLang="en-US" sz="2000" dirty="0" smtClean="0"/>
              <a:t>一、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定义的</a:t>
            </a:r>
            <a:r>
              <a:rPr lang="en-US" altLang="zh-CN" sz="2000" dirty="0" smtClean="0"/>
              <a:t>Storage</a:t>
            </a:r>
            <a:r>
              <a:rPr lang="zh-CN" altLang="en-US" sz="2000" dirty="0" smtClean="0"/>
              <a:t>的接口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err="1" smtClean="0"/>
              <a:t>LocalStorage</a:t>
            </a:r>
            <a:endParaRPr lang="zh-CN" altLang="en-US" sz="2400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57864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685800" y="3429000"/>
            <a:ext cx="7772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localStorage</a:t>
            </a:r>
            <a:r>
              <a:rPr lang="zh-CN" altLang="en-US" dirty="0"/>
              <a:t>的操作</a:t>
            </a:r>
            <a:endParaRPr lang="en-US" altLang="zh-CN" dirty="0"/>
          </a:p>
          <a:p>
            <a:r>
              <a:rPr lang="en-US" altLang="zh-CN" dirty="0"/>
              <a:t>       1. </a:t>
            </a:r>
            <a:r>
              <a:rPr lang="zh-CN" altLang="en-US" dirty="0"/>
              <a:t>存储数据</a:t>
            </a:r>
            <a:endParaRPr lang="en-US" altLang="zh-CN" dirty="0"/>
          </a:p>
          <a:p>
            <a:r>
              <a:rPr lang="en-US" altLang="zh-CN" dirty="0"/>
              <a:t>       2.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       3. </a:t>
            </a:r>
            <a:r>
              <a:rPr lang="zh-CN" altLang="en-US" dirty="0"/>
              <a:t>列出所有缓存数据</a:t>
            </a:r>
            <a:endParaRPr lang="en-US" altLang="zh-CN" dirty="0"/>
          </a:p>
          <a:p>
            <a:r>
              <a:rPr lang="en-US" altLang="zh-CN" dirty="0"/>
              <a:t>       4. </a:t>
            </a:r>
            <a:r>
              <a:rPr lang="zh-CN" altLang="en-US" dirty="0"/>
              <a:t>删除数据</a:t>
            </a:r>
            <a:endParaRPr lang="en-US" altLang="zh-CN" dirty="0"/>
          </a:p>
          <a:p>
            <a:r>
              <a:rPr lang="en-US" altLang="zh-CN" dirty="0"/>
              <a:t>       5. </a:t>
            </a:r>
            <a:r>
              <a:rPr lang="zh-CN" altLang="en-US" dirty="0"/>
              <a:t>保存</a:t>
            </a:r>
            <a:r>
              <a:rPr lang="en-US" altLang="zh-CN" dirty="0"/>
              <a:t>JSON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1002</TotalTime>
  <Pages>0</Pages>
  <Words>465</Words>
  <Characters>0</Characters>
  <Application>Microsoft PowerPoint</Application>
  <DocSecurity>0</DocSecurity>
  <PresentationFormat>全屏显示(4:3)</PresentationFormat>
  <Lines>0</Lines>
  <Paragraphs>102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幻灯片 1</vt:lpstr>
      <vt:lpstr>幻灯片 2</vt:lpstr>
      <vt:lpstr>幻灯片 3</vt:lpstr>
      <vt:lpstr>幻灯片 4</vt:lpstr>
      <vt:lpstr>幻灯片 5</vt:lpstr>
      <vt:lpstr>WAP时代的本地存储</vt:lpstr>
      <vt:lpstr>HTML5的本地存储介绍</vt:lpstr>
      <vt:lpstr>幻灯片 8</vt:lpstr>
      <vt:lpstr>LocalStorage</vt:lpstr>
      <vt:lpstr>幻灯片 10</vt:lpstr>
      <vt:lpstr>sessionStorage</vt:lpstr>
      <vt:lpstr>Indexed database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124</cp:revision>
  <cp:lastPrinted>1601-01-01T00:00:00Z</cp:lastPrinted>
  <dcterms:created xsi:type="dcterms:W3CDTF">2008-10-05T13:05:37Z</dcterms:created>
  <dcterms:modified xsi:type="dcterms:W3CDTF">2012-04-29T13:42:18Z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