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1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4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SVG/?133648038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/>
              <a:t>html5</a:t>
            </a:r>
            <a:r>
              <a:rPr lang="zh-CN" altLang="en-US" sz="3200"/>
              <a:t>、</a:t>
            </a:r>
            <a:r>
              <a:rPr lang="en-US" altLang="zh-CN" sz="3200"/>
              <a:t>css3</a:t>
            </a:r>
            <a:r>
              <a:rPr lang="zh-CN" altLang="en-US" sz="320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000066"/>
                </a:solidFill>
              </a:rPr>
              <a:t>讲师：</a:t>
            </a:r>
            <a:r>
              <a:rPr lang="en-US" altLang="zh-CN">
                <a:solidFill>
                  <a:srgbClr val="000066"/>
                </a:solidFill>
              </a:rPr>
              <a:t>BR</a:t>
            </a:r>
            <a:endParaRPr lang="zh-CN" altLang="en-US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3048000" y="4343400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图像处理</a:t>
            </a:r>
            <a:r>
              <a:rPr lang="en-US" altLang="zh-CN" dirty="0" smtClean="0"/>
              <a:t>-SVG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895600"/>
          </a:xfrm>
        </p:spPr>
        <p:txBody>
          <a:bodyPr/>
          <a:lstStyle/>
          <a:p>
            <a:r>
              <a:rPr lang="en-US" altLang="zh-CN" sz="2000" dirty="0" smtClean="0"/>
              <a:t>path: </a:t>
            </a:r>
            <a:r>
              <a:rPr lang="zh-CN" altLang="en-US" sz="2000" dirty="0" smtClean="0"/>
              <a:t>代表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个形状的轮廓，这个轮廓可以被填充、加边框、剪裁等。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SVG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基本形状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358754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62000" y="381000"/>
          <a:ext cx="69342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  <a:gridCol w="4572000"/>
              </a:tblGrid>
              <a:tr h="1625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移动到某个坐标</a:t>
                      </a:r>
                      <a:endParaRPr lang="zh-CN" altLang="en-US" dirty="0"/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向某个坐标画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条直线</a:t>
                      </a:r>
                      <a:endParaRPr lang="zh-CN" altLang="en-US" dirty="0"/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画一条水平线</a:t>
                      </a:r>
                      <a:endParaRPr lang="zh-CN" altLang="en-US" dirty="0"/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画一条垂直线</a:t>
                      </a:r>
                      <a:endParaRPr lang="zh-CN" altLang="en-US" dirty="0"/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画三次方程</a:t>
                      </a:r>
                      <a:r>
                        <a:rPr kumimoji="0" lang="zh-CN" alt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贝塞尔曲线</a:t>
                      </a:r>
                      <a:endParaRPr lang="zh-CN" altLang="en-US" dirty="0"/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画平滑的三次方程</a:t>
                      </a:r>
                      <a:r>
                        <a:rPr kumimoji="0" lang="zh-CN" alt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贝塞尔曲线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画二次方程</a:t>
                      </a:r>
                      <a:r>
                        <a:rPr kumimoji="0" lang="zh-CN" alt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贝塞尔曲线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画平滑的二次方程</a:t>
                      </a:r>
                      <a:r>
                        <a:rPr kumimoji="0" lang="zh-CN" alt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贝塞尔曲线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画椭圆弧</a:t>
                      </a: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结束符，表示当前点画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条直线到起始点</a:t>
                      </a:r>
                      <a:r>
                        <a:rPr lang="en-US" altLang="zh-CN" dirty="0" smtClean="0"/>
                        <a:t>M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09600"/>
          </a:xfrm>
        </p:spPr>
        <p:txBody>
          <a:bodyPr/>
          <a:lstStyle/>
          <a:p>
            <a:r>
              <a:rPr lang="en-US" altLang="zh-CN" dirty="0" smtClean="0"/>
              <a:t>&lt;text&gt;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SVG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文本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66800" y="1524000"/>
          <a:ext cx="7162800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586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如果只有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个值，表示文字首字母的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坐标，如果是空格隔开的很多值，表示每个文字的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坐标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意思同</a:t>
                      </a:r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如果只有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个值，表示所有文字相对当前坐标的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偏移值。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如果是空格隔开的很多值，表示每个文字相对当前坐标的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偏移值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意思同</a:t>
                      </a:r>
                      <a:r>
                        <a:rPr lang="en-US" altLang="zh-CN" dirty="0" err="1" smtClean="0"/>
                        <a:t>dy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rotate </a:t>
                      </a:r>
                      <a:endParaRPr kumimoji="0" lang="zh-CN" altLang="en-US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文字的旋转角度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85800"/>
          </a:xfrm>
        </p:spPr>
        <p:txBody>
          <a:bodyPr/>
          <a:lstStyle/>
          <a:p>
            <a:r>
              <a:rPr lang="zh-CN" altLang="en-US" sz="2000" dirty="0" smtClean="0"/>
              <a:t>线性渐变 </a:t>
            </a:r>
            <a:r>
              <a:rPr lang="en-US" sz="2000" dirty="0" smtClean="0"/>
              <a:t>&lt;</a:t>
            </a:r>
            <a:r>
              <a:rPr lang="en-US" sz="2000" dirty="0" err="1" smtClean="0"/>
              <a:t>linearGradient</a:t>
            </a:r>
            <a:r>
              <a:rPr lang="en-US" sz="2000" dirty="0" smtClean="0"/>
              <a:t>&gt;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SVG</a:t>
            </a:r>
            <a:r>
              <a:rPr lang="zh-CN" alt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 渐变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90600" y="1600200"/>
          <a:ext cx="670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510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x1,y1,x2,y2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个渐变的区域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指定在某个位置上的颜色值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en-US" altLang="zh-CN" sz="2000" dirty="0" smtClean="0"/>
              <a:t>Filter </a:t>
            </a:r>
            <a:r>
              <a:rPr lang="zh-CN" altLang="en-US" sz="2000" dirty="0" smtClean="0"/>
              <a:t>滤镜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Shadows </a:t>
            </a:r>
            <a:r>
              <a:rPr lang="zh-CN" altLang="en-US" sz="2000" dirty="0" smtClean="0"/>
              <a:t>阴影效果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sz="2000" dirty="0" smtClean="0"/>
              <a:t>Radial </a:t>
            </a:r>
            <a:r>
              <a:rPr lang="zh-CN" altLang="en-US" sz="2000" dirty="0" smtClean="0"/>
              <a:t>光线渐变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sz="2000" dirty="0" smtClean="0"/>
              <a:t>Animation </a:t>
            </a:r>
            <a:r>
              <a:rPr lang="zh-CN" altLang="en-US" sz="2000" dirty="0" smtClean="0"/>
              <a:t>动画</a:t>
            </a:r>
            <a:endParaRPr lang="en-US" altLang="zh-CN" sz="2000" dirty="0" smtClean="0"/>
          </a:p>
          <a:p>
            <a:endParaRPr lang="en-US" sz="2000" dirty="0" smtClean="0"/>
          </a:p>
          <a:p>
            <a:r>
              <a:rPr lang="en-US" altLang="zh-CN" sz="2000" dirty="0" smtClean="0"/>
              <a:t>…..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sz="2000" dirty="0" smtClean="0">
                <a:hlinkClick r:id="rId2"/>
              </a:rPr>
              <a:t>http://www.w3.org/TR/SVG/?1336480388</a:t>
            </a:r>
            <a:endParaRPr lang="zh-CN" altLang="en-US" sz="20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SVG</a:t>
            </a:r>
            <a:r>
              <a:rPr lang="zh-CN" alt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 其他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endParaRPr lang="en-US" altLang="zh-CN" sz="370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smtClean="0"/>
          </a:p>
          <a:p>
            <a:pPr algn="ctr">
              <a:buFont typeface="Wingdings 3" pitchFamily="18" charset="2"/>
              <a:buNone/>
            </a:pPr>
            <a:endParaRPr lang="zh-CN" altLang="en-US" smtClean="0"/>
          </a:p>
          <a:p>
            <a:pPr algn="ctr">
              <a:buFont typeface="Wingdings 3" pitchFamily="18" charset="2"/>
              <a:buNone/>
            </a:pPr>
            <a:r>
              <a:rPr lang="zh-CN" altLang="en-US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smtClean="0"/>
          </a:p>
          <a:p>
            <a:pPr algn="ctr">
              <a:buFont typeface="Wingdings 3" pitchFamily="18" charset="2"/>
              <a:buNone/>
            </a:pPr>
            <a:endParaRPr lang="en-US" altLang="zh-CN" smtClean="0"/>
          </a:p>
          <a:p>
            <a:pPr algn="ctr">
              <a:buFont typeface="Wingdings 3" pitchFamily="18" charset="2"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457200" y="1143000"/>
            <a:ext cx="8153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23887" indent="-514350">
              <a:buNone/>
            </a:pPr>
            <a:endParaRPr lang="en-US" altLang="zh-CN" dirty="0" smtClean="0"/>
          </a:p>
          <a:p>
            <a:pPr marL="623887" indent="-514350">
              <a:buNone/>
            </a:pPr>
            <a:r>
              <a:rPr lang="en-US" altLang="zh-CN" dirty="0" smtClean="0"/>
              <a:t>1. </a:t>
            </a:r>
            <a:r>
              <a:rPr lang="en-US" altLang="zh-CN" dirty="0" err="1" smtClean="0"/>
              <a:t>Vedio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pPr marL="623887" indent="-514350">
              <a:buNone/>
            </a:pPr>
            <a:endParaRPr lang="en-US" altLang="zh-CN" dirty="0" smtClean="0"/>
          </a:p>
          <a:p>
            <a:pPr marL="623887" indent="-51435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视频播放器</a:t>
            </a:r>
            <a:endParaRPr lang="en-US" altLang="zh-CN" dirty="0" smtClean="0"/>
          </a:p>
          <a:p>
            <a:pPr marL="623887" indent="-514350">
              <a:buNone/>
            </a:pPr>
            <a:endParaRPr lang="en-US" altLang="zh-CN" dirty="0" smtClean="0"/>
          </a:p>
          <a:p>
            <a:pPr marL="623887" indent="-514350">
              <a:buNone/>
            </a:pPr>
            <a:r>
              <a:rPr lang="en-US" altLang="zh-CN" dirty="0" smtClean="0"/>
              <a:t>3. </a:t>
            </a:r>
            <a:r>
              <a:rPr lang="en-US" altLang="zh-CN" dirty="0" err="1" smtClean="0"/>
              <a:t>Webvtt</a:t>
            </a:r>
            <a:endParaRPr lang="en-US" altLang="zh-CN" dirty="0" smtClean="0"/>
          </a:p>
          <a:p>
            <a:pPr marL="623887" indent="-514350">
              <a:buNone/>
            </a:pPr>
            <a:endParaRPr lang="en-US" altLang="zh-CN" dirty="0" smtClean="0"/>
          </a:p>
          <a:p>
            <a:pPr marL="623887" indent="-51435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视频网站介绍</a:t>
            </a:r>
          </a:p>
        </p:txBody>
      </p:sp>
      <p:sp>
        <p:nvSpPr>
          <p:cNvPr id="4" name="标题 3"/>
          <p:cNvSpPr txBox="1">
            <a:spLocks noChangeArrowheads="1"/>
          </p:cNvSpPr>
          <p:nvPr/>
        </p:nvSpPr>
        <p:spPr bwMode="auto">
          <a:xfrm>
            <a:off x="457200" y="381000"/>
            <a:ext cx="8229600" cy="461665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上</a:t>
            </a:r>
            <a:r>
              <a:rPr kumimoji="0" lang="zh-CN" altLang="en-US" sz="2400" b="1" i="0" u="none" strike="noStrike" kern="1200" cap="none" spc="0" normalizeH="0" baseline="0" noProof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节回顾</a:t>
            </a:r>
            <a:endParaRPr kumimoji="0" lang="zh-CN" altLang="en-US" sz="24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zh-CN" altLang="en-US" sz="2000" dirty="0" smtClean="0"/>
              <a:t>什么是</a:t>
            </a:r>
            <a:r>
              <a:rPr lang="en-US" altLang="zh-CN" sz="2000" dirty="0" smtClean="0"/>
              <a:t>SVG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SVG</a:t>
            </a:r>
            <a:r>
              <a:rPr lang="zh-CN" altLang="en-US" sz="2000" dirty="0" smtClean="0"/>
              <a:t>的优</a:t>
            </a:r>
            <a:r>
              <a:rPr lang="zh-CN" altLang="en-US" sz="2000" dirty="0" smtClean="0"/>
              <a:t>、缺点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SVG</a:t>
            </a:r>
            <a:r>
              <a:rPr lang="zh-CN" altLang="en-US" sz="2000" dirty="0" smtClean="0"/>
              <a:t>简单例子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SVG</a:t>
            </a:r>
            <a:r>
              <a:rPr lang="zh-CN" altLang="en-US" sz="2000" dirty="0" smtClean="0"/>
              <a:t>基本形状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SVG</a:t>
            </a:r>
            <a:r>
              <a:rPr lang="zh-CN" altLang="en-US" sz="2000" dirty="0" smtClean="0"/>
              <a:t>文本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SVG</a:t>
            </a:r>
            <a:r>
              <a:rPr lang="zh-CN" altLang="en-US" sz="2000" dirty="0" smtClean="0"/>
              <a:t>渐变</a:t>
            </a:r>
            <a:endParaRPr lang="en-US" altLang="zh-CN" sz="2000" dirty="0" smtClean="0"/>
          </a:p>
          <a:p>
            <a:endParaRPr lang="en-US" altLang="zh-CN" dirty="0" smtClean="0"/>
          </a:p>
          <a:p>
            <a:r>
              <a:rPr lang="en-US" altLang="zh-CN" sz="2000" dirty="0" smtClean="0"/>
              <a:t>SVG</a:t>
            </a:r>
            <a:r>
              <a:rPr lang="zh-CN" altLang="en-US" sz="2000" dirty="0" smtClean="0"/>
              <a:t>其他</a:t>
            </a:r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 marL="566737" indent="-457200">
              <a:buNone/>
            </a:pPr>
            <a:endParaRPr lang="en-US" altLang="zh-CN" sz="2000" dirty="0" smtClean="0"/>
          </a:p>
          <a:p>
            <a:pPr marL="566737" indent="-457200">
              <a:buNone/>
            </a:pPr>
            <a:r>
              <a:rPr lang="en-US" altLang="zh-CN" sz="2000" dirty="0" smtClean="0"/>
              <a:t>1.  SVG(</a:t>
            </a:r>
            <a:r>
              <a:rPr lang="en-US" sz="2000" dirty="0" smtClean="0"/>
              <a:t>Scalable Vector </a:t>
            </a:r>
            <a:r>
              <a:rPr lang="en-US" sz="2000" dirty="0" smtClean="0"/>
              <a:t>Graphics</a:t>
            </a:r>
            <a:r>
              <a:rPr lang="zh-CN" altLang="en-US" sz="2000" dirty="0" smtClean="0"/>
              <a:t>可伸缩性矢量图形</a:t>
            </a:r>
            <a:r>
              <a:rPr lang="en-US" sz="2000" dirty="0" smtClean="0"/>
              <a:t>,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由 </a:t>
            </a:r>
            <a:r>
              <a:rPr lang="en-US" altLang="zh-CN" sz="2000" dirty="0" smtClean="0"/>
              <a:t>(W3C)</a:t>
            </a:r>
            <a:r>
              <a:rPr lang="zh-CN" altLang="en-US" sz="2000" dirty="0" smtClean="0"/>
              <a:t>推出的基</a:t>
            </a:r>
            <a:endParaRPr lang="en-US" altLang="zh-CN" sz="2000" dirty="0" smtClean="0"/>
          </a:p>
          <a:p>
            <a:pPr marL="566737" indent="-457200">
              <a:buNone/>
            </a:pPr>
            <a:r>
              <a:rPr lang="zh-CN" altLang="en-US" sz="2000" dirty="0" smtClean="0"/>
              <a:t>     于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编码的开放式图形、图像标准。它虽然是一种二维矢量图形</a:t>
            </a:r>
            <a:endParaRPr lang="en-US" altLang="zh-CN" sz="2000" dirty="0" smtClean="0"/>
          </a:p>
          <a:p>
            <a:pPr marL="566737" indent="-457200"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格式，但其中包含了矢量图形、文本等。这种新的图形格式不但拥</a:t>
            </a:r>
            <a:endParaRPr lang="en-US" altLang="zh-CN" sz="2000" dirty="0" smtClean="0"/>
          </a:p>
          <a:p>
            <a:pPr marL="566737" indent="-457200"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矢量图形的固有特性，更是结合了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及其相关技术的所有</a:t>
            </a:r>
            <a:endParaRPr lang="en-US" altLang="zh-CN" sz="2000" dirty="0" smtClean="0"/>
          </a:p>
          <a:p>
            <a:pPr marL="566737" indent="-457200"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优越性能。</a:t>
            </a:r>
            <a:endParaRPr lang="en-US" altLang="zh-CN" sz="2000" dirty="0" smtClean="0"/>
          </a:p>
          <a:p>
            <a:pPr marL="566737" indent="-457200">
              <a:buNone/>
            </a:pPr>
            <a:endParaRPr lang="en-US" altLang="zh-CN" sz="2000" dirty="0" smtClean="0"/>
          </a:p>
          <a:p>
            <a:pPr marL="566737" indent="-457200">
              <a:buNone/>
            </a:pPr>
            <a:r>
              <a:rPr lang="en-US" altLang="zh-CN" sz="2000" dirty="0" smtClean="0"/>
              <a:t>2.  </a:t>
            </a:r>
            <a:r>
              <a:rPr lang="zh-CN" altLang="en-US" sz="2000" dirty="0" smtClean="0"/>
              <a:t>矢量图：使用直线和曲线来描述图形，这些图形的元素是一些点、</a:t>
            </a:r>
            <a:endParaRPr lang="en-US" altLang="zh-CN" sz="2000" dirty="0" smtClean="0"/>
          </a:p>
          <a:p>
            <a:pPr marL="566737" indent="-457200">
              <a:buNone/>
            </a:pPr>
            <a:r>
              <a:rPr lang="zh-CN" altLang="en-US" sz="2000" dirty="0" smtClean="0"/>
              <a:t>     线、矩形、多边形、圆和弧线等等，它们都是通过数学公式计算获</a:t>
            </a:r>
            <a:endParaRPr lang="en-US" altLang="zh-CN" sz="2000" dirty="0" smtClean="0"/>
          </a:p>
          <a:p>
            <a:pPr marL="566737" indent="-457200"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得的。</a:t>
            </a:r>
            <a:endParaRPr lang="en-US" altLang="zh-CN" sz="2000" dirty="0" smtClean="0"/>
          </a:p>
          <a:p>
            <a:pPr marL="566737" indent="-457200">
              <a:buNone/>
            </a:pPr>
            <a:endParaRPr lang="en-US" altLang="zh-CN" sz="2000" dirty="0" smtClean="0"/>
          </a:p>
          <a:p>
            <a:pPr marL="566737" indent="-457200">
              <a:buNone/>
            </a:pPr>
            <a:r>
              <a:rPr lang="en-US" altLang="zh-CN" sz="2000" dirty="0" smtClean="0"/>
              <a:t>3. SVG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2003</a:t>
            </a:r>
            <a:r>
              <a:rPr lang="zh-CN" altLang="en-US" sz="2000" dirty="0" smtClean="0"/>
              <a:t>年成为</a:t>
            </a:r>
            <a:r>
              <a:rPr lang="en-US" altLang="zh-CN" sz="2000" dirty="0" smtClean="0"/>
              <a:t>W3C</a:t>
            </a:r>
            <a:r>
              <a:rPr lang="zh-CN" altLang="en-US" sz="2000" dirty="0" smtClean="0"/>
              <a:t>标准，</a:t>
            </a:r>
            <a:r>
              <a:rPr lang="zh-CN" altLang="en-US" sz="2000" dirty="0" smtClean="0"/>
              <a:t>并不是</a:t>
            </a:r>
            <a:r>
              <a:rPr lang="en-US" altLang="zh-CN" sz="2000" dirty="0" smtClean="0"/>
              <a:t>h5</a:t>
            </a:r>
            <a:r>
              <a:rPr lang="zh-CN" altLang="en-US" sz="2000" dirty="0" smtClean="0"/>
              <a:t>中才定义的。</a:t>
            </a:r>
            <a:endParaRPr lang="en-US" altLang="zh-CN" sz="2000" dirty="0" smtClean="0"/>
          </a:p>
          <a:p>
            <a:pPr marL="566737" indent="-457200">
              <a:buAutoNum type="arabicPeriod"/>
            </a:pPr>
            <a:endParaRPr lang="zh-CN" altLang="en-US" sz="20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什么是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SVG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1.  </a:t>
            </a:r>
            <a:r>
              <a:rPr lang="zh-CN" altLang="en-US" sz="2000" dirty="0" smtClean="0"/>
              <a:t>可读性强，修改方便。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jpg,gif,png</a:t>
            </a:r>
            <a:r>
              <a:rPr lang="zh-CN" altLang="en-US" sz="2000" dirty="0" smtClean="0"/>
              <a:t>等相比，尺寸小，而且可压缩性比较强。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3. </a:t>
            </a:r>
            <a:r>
              <a:rPr lang="zh-CN" altLang="en-US" sz="2000" dirty="0" smtClean="0"/>
              <a:t>可以在不下降图像质量的情况下随意放大、缩小。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4. </a:t>
            </a:r>
            <a:r>
              <a:rPr lang="zh-CN" altLang="en-US" sz="2000" dirty="0" smtClean="0"/>
              <a:t>可以在高分辨率的情况清晰的打印出来。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5. </a:t>
            </a:r>
            <a:r>
              <a:rPr lang="zh-CN" altLang="en-US" sz="2000" dirty="0" smtClean="0"/>
              <a:t>可以被搜索引擎识别</a:t>
            </a:r>
            <a:endParaRPr lang="zh-CN" altLang="en-US" sz="20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SVG</a:t>
            </a:r>
            <a:r>
              <a:rPr lang="zh-CN" alt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优点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1.  </a:t>
            </a:r>
            <a:r>
              <a:rPr lang="zh-CN" altLang="en-US" sz="2000" dirty="0" smtClean="0"/>
              <a:t>显示速度比较慢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如果图像比较复杂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2.  </a:t>
            </a:r>
            <a:r>
              <a:rPr lang="zh-CN" altLang="en-US" sz="2000" dirty="0" smtClean="0"/>
              <a:t>不适合做游戏。</a:t>
            </a:r>
            <a:endParaRPr lang="zh-CN" altLang="en-US" sz="20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SVG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缺点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SVG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例子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259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962400"/>
          </a:xfrm>
        </p:spPr>
        <p:txBody>
          <a:bodyPr/>
          <a:lstStyle/>
          <a:p>
            <a:r>
              <a:rPr lang="en-US" sz="2000" dirty="0" smtClean="0"/>
              <a:t>Rectangle(</a:t>
            </a:r>
            <a:r>
              <a:rPr lang="zh-CN" altLang="en-US" sz="2000" dirty="0" smtClean="0"/>
              <a:t>矩形</a:t>
            </a:r>
            <a:r>
              <a:rPr lang="en-US" sz="2000" dirty="0" smtClean="0"/>
              <a:t>) &lt;</a:t>
            </a:r>
            <a:r>
              <a:rPr lang="en-US" sz="2000" dirty="0" err="1" smtClean="0"/>
              <a:t>rect</a:t>
            </a:r>
            <a:r>
              <a:rPr lang="en-US" sz="2000" dirty="0" smtClean="0"/>
              <a:t>&gt;  </a:t>
            </a:r>
          </a:p>
          <a:p>
            <a:pPr eaLnBrk="1" fontAlgn="t" hangingPunct="1"/>
            <a:endParaRPr lang="zh-CN" altLang="en-US" sz="2000" dirty="0" smtClean="0"/>
          </a:p>
          <a:p>
            <a:pPr eaLnBrk="1" fontAlgn="t" hangingPunct="1"/>
            <a:endParaRPr lang="zh-CN" altLang="en-US" sz="2000" dirty="0" smtClean="0"/>
          </a:p>
          <a:p>
            <a:pPr eaLnBrk="1" fontAlgn="t" hangingPunct="1"/>
            <a:endParaRPr lang="zh-CN" altLang="en-US" sz="2000" dirty="0" smtClean="0"/>
          </a:p>
          <a:p>
            <a:pPr eaLnBrk="1" fontAlgn="t" hangingPunct="1"/>
            <a:endParaRPr lang="zh-CN" altLang="en-US" sz="2000" dirty="0" smtClean="0"/>
          </a:p>
          <a:p>
            <a:r>
              <a:rPr lang="en-US" sz="2000" dirty="0" smtClean="0"/>
              <a:t>Circle (</a:t>
            </a:r>
            <a:r>
              <a:rPr lang="zh-CN" altLang="en-US" sz="2000" dirty="0" smtClean="0"/>
              <a:t>圆形</a:t>
            </a:r>
            <a:r>
              <a:rPr lang="en-US" sz="2000" dirty="0" smtClean="0"/>
              <a:t>)  &lt;circle&gt;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Ellipse (</a:t>
            </a:r>
            <a:r>
              <a:rPr lang="zh-CN" altLang="en-US" sz="2000" dirty="0" smtClean="0"/>
              <a:t>椭圆</a:t>
            </a:r>
            <a:r>
              <a:rPr lang="en-US" sz="2000" dirty="0" smtClean="0"/>
              <a:t>) &lt;ellipse&gt;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SVG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基本形状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66800" y="1371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419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x,y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矩形左边、上边的</a:t>
                      </a:r>
                      <a:r>
                        <a:rPr lang="en-US" altLang="zh-CN" dirty="0" smtClean="0"/>
                        <a:t>X,Y</a:t>
                      </a:r>
                      <a:r>
                        <a:rPr lang="zh-CN" altLang="en-US" dirty="0" smtClean="0"/>
                        <a:t>坐标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Width,height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矩形的宽、高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rx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圆角矩形</a:t>
                      </a:r>
                      <a:r>
                        <a:rPr lang="en-US" altLang="zh-CN" dirty="0" err="1" smtClean="0"/>
                        <a:t>x,y</a:t>
                      </a:r>
                      <a:r>
                        <a:rPr lang="zh-CN" altLang="en-US" dirty="0" smtClean="0"/>
                        <a:t>坐标角的弧度值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3000" y="31242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419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cx,cy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圆中心点坐标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圆的半径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43000" y="4724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cx,cy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</a:t>
                      </a:r>
                      <a:r>
                        <a:rPr lang="en-US" sz="1800" dirty="0" smtClean="0"/>
                        <a:t>Circle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rx,ry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</a:t>
                      </a:r>
                      <a:r>
                        <a:rPr lang="en-US" sz="1800" dirty="0" smtClean="0"/>
                        <a:t>Rectangle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圆的半径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SVG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基本形状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914400"/>
            <a:ext cx="8153400" cy="383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000" dirty="0" smtClean="0">
                <a:latin typeface="+mn-lt"/>
                <a:ea typeface="+mn-ea"/>
              </a:rPr>
              <a:t>Line(</a:t>
            </a:r>
            <a:r>
              <a:rPr lang="zh-CN" altLang="en-US" sz="2000" dirty="0" smtClean="0">
                <a:latin typeface="+mn-lt"/>
                <a:ea typeface="+mn-ea"/>
              </a:rPr>
              <a:t>直线</a:t>
            </a:r>
            <a:r>
              <a:rPr lang="en-US" sz="2000" dirty="0" smtClean="0">
                <a:latin typeface="+mn-lt"/>
                <a:ea typeface="+mn-ea"/>
              </a:rPr>
              <a:t>)     &lt;line&gt;</a:t>
            </a:r>
          </a:p>
          <a:p>
            <a:r>
              <a:rPr lang="en-US" sz="2000" dirty="0" smtClean="0">
                <a:latin typeface="+mn-lt"/>
                <a:ea typeface="+mn-ea"/>
              </a:rPr>
              <a:t>      </a:t>
            </a:r>
          </a:p>
          <a:p>
            <a:endParaRPr lang="en-US" sz="2000" dirty="0" smtClean="0">
              <a:latin typeface="+mn-lt"/>
              <a:ea typeface="+mn-ea"/>
            </a:endParaRPr>
          </a:p>
          <a:p>
            <a:r>
              <a:rPr lang="en-US" sz="2000" dirty="0" smtClean="0">
                <a:latin typeface="+mn-lt"/>
                <a:ea typeface="+mn-ea"/>
              </a:rPr>
              <a:t>	</a:t>
            </a: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en-US" sz="2000" dirty="0" smtClean="0">
              <a:latin typeface="+mn-lt"/>
              <a:ea typeface="+mn-ea"/>
            </a:endParaRP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000" dirty="0" err="1" smtClean="0">
                <a:latin typeface="+mn-lt"/>
                <a:ea typeface="+mn-ea"/>
              </a:rPr>
              <a:t>Polyline</a:t>
            </a:r>
            <a:r>
              <a:rPr lang="en-US" sz="2000" dirty="0" smtClean="0">
                <a:latin typeface="+mn-lt"/>
                <a:ea typeface="+mn-ea"/>
              </a:rPr>
              <a:t> (</a:t>
            </a:r>
            <a:r>
              <a:rPr lang="zh-CN" altLang="en-US" sz="2000" dirty="0" smtClean="0">
                <a:latin typeface="+mn-lt"/>
                <a:ea typeface="+mn-ea"/>
              </a:rPr>
              <a:t>曲线</a:t>
            </a:r>
            <a:r>
              <a:rPr lang="en-US" sz="2000" dirty="0" smtClean="0">
                <a:latin typeface="+mn-lt"/>
                <a:ea typeface="+mn-ea"/>
              </a:rPr>
              <a:t>)  &lt;</a:t>
            </a:r>
            <a:r>
              <a:rPr lang="en-US" sz="2000" dirty="0" err="1" smtClean="0">
                <a:latin typeface="+mn-lt"/>
                <a:ea typeface="+mn-ea"/>
              </a:rPr>
              <a:t>polyline</a:t>
            </a:r>
            <a:r>
              <a:rPr lang="en-US" sz="2000" dirty="0" smtClean="0">
                <a:latin typeface="+mn-lt"/>
                <a:ea typeface="+mn-ea"/>
              </a:rPr>
              <a:t>&gt;</a:t>
            </a: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000" dirty="0" smtClean="0">
                <a:latin typeface="+mn-lt"/>
                <a:ea typeface="+mn-ea"/>
              </a:rPr>
              <a:t>	</a:t>
            </a: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en-US" sz="2000" dirty="0" smtClean="0">
              <a:latin typeface="+mn-lt"/>
              <a:ea typeface="+mn-ea"/>
            </a:endParaRP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en-US" sz="2000" dirty="0" smtClean="0">
              <a:latin typeface="+mn-lt"/>
              <a:ea typeface="+mn-ea"/>
            </a:endParaRP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000" dirty="0" smtClean="0">
                <a:latin typeface="+mn-lt"/>
                <a:ea typeface="+mn-ea"/>
              </a:rPr>
              <a:t>Polygon (</a:t>
            </a:r>
            <a:r>
              <a:rPr lang="zh-CN" altLang="en-US" sz="2000" dirty="0" smtClean="0">
                <a:latin typeface="+mn-lt"/>
                <a:ea typeface="+mn-ea"/>
              </a:rPr>
              <a:t>多边形</a:t>
            </a:r>
            <a:r>
              <a:rPr lang="en-US" sz="2000" dirty="0" smtClean="0">
                <a:latin typeface="+mn-lt"/>
                <a:ea typeface="+mn-ea"/>
              </a:rPr>
              <a:t>) &lt;polygon&gt;</a:t>
            </a: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zh-CN" altLang="en-US" sz="2000" dirty="0" smtClean="0">
              <a:latin typeface="+mn-lt"/>
              <a:ea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43000" y="13716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419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x1,y1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起点的坐标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x2,y2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终点的坐标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43000" y="3048000"/>
          <a:ext cx="6096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449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points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系列坐标列表，坐标间用空格隔开，</a:t>
                      </a:r>
                      <a:r>
                        <a:rPr lang="en-US" altLang="zh-CN" dirty="0" err="1" smtClean="0"/>
                        <a:t>eg</a:t>
                      </a:r>
                      <a:r>
                        <a:rPr lang="en-US" altLang="zh-CN" dirty="0" smtClean="0"/>
                        <a:t>:</a:t>
                      </a:r>
                    </a:p>
                    <a:p>
                      <a:r>
                        <a:rPr lang="en-US" altLang="zh-CN" dirty="0" smtClean="0"/>
                        <a:t>0,0</a:t>
                      </a:r>
                      <a:r>
                        <a:rPr lang="en-US" altLang="zh-CN" baseline="0" dirty="0" smtClean="0"/>
                        <a:t> 100,100 200,250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43000" y="4495800"/>
          <a:ext cx="6096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449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points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画出多边形用的所有坐标，第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个坐标和最后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个坐标自动连接起来。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794</TotalTime>
  <Pages>0</Pages>
  <Words>639</Words>
  <Characters>0</Characters>
  <Application>Microsoft PowerPoint</Application>
  <DocSecurity>0</DocSecurity>
  <PresentationFormat>全屏显示(4:3)</PresentationFormat>
  <Lines>0</Lines>
  <Paragraphs>169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聚合</vt:lpstr>
      <vt:lpstr>幻灯片 1</vt:lpstr>
      <vt:lpstr>幻灯片 2</vt:lpstr>
      <vt:lpstr>本节内容</vt:lpstr>
      <vt:lpstr>什么是SVG</vt:lpstr>
      <vt:lpstr>SVG优点</vt:lpstr>
      <vt:lpstr>SVG缺点</vt:lpstr>
      <vt:lpstr>SVG例子</vt:lpstr>
      <vt:lpstr>SVG基本形状</vt:lpstr>
      <vt:lpstr>SVG基本形状</vt:lpstr>
      <vt:lpstr>SVG基本形状</vt:lpstr>
      <vt:lpstr>幻灯片 11</vt:lpstr>
      <vt:lpstr>SVG文本</vt:lpstr>
      <vt:lpstr>SVG 渐变</vt:lpstr>
      <vt:lpstr>SVG 其他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119</cp:revision>
  <cp:lastPrinted>1601-01-01T00:00:00Z</cp:lastPrinted>
  <dcterms:created xsi:type="dcterms:W3CDTF">2008-10-05T13:05:37Z</dcterms:created>
  <dcterms:modified xsi:type="dcterms:W3CDTF">2012-05-12T14:08:05Z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