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12192000" cy="972026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699"/>
    <a:srgbClr val="F08477"/>
    <a:srgbClr val="EAE893"/>
    <a:srgbClr val="DFE04D"/>
    <a:srgbClr val="D5D648"/>
    <a:srgbClr val="C3C200"/>
    <a:srgbClr val="ADAB00"/>
    <a:srgbClr val="929000"/>
    <a:srgbClr val="F9CDBE"/>
    <a:srgbClr val="8AC1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79"/>
    <p:restoredTop sz="94669"/>
  </p:normalViewPr>
  <p:slideViewPr>
    <p:cSldViewPr snapToGrid="0" snapToObjects="1">
      <p:cViewPr varScale="1">
        <p:scale>
          <a:sx n="87" d="100"/>
          <a:sy n="87" d="100"/>
        </p:scale>
        <p:origin x="224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590794"/>
            <a:ext cx="10363200" cy="3384092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105389"/>
            <a:ext cx="9144000" cy="234681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2F3A-1B20-7A4D-864B-79FC3B08390E}" type="datetimeFigureOut">
              <a:rPr lang="en-US" smtClean="0"/>
              <a:t>7/9/21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5CC3E-6F7D-B444-AAF5-82003319D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42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2F3A-1B20-7A4D-864B-79FC3B08390E}" type="datetimeFigureOut">
              <a:rPr lang="en-US" smtClean="0"/>
              <a:t>7/9/21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5CC3E-6F7D-B444-AAF5-82003319D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76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17514"/>
            <a:ext cx="2628900" cy="823747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17514"/>
            <a:ext cx="7734300" cy="823747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2F3A-1B20-7A4D-864B-79FC3B08390E}" type="datetimeFigureOut">
              <a:rPr lang="en-US" smtClean="0"/>
              <a:t>7/9/21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5CC3E-6F7D-B444-AAF5-82003319D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99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2F3A-1B20-7A4D-864B-79FC3B08390E}" type="datetimeFigureOut">
              <a:rPr lang="en-US" smtClean="0"/>
              <a:t>7/9/21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5CC3E-6F7D-B444-AAF5-82003319D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50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423318"/>
            <a:ext cx="10515600" cy="404335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504929"/>
            <a:ext cx="10515600" cy="212630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2F3A-1B20-7A4D-864B-79FC3B08390E}" type="datetimeFigureOut">
              <a:rPr lang="en-US" smtClean="0"/>
              <a:t>7/9/21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5CC3E-6F7D-B444-AAF5-82003319D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851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587570"/>
            <a:ext cx="5181600" cy="616741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587570"/>
            <a:ext cx="5181600" cy="616741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2F3A-1B20-7A4D-864B-79FC3B08390E}" type="datetimeFigureOut">
              <a:rPr lang="en-US" smtClean="0"/>
              <a:t>7/9/21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5CC3E-6F7D-B444-AAF5-82003319D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87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17516"/>
            <a:ext cx="10515600" cy="1878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382815"/>
            <a:ext cx="5157787" cy="116778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550596"/>
            <a:ext cx="5157787" cy="52223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382815"/>
            <a:ext cx="5183188" cy="116778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550596"/>
            <a:ext cx="5183188" cy="52223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2F3A-1B20-7A4D-864B-79FC3B08390E}" type="datetimeFigureOut">
              <a:rPr lang="en-US" smtClean="0"/>
              <a:t>7/9/21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5CC3E-6F7D-B444-AAF5-82003319D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70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2F3A-1B20-7A4D-864B-79FC3B08390E}" type="datetimeFigureOut">
              <a:rPr lang="en-US" smtClean="0"/>
              <a:t>7/9/21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5CC3E-6F7D-B444-AAF5-82003319D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33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2F3A-1B20-7A4D-864B-79FC3B08390E}" type="datetimeFigureOut">
              <a:rPr lang="en-US" smtClean="0"/>
              <a:t>7/9/21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5CC3E-6F7D-B444-AAF5-82003319D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780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8018"/>
            <a:ext cx="3932237" cy="2268061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99540"/>
            <a:ext cx="6172200" cy="690768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916079"/>
            <a:ext cx="3932237" cy="540239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2F3A-1B20-7A4D-864B-79FC3B08390E}" type="datetimeFigureOut">
              <a:rPr lang="en-US" smtClean="0"/>
              <a:t>7/9/21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5CC3E-6F7D-B444-AAF5-82003319D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27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8018"/>
            <a:ext cx="3932237" cy="2268061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99540"/>
            <a:ext cx="6172200" cy="690768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916079"/>
            <a:ext cx="3932237" cy="540239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2F3A-1B20-7A4D-864B-79FC3B08390E}" type="datetimeFigureOut">
              <a:rPr lang="en-US" smtClean="0"/>
              <a:t>7/9/21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5CC3E-6F7D-B444-AAF5-82003319D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701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17516"/>
            <a:ext cx="10515600" cy="1878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587570"/>
            <a:ext cx="10515600" cy="6167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9009246"/>
            <a:ext cx="2743200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F3A-1B20-7A4D-864B-79FC3B08390E}" type="datetimeFigureOut">
              <a:rPr lang="en-US" smtClean="0"/>
              <a:t>7/9/21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9009246"/>
            <a:ext cx="4114800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9009246"/>
            <a:ext cx="2743200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5CC3E-6F7D-B444-AAF5-82003319D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51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10.png"/><Relationship Id="rId5" Type="http://schemas.openxmlformats.org/officeDocument/2006/relationships/image" Target="../media/image18.png"/><Relationship Id="rId15" Type="http://schemas.openxmlformats.org/officeDocument/2006/relationships/image" Target="../media/image21.png"/><Relationship Id="rId10" Type="http://schemas.openxmlformats.org/officeDocument/2006/relationships/image" Target="../media/image9.png"/><Relationship Id="rId4" Type="http://schemas.openxmlformats.org/officeDocument/2006/relationships/image" Target="../media/image17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862D0B98-50D7-514F-8F9C-737867AFE22D}"/>
              </a:ext>
            </a:extLst>
          </p:cNvPr>
          <p:cNvSpPr/>
          <p:nvPr/>
        </p:nvSpPr>
        <p:spPr>
          <a:xfrm>
            <a:off x="601129" y="371441"/>
            <a:ext cx="3482920" cy="2734572"/>
          </a:xfrm>
          <a:prstGeom prst="roundRect">
            <a:avLst/>
          </a:prstGeom>
          <a:solidFill>
            <a:srgbClr val="F1B2B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59A3CFEE-5CDA-B043-919E-7C6356A87655}"/>
              </a:ext>
            </a:extLst>
          </p:cNvPr>
          <p:cNvSpPr/>
          <p:nvPr/>
        </p:nvSpPr>
        <p:spPr>
          <a:xfrm>
            <a:off x="5052122" y="6418874"/>
            <a:ext cx="5008907" cy="2874586"/>
          </a:xfrm>
          <a:prstGeom prst="roundRect">
            <a:avLst/>
          </a:prstGeom>
          <a:solidFill>
            <a:srgbClr val="87CE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0" name="Trapezoid 119">
            <a:extLst>
              <a:ext uri="{FF2B5EF4-FFF2-40B4-BE49-F238E27FC236}">
                <a16:creationId xmlns:a16="http://schemas.microsoft.com/office/drawing/2014/main" id="{D8CBF653-3888-E844-8D0C-FB78FDF59BA9}"/>
              </a:ext>
            </a:extLst>
          </p:cNvPr>
          <p:cNvSpPr/>
          <p:nvPr/>
        </p:nvSpPr>
        <p:spPr>
          <a:xfrm rot="5400000">
            <a:off x="1481544" y="801965"/>
            <a:ext cx="1856667" cy="1992265"/>
          </a:xfrm>
          <a:prstGeom prst="trapezoid">
            <a:avLst/>
          </a:prstGeom>
          <a:solidFill>
            <a:srgbClr val="F9CDB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8C04696-CA6D-D945-AF87-9655FECF836D}"/>
              </a:ext>
            </a:extLst>
          </p:cNvPr>
          <p:cNvSpPr txBox="1"/>
          <p:nvPr/>
        </p:nvSpPr>
        <p:spPr>
          <a:xfrm>
            <a:off x="1727623" y="1406882"/>
            <a:ext cx="13051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/>
              <a:t>Backbone</a:t>
            </a:r>
          </a:p>
          <a:p>
            <a:pPr algn="ctr"/>
            <a:r>
              <a:rPr lang="en-US" sz="2200" dirty="0"/>
              <a:t>CNN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EC18239A-3B6D-534E-8AEF-EF1E26D67C3D}"/>
              </a:ext>
            </a:extLst>
          </p:cNvPr>
          <p:cNvSpPr txBox="1"/>
          <p:nvPr/>
        </p:nvSpPr>
        <p:spPr>
          <a:xfrm>
            <a:off x="7529070" y="8404099"/>
            <a:ext cx="22900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b="1" dirty="0"/>
              <a:t>Few-Shot </a:t>
            </a:r>
          </a:p>
          <a:p>
            <a:pPr algn="r"/>
            <a:r>
              <a:rPr lang="en-US" sz="2200" b="1" dirty="0"/>
              <a:t>Episodic Network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EAD408E-CEE7-8A45-A017-D5048E012160}"/>
              </a:ext>
            </a:extLst>
          </p:cNvPr>
          <p:cNvSpPr txBox="1"/>
          <p:nvPr/>
        </p:nvSpPr>
        <p:spPr>
          <a:xfrm>
            <a:off x="1230566" y="371441"/>
            <a:ext cx="26307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200" b="1" dirty="0"/>
              <a:t>Pretrained Backbone</a:t>
            </a:r>
          </a:p>
        </p:txBody>
      </p:sp>
      <p:sp>
        <p:nvSpPr>
          <p:cNvPr id="124" name="Rounded Rectangle 123">
            <a:extLst>
              <a:ext uri="{FF2B5EF4-FFF2-40B4-BE49-F238E27FC236}">
                <a16:creationId xmlns:a16="http://schemas.microsoft.com/office/drawing/2014/main" id="{584D48AA-912B-4440-8DA3-F37A0F7C516B}"/>
              </a:ext>
            </a:extLst>
          </p:cNvPr>
          <p:cNvSpPr/>
          <p:nvPr/>
        </p:nvSpPr>
        <p:spPr>
          <a:xfrm>
            <a:off x="5018873" y="3350287"/>
            <a:ext cx="3601781" cy="2711323"/>
          </a:xfrm>
          <a:prstGeom prst="roundRect">
            <a:avLst/>
          </a:prstGeom>
          <a:solidFill>
            <a:srgbClr val="EAE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66A7062-64CB-F74F-80B6-C01350C50236}"/>
              </a:ext>
            </a:extLst>
          </p:cNvPr>
          <p:cNvSpPr txBox="1"/>
          <p:nvPr/>
        </p:nvSpPr>
        <p:spPr>
          <a:xfrm>
            <a:off x="6892071" y="3458032"/>
            <a:ext cx="16007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b="1" dirty="0"/>
              <a:t>Attention </a:t>
            </a:r>
          </a:p>
          <a:p>
            <a:pPr algn="r"/>
            <a:r>
              <a:rPr lang="en-US" sz="2200" b="1" dirty="0"/>
              <a:t>Attractor</a:t>
            </a:r>
          </a:p>
          <a:p>
            <a:pPr algn="r"/>
            <a:r>
              <a:rPr lang="en-US" sz="2200" b="1" dirty="0"/>
              <a:t>Network</a:t>
            </a:r>
          </a:p>
        </p:txBody>
      </p:sp>
      <p:sp>
        <p:nvSpPr>
          <p:cNvPr id="126" name="Rounded Rectangle 125">
            <a:extLst>
              <a:ext uri="{FF2B5EF4-FFF2-40B4-BE49-F238E27FC236}">
                <a16:creationId xmlns:a16="http://schemas.microsoft.com/office/drawing/2014/main" id="{43478D24-BAC7-CD42-9B1A-6374BFE7F1BF}"/>
              </a:ext>
            </a:extLst>
          </p:cNvPr>
          <p:cNvSpPr/>
          <p:nvPr/>
        </p:nvSpPr>
        <p:spPr>
          <a:xfrm>
            <a:off x="5045987" y="298191"/>
            <a:ext cx="3540149" cy="2734572"/>
          </a:xfrm>
          <a:prstGeom prst="roundRect">
            <a:avLst/>
          </a:prstGeom>
          <a:solidFill>
            <a:srgbClr val="F1B2B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0FD0EC3-B79A-BA48-A695-9491207A15F1}"/>
              </a:ext>
            </a:extLst>
          </p:cNvPr>
          <p:cNvSpPr txBox="1"/>
          <p:nvPr/>
        </p:nvSpPr>
        <p:spPr>
          <a:xfrm>
            <a:off x="5964358" y="372654"/>
            <a:ext cx="23969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200" b="1" dirty="0"/>
              <a:t>Base Class Weights</a:t>
            </a:r>
          </a:p>
        </p:txBody>
      </p:sp>
      <p:cxnSp>
        <p:nvCxnSpPr>
          <p:cNvPr id="128" name="Curved Connector 127">
            <a:extLst>
              <a:ext uri="{FF2B5EF4-FFF2-40B4-BE49-F238E27FC236}">
                <a16:creationId xmlns:a16="http://schemas.microsoft.com/office/drawing/2014/main" id="{0CAB9142-CB5A-964E-8188-22E32A936B96}"/>
              </a:ext>
            </a:extLst>
          </p:cNvPr>
          <p:cNvCxnSpPr>
            <a:cxnSpLocks/>
            <a:stCxn id="120" idx="0"/>
            <a:endCxn id="158" idx="4"/>
          </p:cNvCxnSpPr>
          <p:nvPr/>
        </p:nvCxnSpPr>
        <p:spPr>
          <a:xfrm>
            <a:off x="3406010" y="1798098"/>
            <a:ext cx="2829295" cy="4097420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urved Connector 128">
            <a:extLst>
              <a:ext uri="{FF2B5EF4-FFF2-40B4-BE49-F238E27FC236}">
                <a16:creationId xmlns:a16="http://schemas.microsoft.com/office/drawing/2014/main" id="{4C1D2737-511C-B84D-A4BD-7C9363105939}"/>
              </a:ext>
            </a:extLst>
          </p:cNvPr>
          <p:cNvCxnSpPr>
            <a:cxnSpLocks/>
            <a:stCxn id="120" idx="0"/>
            <a:endCxn id="161" idx="1"/>
          </p:cNvCxnSpPr>
          <p:nvPr/>
        </p:nvCxnSpPr>
        <p:spPr>
          <a:xfrm>
            <a:off x="3406010" y="1798098"/>
            <a:ext cx="1930440" cy="6333127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9A8F9450-A52A-4D43-A0C8-BB7F17DCA7D1}"/>
                  </a:ext>
                </a:extLst>
              </p:cNvPr>
              <p:cNvSpPr/>
              <p:nvPr/>
            </p:nvSpPr>
            <p:spPr>
              <a:xfrm>
                <a:off x="7667117" y="7413046"/>
                <a:ext cx="620090" cy="620090"/>
              </a:xfrm>
              <a:prstGeom prst="ellipse">
                <a:avLst/>
              </a:prstGeom>
              <a:solidFill>
                <a:srgbClr val="4682B4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CA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9A8F9450-A52A-4D43-A0C8-BB7F17DCA7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7117" y="7413046"/>
                <a:ext cx="620090" cy="62009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TextBox 130">
            <a:extLst>
              <a:ext uri="{FF2B5EF4-FFF2-40B4-BE49-F238E27FC236}">
                <a16:creationId xmlns:a16="http://schemas.microsoft.com/office/drawing/2014/main" id="{4E9A7FB8-0297-5748-A163-5A1C2134DAC3}"/>
              </a:ext>
            </a:extLst>
          </p:cNvPr>
          <p:cNvSpPr txBox="1"/>
          <p:nvPr/>
        </p:nvSpPr>
        <p:spPr>
          <a:xfrm>
            <a:off x="8275478" y="7703119"/>
            <a:ext cx="1465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Support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530A0430-2379-B94D-B8C2-A437D4514A06}"/>
                  </a:ext>
                </a:extLst>
              </p:cNvPr>
              <p:cNvSpPr/>
              <p:nvPr/>
            </p:nvSpPr>
            <p:spPr>
              <a:xfrm>
                <a:off x="7655259" y="6718232"/>
                <a:ext cx="620090" cy="620090"/>
              </a:xfrm>
              <a:prstGeom prst="ellipse">
                <a:avLst/>
              </a:prstGeom>
              <a:solidFill>
                <a:srgbClr val="4682B4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530A0430-2379-B94D-B8C2-A437D4514A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5259" y="6718232"/>
                <a:ext cx="620090" cy="62009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TextBox 132">
            <a:extLst>
              <a:ext uri="{FF2B5EF4-FFF2-40B4-BE49-F238E27FC236}">
                <a16:creationId xmlns:a16="http://schemas.microsoft.com/office/drawing/2014/main" id="{2FA2B3A7-27DA-B247-A7EA-912FE9815859}"/>
              </a:ext>
            </a:extLst>
          </p:cNvPr>
          <p:cNvSpPr txBox="1"/>
          <p:nvPr/>
        </p:nvSpPr>
        <p:spPr>
          <a:xfrm>
            <a:off x="7986615" y="6017997"/>
            <a:ext cx="217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Attractor </a:t>
            </a:r>
            <a:r>
              <a:rPr lang="en-US" dirty="0" err="1"/>
              <a:t>Regularizer</a:t>
            </a:r>
            <a:endParaRPr lang="en-US" dirty="0"/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1BB04E29-9182-4E48-B5E4-68D454260F57}"/>
              </a:ext>
            </a:extLst>
          </p:cNvPr>
          <p:cNvGrpSpPr/>
          <p:nvPr/>
        </p:nvGrpSpPr>
        <p:grpSpPr>
          <a:xfrm rot="5400000">
            <a:off x="5786547" y="3807154"/>
            <a:ext cx="1517385" cy="1030646"/>
            <a:chOff x="4961220" y="2400473"/>
            <a:chExt cx="1517385" cy="1030646"/>
          </a:xfrm>
        </p:grpSpPr>
        <p:sp>
          <p:nvSpPr>
            <p:cNvPr id="135" name="Rounded Rectangle 134">
              <a:extLst>
                <a:ext uri="{FF2B5EF4-FFF2-40B4-BE49-F238E27FC236}">
                  <a16:creationId xmlns:a16="http://schemas.microsoft.com/office/drawing/2014/main" id="{FD2AA69C-0F39-2C4B-92B0-3FE7A634BDB9}"/>
                </a:ext>
              </a:extLst>
            </p:cNvPr>
            <p:cNvSpPr>
              <a:spLocks/>
            </p:cNvSpPr>
            <p:nvPr/>
          </p:nvSpPr>
          <p:spPr>
            <a:xfrm flipH="1">
              <a:off x="4961220" y="2400473"/>
              <a:ext cx="352335" cy="1030646"/>
            </a:xfrm>
            <a:prstGeom prst="roundRect">
              <a:avLst/>
            </a:prstGeom>
            <a:pattFill prst="wdDnDiag">
              <a:fgClr>
                <a:schemeClr val="bg2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6" name="Rounded Rectangle 135">
              <a:extLst>
                <a:ext uri="{FF2B5EF4-FFF2-40B4-BE49-F238E27FC236}">
                  <a16:creationId xmlns:a16="http://schemas.microsoft.com/office/drawing/2014/main" id="{009ACE47-AF0B-D146-BCE2-5857559DE51C}"/>
                </a:ext>
              </a:extLst>
            </p:cNvPr>
            <p:cNvSpPr>
              <a:spLocks/>
            </p:cNvSpPr>
            <p:nvPr/>
          </p:nvSpPr>
          <p:spPr>
            <a:xfrm flipH="1">
              <a:off x="5581692" y="2567593"/>
              <a:ext cx="352335" cy="691118"/>
            </a:xfrm>
            <a:prstGeom prst="roundRect">
              <a:avLst/>
            </a:prstGeom>
            <a:pattFill prst="wdDnDiag">
              <a:fgClr>
                <a:schemeClr val="bg2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7" name="Rounded Rectangle 136">
              <a:extLst>
                <a:ext uri="{FF2B5EF4-FFF2-40B4-BE49-F238E27FC236}">
                  <a16:creationId xmlns:a16="http://schemas.microsoft.com/office/drawing/2014/main" id="{DFBAA858-3AA3-BD49-9CBC-493493A74997}"/>
                </a:ext>
              </a:extLst>
            </p:cNvPr>
            <p:cNvSpPr>
              <a:spLocks/>
            </p:cNvSpPr>
            <p:nvPr/>
          </p:nvSpPr>
          <p:spPr>
            <a:xfrm flipH="1">
              <a:off x="6126270" y="2400473"/>
              <a:ext cx="352335" cy="1030646"/>
            </a:xfrm>
            <a:prstGeom prst="roundRect">
              <a:avLst/>
            </a:prstGeom>
            <a:pattFill prst="wdDnDiag">
              <a:fgClr>
                <a:schemeClr val="bg2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81D62671-9B79-F946-ACA5-280AD834D383}"/>
                </a:ext>
              </a:extLst>
            </p:cNvPr>
            <p:cNvSpPr/>
            <p:nvPr/>
          </p:nvSpPr>
          <p:spPr>
            <a:xfrm flipH="1">
              <a:off x="5026706" y="2491610"/>
              <a:ext cx="231054" cy="23105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29848BFE-5F27-B341-9194-C0941FB8EDB7}"/>
                </a:ext>
              </a:extLst>
            </p:cNvPr>
            <p:cNvSpPr/>
            <p:nvPr/>
          </p:nvSpPr>
          <p:spPr>
            <a:xfrm flipH="1">
              <a:off x="5027414" y="2800269"/>
              <a:ext cx="231054" cy="23105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E0261859-701A-4D4D-8742-BE19D4E5C516}"/>
                </a:ext>
              </a:extLst>
            </p:cNvPr>
            <p:cNvSpPr/>
            <p:nvPr/>
          </p:nvSpPr>
          <p:spPr>
            <a:xfrm flipH="1">
              <a:off x="5019896" y="3118827"/>
              <a:ext cx="231054" cy="23105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BEF3FBD7-02A2-BE46-9E6A-8917084D5688}"/>
                </a:ext>
              </a:extLst>
            </p:cNvPr>
            <p:cNvSpPr/>
            <p:nvPr/>
          </p:nvSpPr>
          <p:spPr>
            <a:xfrm flipH="1">
              <a:off x="5646492" y="2665801"/>
              <a:ext cx="231054" cy="23105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0AA54B43-DA67-CD41-99D9-8BD3BD85DF5B}"/>
                </a:ext>
              </a:extLst>
            </p:cNvPr>
            <p:cNvSpPr/>
            <p:nvPr/>
          </p:nvSpPr>
          <p:spPr>
            <a:xfrm flipH="1">
              <a:off x="5646492" y="2974907"/>
              <a:ext cx="231054" cy="23105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249EA1D4-537D-3D45-B273-250DCBF807F6}"/>
                </a:ext>
              </a:extLst>
            </p:cNvPr>
            <p:cNvSpPr/>
            <p:nvPr/>
          </p:nvSpPr>
          <p:spPr>
            <a:xfrm flipH="1">
              <a:off x="6186910" y="2484741"/>
              <a:ext cx="231054" cy="23105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30451A75-DDE5-594E-94A0-A1013817430B}"/>
                </a:ext>
              </a:extLst>
            </p:cNvPr>
            <p:cNvSpPr/>
            <p:nvPr/>
          </p:nvSpPr>
          <p:spPr>
            <a:xfrm flipH="1">
              <a:off x="6183815" y="2795415"/>
              <a:ext cx="231054" cy="23105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64043FAD-E5A9-4F4D-AA94-BA1E7F8FD3D1}"/>
                </a:ext>
              </a:extLst>
            </p:cNvPr>
            <p:cNvSpPr/>
            <p:nvPr/>
          </p:nvSpPr>
          <p:spPr>
            <a:xfrm flipH="1">
              <a:off x="6186910" y="3109258"/>
              <a:ext cx="231054" cy="23105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0F631748-2A96-7447-83B1-114977055235}"/>
              </a:ext>
            </a:extLst>
          </p:cNvPr>
          <p:cNvGrpSpPr/>
          <p:nvPr/>
        </p:nvGrpSpPr>
        <p:grpSpPr>
          <a:xfrm>
            <a:off x="5558453" y="1027283"/>
            <a:ext cx="2058031" cy="1523363"/>
            <a:chOff x="5911156" y="-535902"/>
            <a:chExt cx="2058031" cy="1523363"/>
          </a:xfrm>
          <a:pattFill prst="dashVert">
            <a:fgClr>
              <a:srgbClr val="FF0000"/>
            </a:fgClr>
            <a:bgClr>
              <a:schemeClr val="bg1"/>
            </a:bgClr>
          </a:pattFill>
        </p:grpSpPr>
        <p:sp>
          <p:nvSpPr>
            <p:cNvPr id="147" name="Rounded Rectangle 146">
              <a:extLst>
                <a:ext uri="{FF2B5EF4-FFF2-40B4-BE49-F238E27FC236}">
                  <a16:creationId xmlns:a16="http://schemas.microsoft.com/office/drawing/2014/main" id="{DC6B78B2-888C-434F-B2BA-50EE5A73556C}"/>
                </a:ext>
              </a:extLst>
            </p:cNvPr>
            <p:cNvSpPr>
              <a:spLocks/>
            </p:cNvSpPr>
            <p:nvPr/>
          </p:nvSpPr>
          <p:spPr>
            <a:xfrm>
              <a:off x="5911156" y="-492109"/>
              <a:ext cx="2058031" cy="1478279"/>
            </a:xfrm>
            <a:prstGeom prst="roundRect">
              <a:avLst/>
            </a:prstGeom>
            <a:pattFill prst="pct10">
              <a:fgClr>
                <a:srgbClr val="E3F0D9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E3BBFD17-7646-1C43-AE18-E63F674B22A7}"/>
                </a:ext>
              </a:extLst>
            </p:cNvPr>
            <p:cNvCxnSpPr/>
            <p:nvPr/>
          </p:nvCxnSpPr>
          <p:spPr>
            <a:xfrm>
              <a:off x="5911156" y="-222407"/>
              <a:ext cx="2058031" cy="0"/>
            </a:xfrm>
            <a:prstGeom prst="line">
              <a:avLst/>
            </a:prstGeom>
            <a:grpFill/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A1AD9E0A-2991-1E4B-BA94-FADDD4E4772A}"/>
                </a:ext>
              </a:extLst>
            </p:cNvPr>
            <p:cNvCxnSpPr/>
            <p:nvPr/>
          </p:nvCxnSpPr>
          <p:spPr>
            <a:xfrm>
              <a:off x="5911156" y="55499"/>
              <a:ext cx="2058031" cy="0"/>
            </a:xfrm>
            <a:prstGeom prst="line">
              <a:avLst/>
            </a:prstGeom>
            <a:grpFill/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6D71D4AD-D5C2-3246-8692-651D15356A9F}"/>
                </a:ext>
              </a:extLst>
            </p:cNvPr>
            <p:cNvCxnSpPr/>
            <p:nvPr/>
          </p:nvCxnSpPr>
          <p:spPr>
            <a:xfrm>
              <a:off x="5911156" y="351334"/>
              <a:ext cx="2058031" cy="0"/>
            </a:xfrm>
            <a:prstGeom prst="line">
              <a:avLst/>
            </a:prstGeom>
            <a:grpFill/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F939B620-9E98-AC44-A866-6DFA4993576F}"/>
                </a:ext>
              </a:extLst>
            </p:cNvPr>
            <p:cNvCxnSpPr/>
            <p:nvPr/>
          </p:nvCxnSpPr>
          <p:spPr>
            <a:xfrm>
              <a:off x="5911156" y="647169"/>
              <a:ext cx="2058031" cy="0"/>
            </a:xfrm>
            <a:prstGeom prst="line">
              <a:avLst/>
            </a:prstGeom>
            <a:grpFill/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C71BF9DC-4DAB-8C43-9DE2-1EDE9C99149D}"/>
                </a:ext>
              </a:extLst>
            </p:cNvPr>
            <p:cNvSpPr txBox="1"/>
            <p:nvPr/>
          </p:nvSpPr>
          <p:spPr>
            <a:xfrm>
              <a:off x="6653692" y="-535902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dog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251273EC-DD40-BE4B-9F50-3F35EB75D419}"/>
                </a:ext>
              </a:extLst>
            </p:cNvPr>
            <p:cNvSpPr txBox="1"/>
            <p:nvPr/>
          </p:nvSpPr>
          <p:spPr>
            <a:xfrm>
              <a:off x="6681328" y="-229509"/>
              <a:ext cx="4342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cat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39567370-C4B9-4946-9CCF-294CE4B23F00}"/>
                </a:ext>
              </a:extLst>
            </p:cNvPr>
            <p:cNvSpPr txBox="1"/>
            <p:nvPr/>
          </p:nvSpPr>
          <p:spPr>
            <a:xfrm>
              <a:off x="6577177" y="39478"/>
              <a:ext cx="6463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plane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A8374C4E-A2F4-5044-B7C5-DDD4A122CD91}"/>
                </a:ext>
              </a:extLst>
            </p:cNvPr>
            <p:cNvSpPr txBox="1"/>
            <p:nvPr/>
          </p:nvSpPr>
          <p:spPr>
            <a:xfrm>
              <a:off x="6614133" y="344081"/>
              <a:ext cx="5731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train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25790B66-BAE3-7D4D-9AD6-CBA487B16743}"/>
                </a:ext>
              </a:extLst>
            </p:cNvPr>
            <p:cNvSpPr txBox="1"/>
            <p:nvPr/>
          </p:nvSpPr>
          <p:spPr>
            <a:xfrm>
              <a:off x="6729194" y="648907"/>
              <a:ext cx="3385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…</a:t>
              </a:r>
            </a:p>
          </p:txBody>
        </p:sp>
      </p:grpSp>
      <p:cxnSp>
        <p:nvCxnSpPr>
          <p:cNvPr id="157" name="Elbow Connector 156">
            <a:extLst>
              <a:ext uri="{FF2B5EF4-FFF2-40B4-BE49-F238E27FC236}">
                <a16:creationId xmlns:a16="http://schemas.microsoft.com/office/drawing/2014/main" id="{9C7D92BF-07BC-F142-B7AB-602CB2C13060}"/>
              </a:ext>
            </a:extLst>
          </p:cNvPr>
          <p:cNvCxnSpPr>
            <a:cxnSpLocks/>
            <a:stCxn id="158" idx="0"/>
            <a:endCxn id="132" idx="0"/>
          </p:cNvCxnSpPr>
          <p:nvPr/>
        </p:nvCxnSpPr>
        <p:spPr>
          <a:xfrm>
            <a:off x="6866694" y="5888226"/>
            <a:ext cx="1098610" cy="83000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riangle 157">
            <a:extLst>
              <a:ext uri="{FF2B5EF4-FFF2-40B4-BE49-F238E27FC236}">
                <a16:creationId xmlns:a16="http://schemas.microsoft.com/office/drawing/2014/main" id="{030C4A33-CDC5-FB48-BC5D-AD769D0097AD}"/>
              </a:ext>
            </a:extLst>
          </p:cNvPr>
          <p:cNvSpPr/>
          <p:nvPr/>
        </p:nvSpPr>
        <p:spPr>
          <a:xfrm rot="7167120">
            <a:off x="6312084" y="5480838"/>
            <a:ext cx="633601" cy="546208"/>
          </a:xfrm>
          <a:prstGeom prst="triangl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5D346691-1F55-F041-B20B-230CCAD25805}"/>
              </a:ext>
            </a:extLst>
          </p:cNvPr>
          <p:cNvCxnSpPr>
            <a:cxnSpLocks/>
            <a:stCxn id="156" idx="2"/>
            <a:endCxn id="135" idx="3"/>
          </p:cNvCxnSpPr>
          <p:nvPr/>
        </p:nvCxnSpPr>
        <p:spPr>
          <a:xfrm flipH="1">
            <a:off x="6545240" y="2550646"/>
            <a:ext cx="528" cy="10131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96887E9A-5064-C740-9A6B-27CCF1745E28}"/>
              </a:ext>
            </a:extLst>
          </p:cNvPr>
          <p:cNvGrpSpPr/>
          <p:nvPr/>
        </p:nvGrpSpPr>
        <p:grpSpPr>
          <a:xfrm>
            <a:off x="5336450" y="7433484"/>
            <a:ext cx="1794992" cy="1395481"/>
            <a:chOff x="5643237" y="3958306"/>
            <a:chExt cx="2520391" cy="1959428"/>
          </a:xfrm>
        </p:grpSpPr>
        <p:sp>
          <p:nvSpPr>
            <p:cNvPr id="161" name="Rounded Rectangle 160">
              <a:extLst>
                <a:ext uri="{FF2B5EF4-FFF2-40B4-BE49-F238E27FC236}">
                  <a16:creationId xmlns:a16="http://schemas.microsoft.com/office/drawing/2014/main" id="{A3E07835-7EE2-B546-936F-A2449B890AB6}"/>
                </a:ext>
              </a:extLst>
            </p:cNvPr>
            <p:cNvSpPr>
              <a:spLocks/>
            </p:cNvSpPr>
            <p:nvPr/>
          </p:nvSpPr>
          <p:spPr>
            <a:xfrm>
              <a:off x="5643237" y="3958306"/>
              <a:ext cx="669847" cy="1959428"/>
            </a:xfrm>
            <a:prstGeom prst="roundRect">
              <a:avLst/>
            </a:prstGeom>
            <a:pattFill prst="openDmnd">
              <a:fgClr>
                <a:schemeClr val="bg2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2" name="Rounded Rectangle 161">
              <a:extLst>
                <a:ext uri="{FF2B5EF4-FFF2-40B4-BE49-F238E27FC236}">
                  <a16:creationId xmlns:a16="http://schemas.microsoft.com/office/drawing/2014/main" id="{3D793F11-749A-4D42-8985-78A7B6B11255}"/>
                </a:ext>
              </a:extLst>
            </p:cNvPr>
            <p:cNvSpPr>
              <a:spLocks/>
            </p:cNvSpPr>
            <p:nvPr/>
          </p:nvSpPr>
          <p:spPr>
            <a:xfrm>
              <a:off x="6568509" y="4277824"/>
              <a:ext cx="669847" cy="1313930"/>
            </a:xfrm>
            <a:prstGeom prst="roundRect">
              <a:avLst/>
            </a:prstGeom>
            <a:pattFill prst="openDmnd">
              <a:fgClr>
                <a:schemeClr val="bg2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3" name="Rounded Rectangle 162">
              <a:extLst>
                <a:ext uri="{FF2B5EF4-FFF2-40B4-BE49-F238E27FC236}">
                  <a16:creationId xmlns:a16="http://schemas.microsoft.com/office/drawing/2014/main" id="{AE614B53-6C60-124F-8801-088ACCEFA066}"/>
                </a:ext>
              </a:extLst>
            </p:cNvPr>
            <p:cNvSpPr>
              <a:spLocks/>
            </p:cNvSpPr>
            <p:nvPr/>
          </p:nvSpPr>
          <p:spPr>
            <a:xfrm>
              <a:off x="7493781" y="3958306"/>
              <a:ext cx="669847" cy="1959428"/>
            </a:xfrm>
            <a:prstGeom prst="roundRect">
              <a:avLst/>
            </a:prstGeom>
            <a:pattFill prst="openDmnd">
              <a:fgClr>
                <a:schemeClr val="bg2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AA8241B0-AE54-BF41-A453-8333EEABF601}"/>
                </a:ext>
              </a:extLst>
            </p:cNvPr>
            <p:cNvSpPr/>
            <p:nvPr/>
          </p:nvSpPr>
          <p:spPr>
            <a:xfrm>
              <a:off x="5758524" y="4111587"/>
              <a:ext cx="439271" cy="43927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81287D05-C1C6-BC47-BB94-FB9F3849C45E}"/>
                </a:ext>
              </a:extLst>
            </p:cNvPr>
            <p:cNvSpPr/>
            <p:nvPr/>
          </p:nvSpPr>
          <p:spPr>
            <a:xfrm>
              <a:off x="5758524" y="4718384"/>
              <a:ext cx="439271" cy="43927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B9E204E2-F67A-3547-BD66-09A1997BDD99}"/>
                </a:ext>
              </a:extLst>
            </p:cNvPr>
            <p:cNvSpPr/>
            <p:nvPr/>
          </p:nvSpPr>
          <p:spPr>
            <a:xfrm>
              <a:off x="5760037" y="5322171"/>
              <a:ext cx="439271" cy="43927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49EB6D7F-1A5F-054A-8D59-B56013458604}"/>
                </a:ext>
              </a:extLst>
            </p:cNvPr>
            <p:cNvSpPr/>
            <p:nvPr/>
          </p:nvSpPr>
          <p:spPr>
            <a:xfrm>
              <a:off x="6682683" y="4433882"/>
              <a:ext cx="439271" cy="43927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6EF6171B-5714-3143-88E1-8BE4C92CD137}"/>
                </a:ext>
              </a:extLst>
            </p:cNvPr>
            <p:cNvSpPr/>
            <p:nvPr/>
          </p:nvSpPr>
          <p:spPr>
            <a:xfrm>
              <a:off x="6682683" y="5035760"/>
              <a:ext cx="439271" cy="43927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FEDC3A47-DC33-084A-9BC6-D9D9D3DFBA87}"/>
                </a:ext>
              </a:extLst>
            </p:cNvPr>
            <p:cNvSpPr/>
            <p:nvPr/>
          </p:nvSpPr>
          <p:spPr>
            <a:xfrm>
              <a:off x="7602374" y="4118380"/>
              <a:ext cx="439271" cy="43927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137B2FF1-FA79-B841-9C17-E3D8E1191388}"/>
                </a:ext>
              </a:extLst>
            </p:cNvPr>
            <p:cNvSpPr/>
            <p:nvPr/>
          </p:nvSpPr>
          <p:spPr>
            <a:xfrm>
              <a:off x="7602374" y="4725177"/>
              <a:ext cx="439271" cy="43927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7929D301-5534-DC42-BF83-31C0879E8CEA}"/>
                </a:ext>
              </a:extLst>
            </p:cNvPr>
            <p:cNvSpPr/>
            <p:nvPr/>
          </p:nvSpPr>
          <p:spPr>
            <a:xfrm>
              <a:off x="7603887" y="5328964"/>
              <a:ext cx="439271" cy="43927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FD88A035-C22D-894F-833B-E45DBB8E46E4}"/>
                </a:ext>
              </a:extLst>
            </p:cNvPr>
            <p:cNvCxnSpPr>
              <a:stCxn id="161" idx="3"/>
              <a:endCxn id="162" idx="1"/>
            </p:cNvCxnSpPr>
            <p:nvPr/>
          </p:nvCxnSpPr>
          <p:spPr>
            <a:xfrm flipV="1">
              <a:off x="6313084" y="4934789"/>
              <a:ext cx="255425" cy="32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6E0E9898-F10D-C841-945C-7D28A5D1A15F}"/>
                </a:ext>
              </a:extLst>
            </p:cNvPr>
            <p:cNvCxnSpPr>
              <a:cxnSpLocks/>
              <a:stCxn id="162" idx="3"/>
              <a:endCxn id="163" idx="1"/>
            </p:cNvCxnSpPr>
            <p:nvPr/>
          </p:nvCxnSpPr>
          <p:spPr>
            <a:xfrm>
              <a:off x="7238356" y="4934789"/>
              <a:ext cx="255425" cy="32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88D64840-87B1-A54D-AF22-0C0B24EC1E29}"/>
              </a:ext>
            </a:extLst>
          </p:cNvPr>
          <p:cNvCxnSpPr>
            <a:cxnSpLocks/>
            <a:stCxn id="135" idx="1"/>
            <a:endCxn id="136" idx="3"/>
          </p:cNvCxnSpPr>
          <p:nvPr/>
        </p:nvCxnSpPr>
        <p:spPr>
          <a:xfrm>
            <a:off x="6545240" y="3916120"/>
            <a:ext cx="2644" cy="2681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E1905B6-84AA-FB4C-A7EC-B2E819BEE54A}"/>
              </a:ext>
            </a:extLst>
          </p:cNvPr>
          <p:cNvCxnSpPr>
            <a:cxnSpLocks/>
            <a:stCxn id="136" idx="1"/>
            <a:endCxn id="137" idx="3"/>
          </p:cNvCxnSpPr>
          <p:nvPr/>
        </p:nvCxnSpPr>
        <p:spPr>
          <a:xfrm flipH="1">
            <a:off x="6545240" y="4536592"/>
            <a:ext cx="2644" cy="1922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F526EAF6-6042-C340-B693-64791D72968D}"/>
                  </a:ext>
                </a:extLst>
              </p:cNvPr>
              <p:cNvSpPr txBox="1"/>
              <p:nvPr/>
            </p:nvSpPr>
            <p:spPr>
              <a:xfrm>
                <a:off x="6901355" y="6023956"/>
                <a:ext cx="1124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F526EAF6-6042-C340-B693-64791D7296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1355" y="6023956"/>
                <a:ext cx="1124090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B9421CD7-0426-6B4C-8C15-1C172AED3445}"/>
                  </a:ext>
                </a:extLst>
              </p:cNvPr>
              <p:cNvSpPr txBox="1"/>
              <p:nvPr/>
            </p:nvSpPr>
            <p:spPr>
              <a:xfrm>
                <a:off x="6558101" y="8849570"/>
                <a:ext cx="5415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B9421CD7-0426-6B4C-8C15-1C172AED3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8101" y="8849570"/>
                <a:ext cx="54155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" name="TextBox 177">
            <a:extLst>
              <a:ext uri="{FF2B5EF4-FFF2-40B4-BE49-F238E27FC236}">
                <a16:creationId xmlns:a16="http://schemas.microsoft.com/office/drawing/2014/main" id="{07B14CEE-35D0-5B49-B95C-8633E0BC3C9B}"/>
              </a:ext>
            </a:extLst>
          </p:cNvPr>
          <p:cNvSpPr txBox="1"/>
          <p:nvPr/>
        </p:nvSpPr>
        <p:spPr>
          <a:xfrm>
            <a:off x="5359335" y="8849570"/>
            <a:ext cx="1377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Fast weights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0C6E75EA-AE6E-0B4E-8E90-59E6F334E93D}"/>
              </a:ext>
            </a:extLst>
          </p:cNvPr>
          <p:cNvCxnSpPr>
            <a:cxnSpLocks/>
            <a:stCxn id="132" idx="6"/>
            <a:endCxn id="180" idx="1"/>
          </p:cNvCxnSpPr>
          <p:nvPr/>
        </p:nvCxnSpPr>
        <p:spPr>
          <a:xfrm>
            <a:off x="8275349" y="7028277"/>
            <a:ext cx="465804" cy="2233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E76BA769-76F1-3E49-8726-E8A610A73712}"/>
                  </a:ext>
                </a:extLst>
              </p:cNvPr>
              <p:cNvSpPr/>
              <p:nvPr/>
            </p:nvSpPr>
            <p:spPr>
              <a:xfrm>
                <a:off x="8686068" y="7196500"/>
                <a:ext cx="376141" cy="376141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E76BA769-76F1-3E49-8726-E8A610A737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068" y="7196500"/>
                <a:ext cx="376141" cy="376141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5BCCA663-4E2A-D244-9503-A16F9E551D1C}"/>
              </a:ext>
            </a:extLst>
          </p:cNvPr>
          <p:cNvCxnSpPr>
            <a:cxnSpLocks/>
            <a:stCxn id="130" idx="6"/>
            <a:endCxn id="180" idx="3"/>
          </p:cNvCxnSpPr>
          <p:nvPr/>
        </p:nvCxnSpPr>
        <p:spPr>
          <a:xfrm flipV="1">
            <a:off x="8287207" y="7517556"/>
            <a:ext cx="453946" cy="2055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U-Turn Arrow 181">
            <a:extLst>
              <a:ext uri="{FF2B5EF4-FFF2-40B4-BE49-F238E27FC236}">
                <a16:creationId xmlns:a16="http://schemas.microsoft.com/office/drawing/2014/main" id="{5E69752D-38D8-0743-A990-3293F0E7520E}"/>
              </a:ext>
            </a:extLst>
          </p:cNvPr>
          <p:cNvSpPr/>
          <p:nvPr/>
        </p:nvSpPr>
        <p:spPr>
          <a:xfrm rot="5400000">
            <a:off x="9001164" y="7150432"/>
            <a:ext cx="583920" cy="462383"/>
          </a:xfrm>
          <a:prstGeom prst="uturnArrow">
            <a:avLst>
              <a:gd name="adj1" fmla="val 8585"/>
              <a:gd name="adj2" fmla="val 14741"/>
              <a:gd name="adj3" fmla="val 16793"/>
              <a:gd name="adj4" fmla="val 45802"/>
              <a:gd name="adj5" fmla="val 75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7A199091-E896-8A4B-A262-B9865F589A30}"/>
              </a:ext>
            </a:extLst>
          </p:cNvPr>
          <p:cNvSpPr txBox="1"/>
          <p:nvPr/>
        </p:nvSpPr>
        <p:spPr>
          <a:xfrm>
            <a:off x="8413966" y="6734379"/>
            <a:ext cx="1465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DAA7DBC9-4B36-DA44-873A-5C8772E7580F}"/>
                  </a:ext>
                </a:extLst>
              </p:cNvPr>
              <p:cNvSpPr txBox="1"/>
              <p:nvPr/>
            </p:nvSpPr>
            <p:spPr>
              <a:xfrm>
                <a:off x="7683437" y="2400697"/>
                <a:ext cx="5270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DAA7DBC9-4B36-DA44-873A-5C8772E758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3437" y="2400697"/>
                <a:ext cx="52706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1F28687C-DBB9-E349-BA3D-0C653FD94367}"/>
              </a:ext>
            </a:extLst>
          </p:cNvPr>
          <p:cNvCxnSpPr>
            <a:cxnSpLocks/>
            <a:endCxn id="130" idx="2"/>
          </p:cNvCxnSpPr>
          <p:nvPr/>
        </p:nvCxnSpPr>
        <p:spPr>
          <a:xfrm>
            <a:off x="7154320" y="7723091"/>
            <a:ext cx="5127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3E676C77-B994-0242-AF6B-5662AC5A4201}"/>
              </a:ext>
            </a:extLst>
          </p:cNvPr>
          <p:cNvCxnSpPr>
            <a:cxnSpLocks/>
          </p:cNvCxnSpPr>
          <p:nvPr/>
        </p:nvCxnSpPr>
        <p:spPr>
          <a:xfrm flipV="1">
            <a:off x="7131442" y="8213975"/>
            <a:ext cx="36492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Elbow Connector 186">
            <a:extLst>
              <a:ext uri="{FF2B5EF4-FFF2-40B4-BE49-F238E27FC236}">
                <a16:creationId xmlns:a16="http://schemas.microsoft.com/office/drawing/2014/main" id="{A374A96F-5DC0-114A-9217-17632E673DCE}"/>
              </a:ext>
            </a:extLst>
          </p:cNvPr>
          <p:cNvCxnSpPr>
            <a:cxnSpLocks/>
            <a:endCxn id="132" idx="2"/>
          </p:cNvCxnSpPr>
          <p:nvPr/>
        </p:nvCxnSpPr>
        <p:spPr>
          <a:xfrm rot="5400000" flipH="1" flipV="1">
            <a:off x="6327851" y="6275406"/>
            <a:ext cx="574537" cy="208028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266F1632-61E9-254D-B1EF-06CFB2A550AB}"/>
              </a:ext>
            </a:extLst>
          </p:cNvPr>
          <p:cNvCxnSpPr>
            <a:cxnSpLocks/>
            <a:stCxn id="162" idx="0"/>
          </p:cNvCxnSpPr>
          <p:nvPr/>
        </p:nvCxnSpPr>
        <p:spPr>
          <a:xfrm flipH="1" flipV="1">
            <a:off x="6233152" y="7028279"/>
            <a:ext cx="795" cy="632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39E4B7E2-61F5-A641-A3A1-047B5F165F4B}"/>
              </a:ext>
            </a:extLst>
          </p:cNvPr>
          <p:cNvCxnSpPr>
            <a:cxnSpLocks/>
            <a:stCxn id="163" idx="0"/>
          </p:cNvCxnSpPr>
          <p:nvPr/>
        </p:nvCxnSpPr>
        <p:spPr>
          <a:xfrm flipV="1">
            <a:off x="6892914" y="7028279"/>
            <a:ext cx="0" cy="4052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urved Connector 189">
            <a:extLst>
              <a:ext uri="{FF2B5EF4-FFF2-40B4-BE49-F238E27FC236}">
                <a16:creationId xmlns:a16="http://schemas.microsoft.com/office/drawing/2014/main" id="{7CFBE515-163A-6547-A57F-C1A8E6E579A2}"/>
              </a:ext>
            </a:extLst>
          </p:cNvPr>
          <p:cNvCxnSpPr>
            <a:cxnSpLocks/>
            <a:stCxn id="147" idx="3"/>
            <a:endCxn id="193" idx="0"/>
          </p:cNvCxnSpPr>
          <p:nvPr/>
        </p:nvCxnSpPr>
        <p:spPr>
          <a:xfrm>
            <a:off x="7616484" y="1810216"/>
            <a:ext cx="3590462" cy="4353000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5AEB8811-FF50-4443-8D9C-F0140D3B1D36}"/>
              </a:ext>
            </a:extLst>
          </p:cNvPr>
          <p:cNvSpPr txBox="1"/>
          <p:nvPr/>
        </p:nvSpPr>
        <p:spPr>
          <a:xfrm>
            <a:off x="10367597" y="8638916"/>
            <a:ext cx="16736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/>
              <a:t>Joint </a:t>
            </a:r>
          </a:p>
          <a:p>
            <a:pPr algn="ctr"/>
            <a:r>
              <a:rPr lang="en-US" sz="2200" dirty="0"/>
              <a:t>Classification</a:t>
            </a: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6CD37544-3B98-274E-8187-2144C6ABAA81}"/>
              </a:ext>
            </a:extLst>
          </p:cNvPr>
          <p:cNvGrpSpPr/>
          <p:nvPr/>
        </p:nvGrpSpPr>
        <p:grpSpPr>
          <a:xfrm>
            <a:off x="10754009" y="6163216"/>
            <a:ext cx="886118" cy="1764309"/>
            <a:chOff x="5864226" y="-492109"/>
            <a:chExt cx="2104961" cy="1478279"/>
          </a:xfrm>
        </p:grpSpPr>
        <p:sp>
          <p:nvSpPr>
            <p:cNvPr id="193" name="Rounded Rectangle 192">
              <a:extLst>
                <a:ext uri="{FF2B5EF4-FFF2-40B4-BE49-F238E27FC236}">
                  <a16:creationId xmlns:a16="http://schemas.microsoft.com/office/drawing/2014/main" id="{E5044B3A-9B89-5146-A2F0-8DBD43DEFE31}"/>
                </a:ext>
              </a:extLst>
            </p:cNvPr>
            <p:cNvSpPr>
              <a:spLocks/>
            </p:cNvSpPr>
            <p:nvPr/>
          </p:nvSpPr>
          <p:spPr>
            <a:xfrm>
              <a:off x="5911156" y="-492109"/>
              <a:ext cx="2058031" cy="1478279"/>
            </a:xfrm>
            <a:prstGeom prst="roundRect">
              <a:avLst/>
            </a:prstGeom>
            <a:pattFill prst="pct5">
              <a:fgClr>
                <a:srgbClr val="E3F0D9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021EDC7F-1913-FE4A-9145-0E545CDACBAC}"/>
                </a:ext>
              </a:extLst>
            </p:cNvPr>
            <p:cNvCxnSpPr/>
            <p:nvPr/>
          </p:nvCxnSpPr>
          <p:spPr>
            <a:xfrm>
              <a:off x="5911156" y="-222407"/>
              <a:ext cx="2058031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933EFD47-A72B-A44E-A64A-0E8054F5C1C0}"/>
                </a:ext>
              </a:extLst>
            </p:cNvPr>
            <p:cNvCxnSpPr/>
            <p:nvPr/>
          </p:nvCxnSpPr>
          <p:spPr>
            <a:xfrm>
              <a:off x="5911156" y="55499"/>
              <a:ext cx="2058031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AE7C476F-D8BD-5442-B8E0-4429B14BBF33}"/>
                </a:ext>
              </a:extLst>
            </p:cNvPr>
            <p:cNvCxnSpPr/>
            <p:nvPr/>
          </p:nvCxnSpPr>
          <p:spPr>
            <a:xfrm>
              <a:off x="5911156" y="351334"/>
              <a:ext cx="2058031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7E5624F2-3592-3C45-A663-5E3AD36491AA}"/>
                </a:ext>
              </a:extLst>
            </p:cNvPr>
            <p:cNvCxnSpPr/>
            <p:nvPr/>
          </p:nvCxnSpPr>
          <p:spPr>
            <a:xfrm>
              <a:off x="5911156" y="647169"/>
              <a:ext cx="2058031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CBDBEB1B-2A73-2344-B619-A5648004ABBC}"/>
                </a:ext>
              </a:extLst>
            </p:cNvPr>
            <p:cNvSpPr txBox="1"/>
            <p:nvPr/>
          </p:nvSpPr>
          <p:spPr>
            <a:xfrm>
              <a:off x="5911156" y="-459057"/>
              <a:ext cx="2058031" cy="283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dog</a:t>
              </a: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77E11B75-51F4-D04C-A2A7-8A41970FEEE3}"/>
                </a:ext>
              </a:extLst>
            </p:cNvPr>
            <p:cNvSpPr txBox="1"/>
            <p:nvPr/>
          </p:nvSpPr>
          <p:spPr>
            <a:xfrm>
              <a:off x="5911156" y="-229509"/>
              <a:ext cx="2011101" cy="283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cat</a:t>
              </a: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C501E916-E5DA-C44B-B156-9FFED119A0CA}"/>
                </a:ext>
              </a:extLst>
            </p:cNvPr>
            <p:cNvSpPr txBox="1"/>
            <p:nvPr/>
          </p:nvSpPr>
          <p:spPr>
            <a:xfrm>
              <a:off x="5864226" y="39478"/>
              <a:ext cx="2058031" cy="283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plane</a:t>
              </a: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FBCB26BE-09ED-544B-8940-FF9A9A6A2738}"/>
                </a:ext>
              </a:extLst>
            </p:cNvPr>
            <p:cNvSpPr txBox="1"/>
            <p:nvPr/>
          </p:nvSpPr>
          <p:spPr>
            <a:xfrm>
              <a:off x="5911156" y="344081"/>
              <a:ext cx="2011101" cy="283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train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6D0DF58E-5116-C843-9C07-A9CA4C2EE275}"/>
                </a:ext>
              </a:extLst>
            </p:cNvPr>
            <p:cNvSpPr txBox="1"/>
            <p:nvPr/>
          </p:nvSpPr>
          <p:spPr>
            <a:xfrm>
              <a:off x="5911156" y="648907"/>
              <a:ext cx="2011101" cy="283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…</a:t>
              </a:r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2469AE58-B528-9445-AD95-DAD7A4C09E41}"/>
              </a:ext>
            </a:extLst>
          </p:cNvPr>
          <p:cNvGrpSpPr/>
          <p:nvPr/>
        </p:nvGrpSpPr>
        <p:grpSpPr>
          <a:xfrm>
            <a:off x="10780644" y="7937520"/>
            <a:ext cx="874067" cy="658462"/>
            <a:chOff x="5911156" y="-492107"/>
            <a:chExt cx="2076334" cy="551712"/>
          </a:xfrm>
        </p:grpSpPr>
        <p:sp>
          <p:nvSpPr>
            <p:cNvPr id="204" name="Rounded Rectangle 203">
              <a:extLst>
                <a:ext uri="{FF2B5EF4-FFF2-40B4-BE49-F238E27FC236}">
                  <a16:creationId xmlns:a16="http://schemas.microsoft.com/office/drawing/2014/main" id="{38607261-DF61-214C-890F-DE003D960AC6}"/>
                </a:ext>
              </a:extLst>
            </p:cNvPr>
            <p:cNvSpPr>
              <a:spLocks/>
            </p:cNvSpPr>
            <p:nvPr/>
          </p:nvSpPr>
          <p:spPr>
            <a:xfrm>
              <a:off x="5911156" y="-492107"/>
              <a:ext cx="2058031" cy="551712"/>
            </a:xfrm>
            <a:prstGeom prst="roundRect">
              <a:avLst/>
            </a:prstGeom>
            <a:pattFill prst="openDmnd">
              <a:fgClr>
                <a:schemeClr val="bg2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3684C57A-DE0E-8A47-A2B9-F0171E7A1F6D}"/>
                </a:ext>
              </a:extLst>
            </p:cNvPr>
            <p:cNvCxnSpPr/>
            <p:nvPr/>
          </p:nvCxnSpPr>
          <p:spPr>
            <a:xfrm>
              <a:off x="5911156" y="-222407"/>
              <a:ext cx="2058031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7D47CE71-D619-9949-A19A-C56AC6038884}"/>
                </a:ext>
              </a:extLst>
            </p:cNvPr>
            <p:cNvSpPr txBox="1"/>
            <p:nvPr/>
          </p:nvSpPr>
          <p:spPr>
            <a:xfrm>
              <a:off x="5911156" y="-459057"/>
              <a:ext cx="2058031" cy="283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fish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BA7A1D50-4D7E-C342-8345-908CED5C566A}"/>
                </a:ext>
              </a:extLst>
            </p:cNvPr>
            <p:cNvSpPr txBox="1"/>
            <p:nvPr/>
          </p:nvSpPr>
          <p:spPr>
            <a:xfrm>
              <a:off x="5976389" y="-240252"/>
              <a:ext cx="2011101" cy="283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ship</a:t>
              </a:r>
            </a:p>
          </p:txBody>
        </p:sp>
      </p:grp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4F9E56AC-D463-F24D-9C32-27EE2E146901}"/>
              </a:ext>
            </a:extLst>
          </p:cNvPr>
          <p:cNvCxnSpPr>
            <a:cxnSpLocks/>
          </p:cNvCxnSpPr>
          <p:nvPr/>
        </p:nvCxnSpPr>
        <p:spPr>
          <a:xfrm>
            <a:off x="5810893" y="8767578"/>
            <a:ext cx="8434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2B9481BE-1DDE-BA4A-B204-1CB9104FB4E4}"/>
              </a:ext>
            </a:extLst>
          </p:cNvPr>
          <p:cNvGrpSpPr/>
          <p:nvPr/>
        </p:nvGrpSpPr>
        <p:grpSpPr>
          <a:xfrm>
            <a:off x="527114" y="3350287"/>
            <a:ext cx="3581648" cy="2708994"/>
            <a:chOff x="576877" y="7126952"/>
            <a:chExt cx="3482920" cy="2574570"/>
          </a:xfrm>
        </p:grpSpPr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44F265B4-7F9B-004A-8D98-95263C963B71}"/>
                </a:ext>
              </a:extLst>
            </p:cNvPr>
            <p:cNvGrpSpPr/>
            <p:nvPr/>
          </p:nvGrpSpPr>
          <p:grpSpPr>
            <a:xfrm>
              <a:off x="576877" y="7126952"/>
              <a:ext cx="3482920" cy="2574570"/>
              <a:chOff x="136028" y="3884197"/>
              <a:chExt cx="3482920" cy="2574570"/>
            </a:xfrm>
          </p:grpSpPr>
          <p:sp>
            <p:nvSpPr>
              <p:cNvPr id="212" name="Rounded Rectangle 211">
                <a:extLst>
                  <a:ext uri="{FF2B5EF4-FFF2-40B4-BE49-F238E27FC236}">
                    <a16:creationId xmlns:a16="http://schemas.microsoft.com/office/drawing/2014/main" id="{3D852B4E-A3BC-DD48-8C81-B1601F769A89}"/>
                  </a:ext>
                </a:extLst>
              </p:cNvPr>
              <p:cNvSpPr/>
              <p:nvPr/>
            </p:nvSpPr>
            <p:spPr>
              <a:xfrm>
                <a:off x="136028" y="3884197"/>
                <a:ext cx="3482920" cy="2574570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CEAFBA1E-9C2F-E048-AE61-FE3EEBB43613}"/>
                  </a:ext>
                </a:extLst>
              </p:cNvPr>
              <p:cNvSpPr txBox="1"/>
              <p:nvPr/>
            </p:nvSpPr>
            <p:spPr>
              <a:xfrm>
                <a:off x="1289051" y="5962310"/>
                <a:ext cx="1938849" cy="3700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b="1" dirty="0"/>
                  <a:t>Few-Shot Episode</a:t>
                </a:r>
              </a:p>
            </p:txBody>
          </p:sp>
          <p:pic>
            <p:nvPicPr>
              <p:cNvPr id="214" name="Picture 213">
                <a:extLst>
                  <a:ext uri="{FF2B5EF4-FFF2-40B4-BE49-F238E27FC236}">
                    <a16:creationId xmlns:a16="http://schemas.microsoft.com/office/drawing/2014/main" id="{645FAB20-C613-4846-B496-2854462FAA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69153" y="4940096"/>
                <a:ext cx="593782" cy="641075"/>
              </a:xfrm>
              <a:prstGeom prst="rect">
                <a:avLst/>
              </a:prstGeom>
            </p:spPr>
          </p:pic>
          <p:pic>
            <p:nvPicPr>
              <p:cNvPr id="215" name="Picture 214">
                <a:extLst>
                  <a:ext uri="{FF2B5EF4-FFF2-40B4-BE49-F238E27FC236}">
                    <a16:creationId xmlns:a16="http://schemas.microsoft.com/office/drawing/2014/main" id="{D3BDFE39-C454-3B48-B70B-5FBD09E2D9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3463" y="4204580"/>
                <a:ext cx="984905" cy="834483"/>
              </a:xfrm>
              <a:prstGeom prst="rect">
                <a:avLst/>
              </a:prstGeom>
            </p:spPr>
          </p:pic>
          <p:pic>
            <p:nvPicPr>
              <p:cNvPr id="216" name="Picture 215">
                <a:extLst>
                  <a:ext uri="{FF2B5EF4-FFF2-40B4-BE49-F238E27FC236}">
                    <a16:creationId xmlns:a16="http://schemas.microsoft.com/office/drawing/2014/main" id="{BC6664FF-330E-E94B-91BC-93FC5692CA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33358" y="5152602"/>
                <a:ext cx="988823" cy="747956"/>
              </a:xfrm>
              <a:prstGeom prst="rect">
                <a:avLst/>
              </a:prstGeom>
            </p:spPr>
          </p:pic>
          <p:pic>
            <p:nvPicPr>
              <p:cNvPr id="217" name="Picture 216">
                <a:extLst>
                  <a:ext uri="{FF2B5EF4-FFF2-40B4-BE49-F238E27FC236}">
                    <a16:creationId xmlns:a16="http://schemas.microsoft.com/office/drawing/2014/main" id="{83FB711E-0934-9E47-9596-5C57347CE4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21793" y="4642306"/>
                <a:ext cx="596741" cy="521180"/>
              </a:xfrm>
              <a:prstGeom prst="rect">
                <a:avLst/>
              </a:prstGeom>
            </p:spPr>
          </p:pic>
          <p:pic>
            <p:nvPicPr>
              <p:cNvPr id="218" name="Picture 217">
                <a:extLst>
                  <a:ext uri="{FF2B5EF4-FFF2-40B4-BE49-F238E27FC236}">
                    <a16:creationId xmlns:a16="http://schemas.microsoft.com/office/drawing/2014/main" id="{301E7892-28A3-2C46-B1C5-43B27B3150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778744" y="3956961"/>
                <a:ext cx="561764" cy="496809"/>
              </a:xfrm>
              <a:prstGeom prst="rect">
                <a:avLst/>
              </a:prstGeom>
            </p:spPr>
          </p:pic>
          <p:pic>
            <p:nvPicPr>
              <p:cNvPr id="219" name="Picture 218">
                <a:extLst>
                  <a:ext uri="{FF2B5EF4-FFF2-40B4-BE49-F238E27FC236}">
                    <a16:creationId xmlns:a16="http://schemas.microsoft.com/office/drawing/2014/main" id="{81F095AC-279C-7142-A349-7CE495E8AD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18568" y="5326114"/>
                <a:ext cx="632302" cy="502492"/>
              </a:xfrm>
              <a:prstGeom prst="rect">
                <a:avLst/>
              </a:prstGeom>
            </p:spPr>
          </p:pic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169D8F56-D7AA-484A-8E9B-A54BAE939255}"/>
                  </a:ext>
                </a:extLst>
              </p:cNvPr>
              <p:cNvSpPr txBox="1"/>
              <p:nvPr/>
            </p:nvSpPr>
            <p:spPr>
              <a:xfrm>
                <a:off x="2644559" y="5666862"/>
                <a:ext cx="776851" cy="3172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Query</a:t>
                </a:r>
              </a:p>
            </p:txBody>
          </p:sp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F0A962BD-324B-A04A-B326-B3CFF81CF7F5}"/>
                  </a:ext>
                </a:extLst>
              </p:cNvPr>
              <p:cNvSpPr txBox="1"/>
              <p:nvPr/>
            </p:nvSpPr>
            <p:spPr>
              <a:xfrm>
                <a:off x="289001" y="5935546"/>
                <a:ext cx="1077535" cy="3172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Support</a:t>
                </a:r>
              </a:p>
            </p:txBody>
          </p:sp>
        </p:grpSp>
        <p:pic>
          <p:nvPicPr>
            <p:cNvPr id="211" name="Picture 210">
              <a:extLst>
                <a:ext uri="{FF2B5EF4-FFF2-40B4-BE49-F238E27FC236}">
                  <a16:creationId xmlns:a16="http://schemas.microsoft.com/office/drawing/2014/main" id="{43E06DE6-EFC6-5441-81DB-0B572664CD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099200" y="7287940"/>
              <a:ext cx="641132" cy="634335"/>
            </a:xfrm>
            <a:prstGeom prst="rect">
              <a:avLst/>
            </a:prstGeom>
          </p:spPr>
        </p:pic>
      </p:grpSp>
      <p:cxnSp>
        <p:nvCxnSpPr>
          <p:cNvPr id="222" name="Curved Connector 221">
            <a:extLst>
              <a:ext uri="{FF2B5EF4-FFF2-40B4-BE49-F238E27FC236}">
                <a16:creationId xmlns:a16="http://schemas.microsoft.com/office/drawing/2014/main" id="{6ADE0B37-5989-2341-AFF3-8064153D80F0}"/>
              </a:ext>
            </a:extLst>
          </p:cNvPr>
          <p:cNvCxnSpPr>
            <a:cxnSpLocks/>
            <a:endCxn id="120" idx="2"/>
          </p:cNvCxnSpPr>
          <p:nvPr/>
        </p:nvCxnSpPr>
        <p:spPr>
          <a:xfrm rot="5400000" flipH="1" flipV="1">
            <a:off x="201905" y="2305494"/>
            <a:ext cx="1719235" cy="704445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>
            <a:extLst>
              <a:ext uri="{FF2B5EF4-FFF2-40B4-BE49-F238E27FC236}">
                <a16:creationId xmlns:a16="http://schemas.microsoft.com/office/drawing/2014/main" id="{2F66B67E-8487-DD43-975C-F3812AC84803}"/>
              </a:ext>
            </a:extLst>
          </p:cNvPr>
          <p:cNvSpPr txBox="1"/>
          <p:nvPr/>
        </p:nvSpPr>
        <p:spPr>
          <a:xfrm>
            <a:off x="6833163" y="5458756"/>
            <a:ext cx="1068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Attention</a:t>
            </a: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18E1BAF3-0500-4347-A3D3-FF5FA1826444}"/>
              </a:ext>
            </a:extLst>
          </p:cNvPr>
          <p:cNvCxnSpPr>
            <a:cxnSpLocks/>
            <a:stCxn id="120" idx="0"/>
            <a:endCxn id="147" idx="1"/>
          </p:cNvCxnSpPr>
          <p:nvPr/>
        </p:nvCxnSpPr>
        <p:spPr>
          <a:xfrm>
            <a:off x="3406010" y="1798098"/>
            <a:ext cx="2152443" cy="121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F877E110-EBF3-874C-8F6E-6105CD68F237}"/>
              </a:ext>
            </a:extLst>
          </p:cNvPr>
          <p:cNvCxnSpPr>
            <a:cxnSpLocks/>
            <a:stCxn id="137" idx="1"/>
            <a:endCxn id="158" idx="2"/>
          </p:cNvCxnSpPr>
          <p:nvPr/>
        </p:nvCxnSpPr>
        <p:spPr>
          <a:xfrm>
            <a:off x="6545240" y="5081170"/>
            <a:ext cx="1603" cy="2626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F67196F6-7FDF-4B42-8C63-2E51A8D57B6F}"/>
              </a:ext>
            </a:extLst>
          </p:cNvPr>
          <p:cNvGrpSpPr/>
          <p:nvPr/>
        </p:nvGrpSpPr>
        <p:grpSpPr>
          <a:xfrm>
            <a:off x="397921" y="6813443"/>
            <a:ext cx="4141968" cy="2109728"/>
            <a:chOff x="637887" y="6994984"/>
            <a:chExt cx="4141968" cy="2109728"/>
          </a:xfrm>
        </p:grpSpPr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6E518BBE-39AC-434D-A630-287444402B5E}"/>
                </a:ext>
              </a:extLst>
            </p:cNvPr>
            <p:cNvGrpSpPr/>
            <p:nvPr/>
          </p:nvGrpSpPr>
          <p:grpSpPr>
            <a:xfrm>
              <a:off x="637887" y="6994984"/>
              <a:ext cx="4141968" cy="2061140"/>
              <a:chOff x="8903365" y="151723"/>
              <a:chExt cx="4141968" cy="2061140"/>
            </a:xfrm>
          </p:grpSpPr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F2FC2E2D-8141-674C-8AEE-C2DD8997E515}"/>
                  </a:ext>
                </a:extLst>
              </p:cNvPr>
              <p:cNvSpPr/>
              <p:nvPr/>
            </p:nvSpPr>
            <p:spPr>
              <a:xfrm>
                <a:off x="9316717" y="840056"/>
                <a:ext cx="306000" cy="306000"/>
              </a:xfrm>
              <a:prstGeom prst="rect">
                <a:avLst/>
              </a:prstGeom>
              <a:solidFill>
                <a:srgbClr val="F1B2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E7DD0C6E-C1C8-8040-A155-56ACF49B4C8A}"/>
                  </a:ext>
                </a:extLst>
              </p:cNvPr>
              <p:cNvSpPr/>
              <p:nvPr/>
            </p:nvSpPr>
            <p:spPr>
              <a:xfrm>
                <a:off x="9321299" y="1365349"/>
                <a:ext cx="306000" cy="306000"/>
              </a:xfrm>
              <a:prstGeom prst="rect">
                <a:avLst/>
              </a:prstGeom>
              <a:solidFill>
                <a:srgbClr val="EAE8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024B9191-0273-9549-A6A1-B085329B7D63}"/>
                  </a:ext>
                </a:extLst>
              </p:cNvPr>
              <p:cNvSpPr/>
              <p:nvPr/>
            </p:nvSpPr>
            <p:spPr>
              <a:xfrm>
                <a:off x="9316717" y="1906863"/>
                <a:ext cx="306000" cy="306000"/>
              </a:xfrm>
              <a:prstGeom prst="rect">
                <a:avLst/>
              </a:prstGeom>
              <a:solidFill>
                <a:srgbClr val="87CE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35561417-9C5C-D44D-8476-EF57CD5084F1}"/>
                  </a:ext>
                </a:extLst>
              </p:cNvPr>
              <p:cNvSpPr txBox="1"/>
              <p:nvPr/>
            </p:nvSpPr>
            <p:spPr>
              <a:xfrm>
                <a:off x="9692732" y="793478"/>
                <a:ext cx="196316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Pretraining Stage</a:t>
                </a:r>
              </a:p>
            </p:txBody>
          </p:sp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BF3A1350-E515-9E4D-8D01-775CC629721D}"/>
                  </a:ext>
                </a:extLst>
              </p:cNvPr>
              <p:cNvSpPr txBox="1"/>
              <p:nvPr/>
            </p:nvSpPr>
            <p:spPr>
              <a:xfrm>
                <a:off x="8903365" y="151723"/>
                <a:ext cx="41419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When are parameters being learned?</a:t>
                </a:r>
              </a:p>
            </p:txBody>
          </p:sp>
        </p:grp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62C94C65-6726-1642-8D1B-EF78C488EF4D}"/>
                </a:ext>
              </a:extLst>
            </p:cNvPr>
            <p:cNvSpPr txBox="1"/>
            <p:nvPr/>
          </p:nvSpPr>
          <p:spPr>
            <a:xfrm>
              <a:off x="1427254" y="8161124"/>
              <a:ext cx="23437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Meta-Learning Stage</a:t>
              </a:r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EBD962D3-B524-1845-AE5C-3218C1F37959}"/>
                </a:ext>
              </a:extLst>
            </p:cNvPr>
            <p:cNvSpPr txBox="1"/>
            <p:nvPr/>
          </p:nvSpPr>
          <p:spPr>
            <a:xfrm>
              <a:off x="1429585" y="8704602"/>
              <a:ext cx="26564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Every Few-Shot Episode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30AC81CE-C559-224C-81B6-0FB27E902401}"/>
                  </a:ext>
                </a:extLst>
              </p:cNvPr>
              <p:cNvSpPr txBox="1"/>
              <p:nvPr/>
            </p:nvSpPr>
            <p:spPr>
              <a:xfrm>
                <a:off x="5528602" y="4204431"/>
                <a:ext cx="7285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30AC81CE-C559-224C-81B6-0FB27E902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602" y="4204431"/>
                <a:ext cx="728533" cy="369332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2425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C86A348-472E-2A42-AB10-33AFD2CD7844}"/>
              </a:ext>
            </a:extLst>
          </p:cNvPr>
          <p:cNvSpPr/>
          <p:nvPr/>
        </p:nvSpPr>
        <p:spPr>
          <a:xfrm>
            <a:off x="601129" y="371441"/>
            <a:ext cx="3482920" cy="2734572"/>
          </a:xfrm>
          <a:prstGeom prst="roundRect">
            <a:avLst/>
          </a:prstGeom>
          <a:solidFill>
            <a:srgbClr val="F0847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278F25D-D528-4544-9AF0-EA7059686D4F}"/>
              </a:ext>
            </a:extLst>
          </p:cNvPr>
          <p:cNvSpPr/>
          <p:nvPr/>
        </p:nvSpPr>
        <p:spPr>
          <a:xfrm>
            <a:off x="5052122" y="6418874"/>
            <a:ext cx="5008907" cy="2874586"/>
          </a:xfrm>
          <a:prstGeom prst="roundRect">
            <a:avLst/>
          </a:prstGeom>
          <a:solidFill>
            <a:srgbClr val="87CE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AE0E5C41-09F0-2348-8D30-86FCA0E33C94}"/>
              </a:ext>
            </a:extLst>
          </p:cNvPr>
          <p:cNvSpPr/>
          <p:nvPr/>
        </p:nvSpPr>
        <p:spPr>
          <a:xfrm rot="5400000">
            <a:off x="1481544" y="801965"/>
            <a:ext cx="1856667" cy="1992265"/>
          </a:xfrm>
          <a:prstGeom prst="trapezoid">
            <a:avLst/>
          </a:prstGeom>
          <a:solidFill>
            <a:srgbClr val="F9CDB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5B1DC2-A1F3-5D49-A0A1-8C00C9825567}"/>
              </a:ext>
            </a:extLst>
          </p:cNvPr>
          <p:cNvSpPr txBox="1"/>
          <p:nvPr/>
        </p:nvSpPr>
        <p:spPr>
          <a:xfrm>
            <a:off x="1727623" y="1406882"/>
            <a:ext cx="13051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/>
              <a:t>Backbone</a:t>
            </a:r>
          </a:p>
          <a:p>
            <a:pPr algn="ctr"/>
            <a:r>
              <a:rPr lang="en-US" sz="2200" dirty="0"/>
              <a:t>CNN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9A4111-5F68-BE49-B659-A45278BFBAAA}"/>
              </a:ext>
            </a:extLst>
          </p:cNvPr>
          <p:cNvSpPr txBox="1"/>
          <p:nvPr/>
        </p:nvSpPr>
        <p:spPr>
          <a:xfrm>
            <a:off x="7529070" y="8404099"/>
            <a:ext cx="22900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b="1" dirty="0"/>
              <a:t>Few-Shot </a:t>
            </a:r>
          </a:p>
          <a:p>
            <a:pPr algn="r"/>
            <a:r>
              <a:rPr lang="en-US" sz="2200" b="1" dirty="0"/>
              <a:t>Episodic Network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F9C435-4239-044A-9DBF-A6E9BA4E2A7F}"/>
              </a:ext>
            </a:extLst>
          </p:cNvPr>
          <p:cNvSpPr txBox="1"/>
          <p:nvPr/>
        </p:nvSpPr>
        <p:spPr>
          <a:xfrm>
            <a:off x="1230566" y="371441"/>
            <a:ext cx="26307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200" b="1" dirty="0"/>
              <a:t>Pretrained Backbone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F6D7AFE-A2C1-0B4C-BD40-7A9B57A46568}"/>
              </a:ext>
            </a:extLst>
          </p:cNvPr>
          <p:cNvSpPr/>
          <p:nvPr/>
        </p:nvSpPr>
        <p:spPr>
          <a:xfrm>
            <a:off x="5018873" y="3350287"/>
            <a:ext cx="3601781" cy="2711323"/>
          </a:xfrm>
          <a:prstGeom prst="roundRect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D32EDF-86F6-1A45-96D1-73FF8F83D523}"/>
              </a:ext>
            </a:extLst>
          </p:cNvPr>
          <p:cNvSpPr txBox="1"/>
          <p:nvPr/>
        </p:nvSpPr>
        <p:spPr>
          <a:xfrm>
            <a:off x="6892071" y="3458032"/>
            <a:ext cx="16007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b="1" dirty="0"/>
              <a:t>Attention </a:t>
            </a:r>
          </a:p>
          <a:p>
            <a:pPr algn="r"/>
            <a:r>
              <a:rPr lang="en-US" sz="2200" b="1" dirty="0"/>
              <a:t>Attractor</a:t>
            </a:r>
          </a:p>
          <a:p>
            <a:pPr algn="r"/>
            <a:r>
              <a:rPr lang="en-US" sz="2200" b="1" dirty="0"/>
              <a:t>Network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BC36FE7-5F8D-DB48-8A22-C9D9CA808C7E}"/>
              </a:ext>
            </a:extLst>
          </p:cNvPr>
          <p:cNvSpPr/>
          <p:nvPr/>
        </p:nvSpPr>
        <p:spPr>
          <a:xfrm>
            <a:off x="5045987" y="298191"/>
            <a:ext cx="3540149" cy="2734572"/>
          </a:xfrm>
          <a:prstGeom prst="roundRect">
            <a:avLst/>
          </a:prstGeom>
          <a:solidFill>
            <a:srgbClr val="F0847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3EE762-62F9-DA44-8E2D-0A3B047F68B2}"/>
              </a:ext>
            </a:extLst>
          </p:cNvPr>
          <p:cNvSpPr txBox="1"/>
          <p:nvPr/>
        </p:nvSpPr>
        <p:spPr>
          <a:xfrm>
            <a:off x="5964358" y="372654"/>
            <a:ext cx="23969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200" b="1" dirty="0"/>
              <a:t>Base Class Weights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6C053877-B055-FA40-9CBC-68936CBD701F}"/>
              </a:ext>
            </a:extLst>
          </p:cNvPr>
          <p:cNvCxnSpPr>
            <a:cxnSpLocks/>
            <a:stCxn id="6" idx="0"/>
            <a:endCxn id="44" idx="4"/>
          </p:cNvCxnSpPr>
          <p:nvPr/>
        </p:nvCxnSpPr>
        <p:spPr>
          <a:xfrm>
            <a:off x="3406010" y="1798098"/>
            <a:ext cx="2829295" cy="4097420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60528194-2EFF-2A4E-B705-09BA42E3B4BF}"/>
              </a:ext>
            </a:extLst>
          </p:cNvPr>
          <p:cNvCxnSpPr>
            <a:cxnSpLocks/>
            <a:stCxn id="6" idx="0"/>
            <a:endCxn id="47" idx="1"/>
          </p:cNvCxnSpPr>
          <p:nvPr/>
        </p:nvCxnSpPr>
        <p:spPr>
          <a:xfrm>
            <a:off x="3406010" y="1798098"/>
            <a:ext cx="1930440" cy="6333127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B18115A-A5D2-4944-BC6E-E26EC0C2A68C}"/>
                  </a:ext>
                </a:extLst>
              </p:cNvPr>
              <p:cNvSpPr/>
              <p:nvPr/>
            </p:nvSpPr>
            <p:spPr>
              <a:xfrm>
                <a:off x="7667117" y="7413046"/>
                <a:ext cx="620090" cy="620090"/>
              </a:xfrm>
              <a:prstGeom prst="ellipse">
                <a:avLst/>
              </a:prstGeom>
              <a:solidFill>
                <a:srgbClr val="4682B4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CA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B18115A-A5D2-4944-BC6E-E26EC0C2A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7117" y="7413046"/>
                <a:ext cx="620090" cy="62009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169184A5-6A76-9D4F-9F97-1BE19584C89C}"/>
              </a:ext>
            </a:extLst>
          </p:cNvPr>
          <p:cNvSpPr txBox="1"/>
          <p:nvPr/>
        </p:nvSpPr>
        <p:spPr>
          <a:xfrm>
            <a:off x="8275478" y="7703119"/>
            <a:ext cx="1465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Support Loss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A908633-0D35-624A-8EE6-2B42830D1C60}"/>
                  </a:ext>
                </a:extLst>
              </p:cNvPr>
              <p:cNvSpPr/>
              <p:nvPr/>
            </p:nvSpPr>
            <p:spPr>
              <a:xfrm>
                <a:off x="7655259" y="6718232"/>
                <a:ext cx="620090" cy="620090"/>
              </a:xfrm>
              <a:prstGeom prst="ellipse">
                <a:avLst/>
              </a:prstGeom>
              <a:solidFill>
                <a:srgbClr val="4682B4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A908633-0D35-624A-8EE6-2B42830D1C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5259" y="6718232"/>
                <a:ext cx="620090" cy="62009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1FE337E6-5B3E-4043-AC63-2BF8F947CF6B}"/>
              </a:ext>
            </a:extLst>
          </p:cNvPr>
          <p:cNvSpPr txBox="1"/>
          <p:nvPr/>
        </p:nvSpPr>
        <p:spPr>
          <a:xfrm>
            <a:off x="7986615" y="6017997"/>
            <a:ext cx="217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Attractor </a:t>
            </a:r>
            <a:r>
              <a:rPr lang="en-US" dirty="0" err="1"/>
              <a:t>Regularizer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4419D61-CA9A-B240-9C04-FFDECA56C4C1}"/>
              </a:ext>
            </a:extLst>
          </p:cNvPr>
          <p:cNvGrpSpPr/>
          <p:nvPr/>
        </p:nvGrpSpPr>
        <p:grpSpPr>
          <a:xfrm rot="5400000">
            <a:off x="5786547" y="3807154"/>
            <a:ext cx="1517385" cy="1030646"/>
            <a:chOff x="4961220" y="2400473"/>
            <a:chExt cx="1517385" cy="1030646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56872423-46EA-7F4A-8124-30718F1CE091}"/>
                </a:ext>
              </a:extLst>
            </p:cNvPr>
            <p:cNvSpPr>
              <a:spLocks/>
            </p:cNvSpPr>
            <p:nvPr/>
          </p:nvSpPr>
          <p:spPr>
            <a:xfrm flipH="1">
              <a:off x="4961220" y="2400473"/>
              <a:ext cx="352335" cy="1030646"/>
            </a:xfrm>
            <a:prstGeom prst="roundRect">
              <a:avLst/>
            </a:prstGeom>
            <a:pattFill prst="wdDnDiag">
              <a:fgClr>
                <a:schemeClr val="bg2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A573F2BB-D795-FF4E-8CBD-97E54E5FD4CD}"/>
                </a:ext>
              </a:extLst>
            </p:cNvPr>
            <p:cNvSpPr>
              <a:spLocks/>
            </p:cNvSpPr>
            <p:nvPr/>
          </p:nvSpPr>
          <p:spPr>
            <a:xfrm flipH="1">
              <a:off x="5581692" y="2567593"/>
              <a:ext cx="352335" cy="691118"/>
            </a:xfrm>
            <a:prstGeom prst="roundRect">
              <a:avLst/>
            </a:prstGeom>
            <a:pattFill prst="wdDnDiag">
              <a:fgClr>
                <a:schemeClr val="bg2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3439F22C-DCCC-914A-9F3A-A5A2DAEB68EA}"/>
                </a:ext>
              </a:extLst>
            </p:cNvPr>
            <p:cNvSpPr>
              <a:spLocks/>
            </p:cNvSpPr>
            <p:nvPr/>
          </p:nvSpPr>
          <p:spPr>
            <a:xfrm flipH="1">
              <a:off x="6126270" y="2400473"/>
              <a:ext cx="352335" cy="1030646"/>
            </a:xfrm>
            <a:prstGeom prst="roundRect">
              <a:avLst/>
            </a:prstGeom>
            <a:pattFill prst="wdDnDiag">
              <a:fgClr>
                <a:schemeClr val="bg2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A536348-AB91-8C42-AE25-994CB1F71381}"/>
                </a:ext>
              </a:extLst>
            </p:cNvPr>
            <p:cNvSpPr/>
            <p:nvPr/>
          </p:nvSpPr>
          <p:spPr>
            <a:xfrm flipH="1">
              <a:off x="5026706" y="2491610"/>
              <a:ext cx="231054" cy="23105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8DB0CA5-D8F4-0F4D-8A40-5B821124A58D}"/>
                </a:ext>
              </a:extLst>
            </p:cNvPr>
            <p:cNvSpPr/>
            <p:nvPr/>
          </p:nvSpPr>
          <p:spPr>
            <a:xfrm flipH="1">
              <a:off x="5027414" y="2800269"/>
              <a:ext cx="231054" cy="23105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A84698F-309C-CD4C-9A8E-85EB15E71CB2}"/>
                </a:ext>
              </a:extLst>
            </p:cNvPr>
            <p:cNvSpPr/>
            <p:nvPr/>
          </p:nvSpPr>
          <p:spPr>
            <a:xfrm flipH="1">
              <a:off x="5019896" y="3118827"/>
              <a:ext cx="231054" cy="23105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DA849A6-A9BE-2843-AED5-454963E18175}"/>
                </a:ext>
              </a:extLst>
            </p:cNvPr>
            <p:cNvSpPr/>
            <p:nvPr/>
          </p:nvSpPr>
          <p:spPr>
            <a:xfrm flipH="1">
              <a:off x="5646492" y="2665801"/>
              <a:ext cx="231054" cy="23105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4DB9F02-5520-1345-B5E6-8810438E5811}"/>
                </a:ext>
              </a:extLst>
            </p:cNvPr>
            <p:cNvSpPr/>
            <p:nvPr/>
          </p:nvSpPr>
          <p:spPr>
            <a:xfrm flipH="1">
              <a:off x="5646492" y="2974907"/>
              <a:ext cx="231054" cy="23105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8C3C807-7573-614C-8525-817D028F1990}"/>
                </a:ext>
              </a:extLst>
            </p:cNvPr>
            <p:cNvSpPr/>
            <p:nvPr/>
          </p:nvSpPr>
          <p:spPr>
            <a:xfrm flipH="1">
              <a:off x="6186910" y="2484741"/>
              <a:ext cx="231054" cy="23105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8E78C97-9CCA-E646-BFD8-243339890F14}"/>
                </a:ext>
              </a:extLst>
            </p:cNvPr>
            <p:cNvSpPr/>
            <p:nvPr/>
          </p:nvSpPr>
          <p:spPr>
            <a:xfrm flipH="1">
              <a:off x="6183815" y="2795415"/>
              <a:ext cx="231054" cy="23105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C3F2FA5-EE9F-EF45-96A4-9AF6B698DD94}"/>
                </a:ext>
              </a:extLst>
            </p:cNvPr>
            <p:cNvSpPr/>
            <p:nvPr/>
          </p:nvSpPr>
          <p:spPr>
            <a:xfrm flipH="1">
              <a:off x="6186910" y="3109258"/>
              <a:ext cx="231054" cy="23105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DFD093A-51BE-A949-A55F-C53DA4CCFF50}"/>
              </a:ext>
            </a:extLst>
          </p:cNvPr>
          <p:cNvGrpSpPr/>
          <p:nvPr/>
        </p:nvGrpSpPr>
        <p:grpSpPr>
          <a:xfrm>
            <a:off x="5558453" y="1027283"/>
            <a:ext cx="2058031" cy="1523363"/>
            <a:chOff x="5911156" y="-535902"/>
            <a:chExt cx="2058031" cy="1523363"/>
          </a:xfrm>
          <a:pattFill prst="dashVert">
            <a:fgClr>
              <a:srgbClr val="FF0000"/>
            </a:fgClr>
            <a:bgClr>
              <a:schemeClr val="bg1"/>
            </a:bgClr>
          </a:pattFill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E7BCEB18-F0D0-B349-9969-71430EDF5447}"/>
                </a:ext>
              </a:extLst>
            </p:cNvPr>
            <p:cNvSpPr>
              <a:spLocks/>
            </p:cNvSpPr>
            <p:nvPr/>
          </p:nvSpPr>
          <p:spPr>
            <a:xfrm>
              <a:off x="5911156" y="-492109"/>
              <a:ext cx="2058031" cy="1478279"/>
            </a:xfrm>
            <a:prstGeom prst="roundRect">
              <a:avLst/>
            </a:prstGeom>
            <a:pattFill prst="pct10">
              <a:fgClr>
                <a:srgbClr val="E3F0D9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410762E-C61A-3948-A5F7-94E98DFF299E}"/>
                </a:ext>
              </a:extLst>
            </p:cNvPr>
            <p:cNvCxnSpPr/>
            <p:nvPr/>
          </p:nvCxnSpPr>
          <p:spPr>
            <a:xfrm>
              <a:off x="5911156" y="-222407"/>
              <a:ext cx="2058031" cy="0"/>
            </a:xfrm>
            <a:prstGeom prst="line">
              <a:avLst/>
            </a:prstGeom>
            <a:grpFill/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F2F6F8C-0FCB-1749-AEED-7F76998DB12B}"/>
                </a:ext>
              </a:extLst>
            </p:cNvPr>
            <p:cNvCxnSpPr/>
            <p:nvPr/>
          </p:nvCxnSpPr>
          <p:spPr>
            <a:xfrm>
              <a:off x="5911156" y="55499"/>
              <a:ext cx="2058031" cy="0"/>
            </a:xfrm>
            <a:prstGeom prst="line">
              <a:avLst/>
            </a:prstGeom>
            <a:grpFill/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0EA8F7A-E216-B840-964F-8C91BEBC7F2A}"/>
                </a:ext>
              </a:extLst>
            </p:cNvPr>
            <p:cNvCxnSpPr/>
            <p:nvPr/>
          </p:nvCxnSpPr>
          <p:spPr>
            <a:xfrm>
              <a:off x="5911156" y="351334"/>
              <a:ext cx="2058031" cy="0"/>
            </a:xfrm>
            <a:prstGeom prst="line">
              <a:avLst/>
            </a:prstGeom>
            <a:grpFill/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4898065-6F5F-BB49-A523-60E1A219277D}"/>
                </a:ext>
              </a:extLst>
            </p:cNvPr>
            <p:cNvCxnSpPr/>
            <p:nvPr/>
          </p:nvCxnSpPr>
          <p:spPr>
            <a:xfrm>
              <a:off x="5911156" y="647169"/>
              <a:ext cx="2058031" cy="0"/>
            </a:xfrm>
            <a:prstGeom prst="line">
              <a:avLst/>
            </a:prstGeom>
            <a:grpFill/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7C2AE4A-7C4E-2D49-827D-D8FD5A64B7A7}"/>
                </a:ext>
              </a:extLst>
            </p:cNvPr>
            <p:cNvSpPr txBox="1"/>
            <p:nvPr/>
          </p:nvSpPr>
          <p:spPr>
            <a:xfrm>
              <a:off x="6653692" y="-535902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dog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18EBB8A-8C3C-0C48-A6BD-5AD01F09D505}"/>
                </a:ext>
              </a:extLst>
            </p:cNvPr>
            <p:cNvSpPr txBox="1"/>
            <p:nvPr/>
          </p:nvSpPr>
          <p:spPr>
            <a:xfrm>
              <a:off x="6681328" y="-229509"/>
              <a:ext cx="4342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cat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F5AF007-7C8F-874F-9DE2-0875ABAFE0CA}"/>
                </a:ext>
              </a:extLst>
            </p:cNvPr>
            <p:cNvSpPr txBox="1"/>
            <p:nvPr/>
          </p:nvSpPr>
          <p:spPr>
            <a:xfrm>
              <a:off x="6577177" y="39478"/>
              <a:ext cx="6463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plane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8227939-CA7C-5B4E-BA7B-D77301F07885}"/>
                </a:ext>
              </a:extLst>
            </p:cNvPr>
            <p:cNvSpPr txBox="1"/>
            <p:nvPr/>
          </p:nvSpPr>
          <p:spPr>
            <a:xfrm>
              <a:off x="6614133" y="344081"/>
              <a:ext cx="5731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train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2F5FA65-80E1-CB4E-9C46-BB8BFB6E5634}"/>
                </a:ext>
              </a:extLst>
            </p:cNvPr>
            <p:cNvSpPr txBox="1"/>
            <p:nvPr/>
          </p:nvSpPr>
          <p:spPr>
            <a:xfrm>
              <a:off x="6729194" y="648907"/>
              <a:ext cx="3385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…</a:t>
              </a:r>
            </a:p>
          </p:txBody>
        </p:sp>
      </p:grp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2B6A593B-FDD9-7942-A846-647D61EA71CB}"/>
              </a:ext>
            </a:extLst>
          </p:cNvPr>
          <p:cNvCxnSpPr>
            <a:cxnSpLocks/>
            <a:stCxn id="44" idx="0"/>
            <a:endCxn id="18" idx="0"/>
          </p:cNvCxnSpPr>
          <p:nvPr/>
        </p:nvCxnSpPr>
        <p:spPr>
          <a:xfrm>
            <a:off x="6866694" y="5888226"/>
            <a:ext cx="1098610" cy="83000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riangle 43">
            <a:extLst>
              <a:ext uri="{FF2B5EF4-FFF2-40B4-BE49-F238E27FC236}">
                <a16:creationId xmlns:a16="http://schemas.microsoft.com/office/drawing/2014/main" id="{8ACB7F14-E704-3F42-9AAB-00725DAD7515}"/>
              </a:ext>
            </a:extLst>
          </p:cNvPr>
          <p:cNvSpPr/>
          <p:nvPr/>
        </p:nvSpPr>
        <p:spPr>
          <a:xfrm rot="7167120">
            <a:off x="6312084" y="5480838"/>
            <a:ext cx="633601" cy="546208"/>
          </a:xfrm>
          <a:prstGeom prst="triangl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CCFD6F3-27AB-2F4E-A238-FB3A99CEB74F}"/>
              </a:ext>
            </a:extLst>
          </p:cNvPr>
          <p:cNvCxnSpPr>
            <a:cxnSpLocks/>
            <a:stCxn id="42" idx="2"/>
            <a:endCxn id="21" idx="3"/>
          </p:cNvCxnSpPr>
          <p:nvPr/>
        </p:nvCxnSpPr>
        <p:spPr>
          <a:xfrm flipH="1">
            <a:off x="6545240" y="2550646"/>
            <a:ext cx="528" cy="10131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0B1E7E3-A28A-4F41-97DF-0640C7573F32}"/>
              </a:ext>
            </a:extLst>
          </p:cNvPr>
          <p:cNvGrpSpPr/>
          <p:nvPr/>
        </p:nvGrpSpPr>
        <p:grpSpPr>
          <a:xfrm>
            <a:off x="5336450" y="7433484"/>
            <a:ext cx="1794992" cy="1395481"/>
            <a:chOff x="5643237" y="3958306"/>
            <a:chExt cx="2520391" cy="1959428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795C5908-CF8F-1B48-A62C-5C539B399964}"/>
                </a:ext>
              </a:extLst>
            </p:cNvPr>
            <p:cNvSpPr>
              <a:spLocks/>
            </p:cNvSpPr>
            <p:nvPr/>
          </p:nvSpPr>
          <p:spPr>
            <a:xfrm>
              <a:off x="5643237" y="3958306"/>
              <a:ext cx="669847" cy="1959428"/>
            </a:xfrm>
            <a:prstGeom prst="roundRect">
              <a:avLst/>
            </a:prstGeom>
            <a:pattFill prst="openDmnd">
              <a:fgClr>
                <a:schemeClr val="bg2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EFAA5DB1-6A40-8947-9CAF-4B5761877E97}"/>
                </a:ext>
              </a:extLst>
            </p:cNvPr>
            <p:cNvSpPr>
              <a:spLocks/>
            </p:cNvSpPr>
            <p:nvPr/>
          </p:nvSpPr>
          <p:spPr>
            <a:xfrm>
              <a:off x="6568509" y="4277824"/>
              <a:ext cx="669847" cy="1313930"/>
            </a:xfrm>
            <a:prstGeom prst="roundRect">
              <a:avLst/>
            </a:prstGeom>
            <a:pattFill prst="openDmnd">
              <a:fgClr>
                <a:schemeClr val="bg2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94A76252-4F65-FB4E-961C-686D1B70D055}"/>
                </a:ext>
              </a:extLst>
            </p:cNvPr>
            <p:cNvSpPr>
              <a:spLocks/>
            </p:cNvSpPr>
            <p:nvPr/>
          </p:nvSpPr>
          <p:spPr>
            <a:xfrm>
              <a:off x="7493781" y="3958306"/>
              <a:ext cx="669847" cy="1959428"/>
            </a:xfrm>
            <a:prstGeom prst="roundRect">
              <a:avLst/>
            </a:prstGeom>
            <a:pattFill prst="openDmnd">
              <a:fgClr>
                <a:schemeClr val="bg2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128EB58-0469-C047-8BEE-2132FEF743D1}"/>
                </a:ext>
              </a:extLst>
            </p:cNvPr>
            <p:cNvSpPr/>
            <p:nvPr/>
          </p:nvSpPr>
          <p:spPr>
            <a:xfrm>
              <a:off x="5758524" y="4111587"/>
              <a:ext cx="439271" cy="43927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C47451D-247B-E64F-B298-471A45AD9141}"/>
                </a:ext>
              </a:extLst>
            </p:cNvPr>
            <p:cNvSpPr/>
            <p:nvPr/>
          </p:nvSpPr>
          <p:spPr>
            <a:xfrm>
              <a:off x="5758524" y="4718384"/>
              <a:ext cx="439271" cy="43927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95EBA17-A7AC-9F4A-B3F8-9ABD1AAAEF9A}"/>
                </a:ext>
              </a:extLst>
            </p:cNvPr>
            <p:cNvSpPr/>
            <p:nvPr/>
          </p:nvSpPr>
          <p:spPr>
            <a:xfrm>
              <a:off x="5760037" y="5322171"/>
              <a:ext cx="439271" cy="43927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3FED316-434B-AC46-9D86-425E76F136D9}"/>
                </a:ext>
              </a:extLst>
            </p:cNvPr>
            <p:cNvSpPr/>
            <p:nvPr/>
          </p:nvSpPr>
          <p:spPr>
            <a:xfrm>
              <a:off x="6682683" y="4433882"/>
              <a:ext cx="439271" cy="43927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84BD269-21AD-1247-A382-88696730255A}"/>
                </a:ext>
              </a:extLst>
            </p:cNvPr>
            <p:cNvSpPr/>
            <p:nvPr/>
          </p:nvSpPr>
          <p:spPr>
            <a:xfrm>
              <a:off x="6682683" y="5035760"/>
              <a:ext cx="439271" cy="43927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F39A7AC5-FFAF-1F41-AF9F-73A2564657E1}"/>
                </a:ext>
              </a:extLst>
            </p:cNvPr>
            <p:cNvSpPr/>
            <p:nvPr/>
          </p:nvSpPr>
          <p:spPr>
            <a:xfrm>
              <a:off x="7602374" y="4118380"/>
              <a:ext cx="439271" cy="43927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A9BA6A3C-0219-F942-84D5-74F6CB72942E}"/>
                </a:ext>
              </a:extLst>
            </p:cNvPr>
            <p:cNvSpPr/>
            <p:nvPr/>
          </p:nvSpPr>
          <p:spPr>
            <a:xfrm>
              <a:off x="7602374" y="4725177"/>
              <a:ext cx="439271" cy="43927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615F353C-DD95-A341-A377-DFF5138F6CAE}"/>
                </a:ext>
              </a:extLst>
            </p:cNvPr>
            <p:cNvSpPr/>
            <p:nvPr/>
          </p:nvSpPr>
          <p:spPr>
            <a:xfrm>
              <a:off x="7603887" y="5328964"/>
              <a:ext cx="439271" cy="43927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49707C80-9D08-614E-81BF-9CBA10A8F83E}"/>
                </a:ext>
              </a:extLst>
            </p:cNvPr>
            <p:cNvCxnSpPr>
              <a:stCxn id="47" idx="3"/>
              <a:endCxn id="48" idx="1"/>
            </p:cNvCxnSpPr>
            <p:nvPr/>
          </p:nvCxnSpPr>
          <p:spPr>
            <a:xfrm flipV="1">
              <a:off x="6313084" y="4934789"/>
              <a:ext cx="255425" cy="32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C71F9B26-9999-BE48-B500-51C8AD8E8E46}"/>
                </a:ext>
              </a:extLst>
            </p:cNvPr>
            <p:cNvCxnSpPr>
              <a:cxnSpLocks/>
              <a:stCxn id="48" idx="3"/>
              <a:endCxn id="49" idx="1"/>
            </p:cNvCxnSpPr>
            <p:nvPr/>
          </p:nvCxnSpPr>
          <p:spPr>
            <a:xfrm>
              <a:off x="7238356" y="4934789"/>
              <a:ext cx="255425" cy="32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B609DB2-AB75-5940-B21A-7488E684073E}"/>
              </a:ext>
            </a:extLst>
          </p:cNvPr>
          <p:cNvCxnSpPr>
            <a:cxnSpLocks/>
            <a:stCxn id="21" idx="1"/>
            <a:endCxn id="22" idx="3"/>
          </p:cNvCxnSpPr>
          <p:nvPr/>
        </p:nvCxnSpPr>
        <p:spPr>
          <a:xfrm>
            <a:off x="6545240" y="3916120"/>
            <a:ext cx="2644" cy="2681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591B649-8D8C-0E4A-9CDE-35056104668A}"/>
              </a:ext>
            </a:extLst>
          </p:cNvPr>
          <p:cNvCxnSpPr>
            <a:cxnSpLocks/>
            <a:stCxn id="22" idx="1"/>
            <a:endCxn id="23" idx="3"/>
          </p:cNvCxnSpPr>
          <p:nvPr/>
        </p:nvCxnSpPr>
        <p:spPr>
          <a:xfrm flipH="1">
            <a:off x="6545240" y="4536592"/>
            <a:ext cx="2644" cy="1922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A6F9BC3-261C-9C44-ABD1-53D9A98A20A8}"/>
                  </a:ext>
                </a:extLst>
              </p:cNvPr>
              <p:cNvSpPr txBox="1"/>
              <p:nvPr/>
            </p:nvSpPr>
            <p:spPr>
              <a:xfrm>
                <a:off x="6901355" y="6023956"/>
                <a:ext cx="1124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A6F9BC3-261C-9C44-ABD1-53D9A98A2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1355" y="6023956"/>
                <a:ext cx="1124090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DB7C80C-5327-D541-B33A-71B0E6651842}"/>
                  </a:ext>
                </a:extLst>
              </p:cNvPr>
              <p:cNvSpPr txBox="1"/>
              <p:nvPr/>
            </p:nvSpPr>
            <p:spPr>
              <a:xfrm>
                <a:off x="6558101" y="8849570"/>
                <a:ext cx="5415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DB7C80C-5327-D541-B33A-71B0E6651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8101" y="8849570"/>
                <a:ext cx="54155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>
            <a:extLst>
              <a:ext uri="{FF2B5EF4-FFF2-40B4-BE49-F238E27FC236}">
                <a16:creationId xmlns:a16="http://schemas.microsoft.com/office/drawing/2014/main" id="{D45467B8-151A-4347-B8ED-B8E524C1FCEE}"/>
              </a:ext>
            </a:extLst>
          </p:cNvPr>
          <p:cNvSpPr txBox="1"/>
          <p:nvPr/>
        </p:nvSpPr>
        <p:spPr>
          <a:xfrm>
            <a:off x="5359335" y="8849570"/>
            <a:ext cx="1377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Fast weights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396E55A-B397-6E4C-B6AB-47EF727C81F7}"/>
              </a:ext>
            </a:extLst>
          </p:cNvPr>
          <p:cNvCxnSpPr>
            <a:cxnSpLocks/>
            <a:stCxn id="18" idx="6"/>
            <a:endCxn id="66" idx="1"/>
          </p:cNvCxnSpPr>
          <p:nvPr/>
        </p:nvCxnSpPr>
        <p:spPr>
          <a:xfrm>
            <a:off x="8275349" y="7028277"/>
            <a:ext cx="465804" cy="2233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833F634A-651E-3A44-812B-3701CB3E0E2C}"/>
                  </a:ext>
                </a:extLst>
              </p:cNvPr>
              <p:cNvSpPr/>
              <p:nvPr/>
            </p:nvSpPr>
            <p:spPr>
              <a:xfrm>
                <a:off x="8686068" y="7196500"/>
                <a:ext cx="376141" cy="376141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833F634A-651E-3A44-812B-3701CB3E0E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068" y="7196500"/>
                <a:ext cx="376141" cy="376141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A3ECCD8-4034-9A46-8D1C-91E15F6F2953}"/>
              </a:ext>
            </a:extLst>
          </p:cNvPr>
          <p:cNvCxnSpPr>
            <a:cxnSpLocks/>
            <a:stCxn id="16" idx="6"/>
            <a:endCxn id="66" idx="3"/>
          </p:cNvCxnSpPr>
          <p:nvPr/>
        </p:nvCxnSpPr>
        <p:spPr>
          <a:xfrm flipV="1">
            <a:off x="8287207" y="7517556"/>
            <a:ext cx="453946" cy="2055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U-Turn Arrow 67">
            <a:extLst>
              <a:ext uri="{FF2B5EF4-FFF2-40B4-BE49-F238E27FC236}">
                <a16:creationId xmlns:a16="http://schemas.microsoft.com/office/drawing/2014/main" id="{4EA7F8AD-C777-9140-BC42-FABAEA49E717}"/>
              </a:ext>
            </a:extLst>
          </p:cNvPr>
          <p:cNvSpPr/>
          <p:nvPr/>
        </p:nvSpPr>
        <p:spPr>
          <a:xfrm rot="5400000">
            <a:off x="9001164" y="7150432"/>
            <a:ext cx="583920" cy="462383"/>
          </a:xfrm>
          <a:prstGeom prst="uturnArrow">
            <a:avLst>
              <a:gd name="adj1" fmla="val 8585"/>
              <a:gd name="adj2" fmla="val 14741"/>
              <a:gd name="adj3" fmla="val 16793"/>
              <a:gd name="adj4" fmla="val 45802"/>
              <a:gd name="adj5" fmla="val 75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D06BA3B-D712-CC44-AB7C-CB8C5121C068}"/>
              </a:ext>
            </a:extLst>
          </p:cNvPr>
          <p:cNvSpPr txBox="1"/>
          <p:nvPr/>
        </p:nvSpPr>
        <p:spPr>
          <a:xfrm>
            <a:off x="8413966" y="6734379"/>
            <a:ext cx="1465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Minimization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9F209AF-ED44-8546-9311-CF5E6C634CE8}"/>
                  </a:ext>
                </a:extLst>
              </p:cNvPr>
              <p:cNvSpPr txBox="1"/>
              <p:nvPr/>
            </p:nvSpPr>
            <p:spPr>
              <a:xfrm>
                <a:off x="7683437" y="2400697"/>
                <a:ext cx="5270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9F209AF-ED44-8546-9311-CF5E6C634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3437" y="2400697"/>
                <a:ext cx="52706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BB69E60-5F1D-BF4E-AD79-D597197C4405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7154320" y="7723091"/>
            <a:ext cx="5127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CE6E227-F5E7-104C-AECA-81119AFEF6B8}"/>
              </a:ext>
            </a:extLst>
          </p:cNvPr>
          <p:cNvCxnSpPr>
            <a:cxnSpLocks/>
          </p:cNvCxnSpPr>
          <p:nvPr/>
        </p:nvCxnSpPr>
        <p:spPr>
          <a:xfrm flipV="1">
            <a:off x="7131442" y="8213975"/>
            <a:ext cx="36492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025CE017-567F-5A46-A4D9-B62BF3894265}"/>
              </a:ext>
            </a:extLst>
          </p:cNvPr>
          <p:cNvCxnSpPr>
            <a:cxnSpLocks/>
            <a:endCxn id="18" idx="2"/>
          </p:cNvCxnSpPr>
          <p:nvPr/>
        </p:nvCxnSpPr>
        <p:spPr>
          <a:xfrm rot="5400000" flipH="1" flipV="1">
            <a:off x="6327851" y="6275406"/>
            <a:ext cx="574537" cy="208028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FE0A127-8FEF-1B4A-8058-084E43E3622C}"/>
              </a:ext>
            </a:extLst>
          </p:cNvPr>
          <p:cNvCxnSpPr>
            <a:cxnSpLocks/>
            <a:stCxn id="48" idx="0"/>
          </p:cNvCxnSpPr>
          <p:nvPr/>
        </p:nvCxnSpPr>
        <p:spPr>
          <a:xfrm flipH="1" flipV="1">
            <a:off x="6233152" y="7028279"/>
            <a:ext cx="795" cy="632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5AA7D9A-176A-274B-822D-862D35A72F0D}"/>
              </a:ext>
            </a:extLst>
          </p:cNvPr>
          <p:cNvCxnSpPr>
            <a:cxnSpLocks/>
            <a:stCxn id="49" idx="0"/>
          </p:cNvCxnSpPr>
          <p:nvPr/>
        </p:nvCxnSpPr>
        <p:spPr>
          <a:xfrm flipV="1">
            <a:off x="6892914" y="7028279"/>
            <a:ext cx="0" cy="4052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>
            <a:extLst>
              <a:ext uri="{FF2B5EF4-FFF2-40B4-BE49-F238E27FC236}">
                <a16:creationId xmlns:a16="http://schemas.microsoft.com/office/drawing/2014/main" id="{3EB2A34C-6782-224A-9AF6-F0BCDE2F7C2C}"/>
              </a:ext>
            </a:extLst>
          </p:cNvPr>
          <p:cNvCxnSpPr>
            <a:cxnSpLocks/>
            <a:stCxn id="33" idx="3"/>
            <a:endCxn id="79" idx="0"/>
          </p:cNvCxnSpPr>
          <p:nvPr/>
        </p:nvCxnSpPr>
        <p:spPr>
          <a:xfrm>
            <a:off x="7616484" y="1810216"/>
            <a:ext cx="3590462" cy="4353000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0760B18C-348E-A845-B147-D69BC79F79DA}"/>
              </a:ext>
            </a:extLst>
          </p:cNvPr>
          <p:cNvSpPr txBox="1"/>
          <p:nvPr/>
        </p:nvSpPr>
        <p:spPr>
          <a:xfrm>
            <a:off x="10367597" y="8638916"/>
            <a:ext cx="16736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/>
              <a:t>Joint </a:t>
            </a:r>
          </a:p>
          <a:p>
            <a:pPr algn="ctr"/>
            <a:r>
              <a:rPr lang="en-US" sz="2200" dirty="0"/>
              <a:t>Classification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2CD143D-82A0-F945-9321-3859A507617E}"/>
              </a:ext>
            </a:extLst>
          </p:cNvPr>
          <p:cNvGrpSpPr/>
          <p:nvPr/>
        </p:nvGrpSpPr>
        <p:grpSpPr>
          <a:xfrm>
            <a:off x="10754009" y="6163216"/>
            <a:ext cx="886118" cy="1764309"/>
            <a:chOff x="5864226" y="-492109"/>
            <a:chExt cx="2104961" cy="1478279"/>
          </a:xfrm>
        </p:grpSpPr>
        <p:sp>
          <p:nvSpPr>
            <p:cNvPr id="79" name="Rounded Rectangle 78">
              <a:extLst>
                <a:ext uri="{FF2B5EF4-FFF2-40B4-BE49-F238E27FC236}">
                  <a16:creationId xmlns:a16="http://schemas.microsoft.com/office/drawing/2014/main" id="{863680D1-174D-6947-9E4F-53E52732D4C7}"/>
                </a:ext>
              </a:extLst>
            </p:cNvPr>
            <p:cNvSpPr>
              <a:spLocks/>
            </p:cNvSpPr>
            <p:nvPr/>
          </p:nvSpPr>
          <p:spPr>
            <a:xfrm>
              <a:off x="5911156" y="-492109"/>
              <a:ext cx="2058031" cy="1478279"/>
            </a:xfrm>
            <a:prstGeom prst="roundRect">
              <a:avLst/>
            </a:prstGeom>
            <a:pattFill prst="pct5">
              <a:fgClr>
                <a:srgbClr val="E3F0D9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B2A72CD-5A8F-6B43-A4C9-3E38DF1DB0BA}"/>
                </a:ext>
              </a:extLst>
            </p:cNvPr>
            <p:cNvCxnSpPr/>
            <p:nvPr/>
          </p:nvCxnSpPr>
          <p:spPr>
            <a:xfrm>
              <a:off x="5911156" y="-222407"/>
              <a:ext cx="2058031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AA81464A-F25A-2F44-B4A8-00F70E7C4BF4}"/>
                </a:ext>
              </a:extLst>
            </p:cNvPr>
            <p:cNvCxnSpPr/>
            <p:nvPr/>
          </p:nvCxnSpPr>
          <p:spPr>
            <a:xfrm>
              <a:off x="5911156" y="55499"/>
              <a:ext cx="2058031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98A45744-58DE-D047-8961-BA6475992726}"/>
                </a:ext>
              </a:extLst>
            </p:cNvPr>
            <p:cNvCxnSpPr/>
            <p:nvPr/>
          </p:nvCxnSpPr>
          <p:spPr>
            <a:xfrm>
              <a:off x="5911156" y="351334"/>
              <a:ext cx="2058031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8354962A-523F-6641-BEC8-8CDA1380FABE}"/>
                </a:ext>
              </a:extLst>
            </p:cNvPr>
            <p:cNvCxnSpPr/>
            <p:nvPr/>
          </p:nvCxnSpPr>
          <p:spPr>
            <a:xfrm>
              <a:off x="5911156" y="647169"/>
              <a:ext cx="2058031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0F7D1D1-7D11-4742-9A9E-C10B65A04756}"/>
                </a:ext>
              </a:extLst>
            </p:cNvPr>
            <p:cNvSpPr txBox="1"/>
            <p:nvPr/>
          </p:nvSpPr>
          <p:spPr>
            <a:xfrm>
              <a:off x="5911156" y="-459057"/>
              <a:ext cx="2058031" cy="283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dog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4FB5C2B2-0C0C-5E44-AB5E-6F2EE0A29C83}"/>
                </a:ext>
              </a:extLst>
            </p:cNvPr>
            <p:cNvSpPr txBox="1"/>
            <p:nvPr/>
          </p:nvSpPr>
          <p:spPr>
            <a:xfrm>
              <a:off x="5911156" y="-229509"/>
              <a:ext cx="2011101" cy="283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cat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EA9E83A-2414-5B4A-B9C3-E015BB02D347}"/>
                </a:ext>
              </a:extLst>
            </p:cNvPr>
            <p:cNvSpPr txBox="1"/>
            <p:nvPr/>
          </p:nvSpPr>
          <p:spPr>
            <a:xfrm>
              <a:off x="5864226" y="39478"/>
              <a:ext cx="2058031" cy="283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plane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219513E-CF61-534C-968A-7CD7CE88598A}"/>
                </a:ext>
              </a:extLst>
            </p:cNvPr>
            <p:cNvSpPr txBox="1"/>
            <p:nvPr/>
          </p:nvSpPr>
          <p:spPr>
            <a:xfrm>
              <a:off x="5911156" y="344081"/>
              <a:ext cx="2011101" cy="283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train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90045133-0272-E047-8E1C-F6346ACC5B86}"/>
                </a:ext>
              </a:extLst>
            </p:cNvPr>
            <p:cNvSpPr txBox="1"/>
            <p:nvPr/>
          </p:nvSpPr>
          <p:spPr>
            <a:xfrm>
              <a:off x="5911156" y="648907"/>
              <a:ext cx="2011101" cy="283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…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C9766F45-4EF0-B543-95BE-4349D909970A}"/>
              </a:ext>
            </a:extLst>
          </p:cNvPr>
          <p:cNvGrpSpPr/>
          <p:nvPr/>
        </p:nvGrpSpPr>
        <p:grpSpPr>
          <a:xfrm>
            <a:off x="10780644" y="7937520"/>
            <a:ext cx="874067" cy="658462"/>
            <a:chOff x="5911156" y="-492107"/>
            <a:chExt cx="2076334" cy="551712"/>
          </a:xfrm>
        </p:grpSpPr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109DD0B7-A140-9E43-951C-3578111ADF5E}"/>
                </a:ext>
              </a:extLst>
            </p:cNvPr>
            <p:cNvSpPr>
              <a:spLocks/>
            </p:cNvSpPr>
            <p:nvPr/>
          </p:nvSpPr>
          <p:spPr>
            <a:xfrm>
              <a:off x="5911156" y="-492107"/>
              <a:ext cx="2058031" cy="551712"/>
            </a:xfrm>
            <a:prstGeom prst="roundRect">
              <a:avLst/>
            </a:prstGeom>
            <a:pattFill prst="openDmnd">
              <a:fgClr>
                <a:schemeClr val="bg2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468A2A5F-56F4-2A48-8E55-D58BBFC38F80}"/>
                </a:ext>
              </a:extLst>
            </p:cNvPr>
            <p:cNvCxnSpPr/>
            <p:nvPr/>
          </p:nvCxnSpPr>
          <p:spPr>
            <a:xfrm>
              <a:off x="5911156" y="-222407"/>
              <a:ext cx="2058031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EEF2E8DE-7F87-8547-B744-F66614A79FFD}"/>
                </a:ext>
              </a:extLst>
            </p:cNvPr>
            <p:cNvSpPr txBox="1"/>
            <p:nvPr/>
          </p:nvSpPr>
          <p:spPr>
            <a:xfrm>
              <a:off x="5911156" y="-459057"/>
              <a:ext cx="2058031" cy="283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fish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2BF952D-131B-1F4A-AAA2-C3CADC7CB083}"/>
                </a:ext>
              </a:extLst>
            </p:cNvPr>
            <p:cNvSpPr txBox="1"/>
            <p:nvPr/>
          </p:nvSpPr>
          <p:spPr>
            <a:xfrm>
              <a:off x="5976389" y="-240252"/>
              <a:ext cx="2011101" cy="283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ship</a:t>
              </a:r>
            </a:p>
          </p:txBody>
        </p:sp>
      </p:grp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9DE5013-8A6D-AD44-BC9E-B43AA86B7A57}"/>
              </a:ext>
            </a:extLst>
          </p:cNvPr>
          <p:cNvCxnSpPr>
            <a:cxnSpLocks/>
          </p:cNvCxnSpPr>
          <p:nvPr/>
        </p:nvCxnSpPr>
        <p:spPr>
          <a:xfrm>
            <a:off x="5810893" y="8767578"/>
            <a:ext cx="8434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5F95FF09-E77D-E74F-AB27-F0D1BA1AD725}"/>
              </a:ext>
            </a:extLst>
          </p:cNvPr>
          <p:cNvGrpSpPr/>
          <p:nvPr/>
        </p:nvGrpSpPr>
        <p:grpSpPr>
          <a:xfrm>
            <a:off x="527114" y="3350287"/>
            <a:ext cx="3581648" cy="2708994"/>
            <a:chOff x="576877" y="7126952"/>
            <a:chExt cx="3482920" cy="2574570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7A0F6D78-F80D-7341-BFB0-0DE2B5E86D6F}"/>
                </a:ext>
              </a:extLst>
            </p:cNvPr>
            <p:cNvGrpSpPr/>
            <p:nvPr/>
          </p:nvGrpSpPr>
          <p:grpSpPr>
            <a:xfrm>
              <a:off x="576877" y="7126952"/>
              <a:ext cx="3482920" cy="2574570"/>
              <a:chOff x="136028" y="3884197"/>
              <a:chExt cx="3482920" cy="2574570"/>
            </a:xfrm>
          </p:grpSpPr>
          <p:sp>
            <p:nvSpPr>
              <p:cNvPr id="98" name="Rounded Rectangle 97">
                <a:extLst>
                  <a:ext uri="{FF2B5EF4-FFF2-40B4-BE49-F238E27FC236}">
                    <a16:creationId xmlns:a16="http://schemas.microsoft.com/office/drawing/2014/main" id="{5C5DA155-3BF1-B64C-BE08-D2797C9104FD}"/>
                  </a:ext>
                </a:extLst>
              </p:cNvPr>
              <p:cNvSpPr/>
              <p:nvPr/>
            </p:nvSpPr>
            <p:spPr>
              <a:xfrm>
                <a:off x="136028" y="3884197"/>
                <a:ext cx="3482920" cy="2574570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59C7391B-040A-C340-9DFF-8BA132F65820}"/>
                  </a:ext>
                </a:extLst>
              </p:cNvPr>
              <p:cNvSpPr txBox="1"/>
              <p:nvPr/>
            </p:nvSpPr>
            <p:spPr>
              <a:xfrm>
                <a:off x="1289051" y="5962310"/>
                <a:ext cx="1938849" cy="3700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b="1" dirty="0"/>
                  <a:t>Few-Shot Episode</a:t>
                </a:r>
              </a:p>
            </p:txBody>
          </p:sp>
          <p:pic>
            <p:nvPicPr>
              <p:cNvPr id="100" name="Picture 99">
                <a:extLst>
                  <a:ext uri="{FF2B5EF4-FFF2-40B4-BE49-F238E27FC236}">
                    <a16:creationId xmlns:a16="http://schemas.microsoft.com/office/drawing/2014/main" id="{98D3905B-F9EB-2D41-B575-0B14127A59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69153" y="4940096"/>
                <a:ext cx="593782" cy="641075"/>
              </a:xfrm>
              <a:prstGeom prst="rect">
                <a:avLst/>
              </a:prstGeom>
            </p:spPr>
          </p:pic>
          <p:pic>
            <p:nvPicPr>
              <p:cNvPr id="101" name="Picture 100">
                <a:extLst>
                  <a:ext uri="{FF2B5EF4-FFF2-40B4-BE49-F238E27FC236}">
                    <a16:creationId xmlns:a16="http://schemas.microsoft.com/office/drawing/2014/main" id="{DABC0C0F-94A3-344E-BAD5-BAF551506F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3463" y="4204580"/>
                <a:ext cx="984905" cy="834483"/>
              </a:xfrm>
              <a:prstGeom prst="rect">
                <a:avLst/>
              </a:prstGeom>
            </p:spPr>
          </p:pic>
          <p:pic>
            <p:nvPicPr>
              <p:cNvPr id="102" name="Picture 101">
                <a:extLst>
                  <a:ext uri="{FF2B5EF4-FFF2-40B4-BE49-F238E27FC236}">
                    <a16:creationId xmlns:a16="http://schemas.microsoft.com/office/drawing/2014/main" id="{7A8A7449-801D-5A4C-B496-F026B2BB8A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33358" y="5152602"/>
                <a:ext cx="988823" cy="747956"/>
              </a:xfrm>
              <a:prstGeom prst="rect">
                <a:avLst/>
              </a:prstGeom>
            </p:spPr>
          </p:pic>
          <p:pic>
            <p:nvPicPr>
              <p:cNvPr id="103" name="Picture 102">
                <a:extLst>
                  <a:ext uri="{FF2B5EF4-FFF2-40B4-BE49-F238E27FC236}">
                    <a16:creationId xmlns:a16="http://schemas.microsoft.com/office/drawing/2014/main" id="{4E70295C-F2E9-664A-B549-93B20A1335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21793" y="4642306"/>
                <a:ext cx="596741" cy="521180"/>
              </a:xfrm>
              <a:prstGeom prst="rect">
                <a:avLst/>
              </a:prstGeom>
            </p:spPr>
          </p:pic>
          <p:pic>
            <p:nvPicPr>
              <p:cNvPr id="104" name="Picture 103">
                <a:extLst>
                  <a:ext uri="{FF2B5EF4-FFF2-40B4-BE49-F238E27FC236}">
                    <a16:creationId xmlns:a16="http://schemas.microsoft.com/office/drawing/2014/main" id="{C71048F6-8304-7643-82EC-6CFF248C75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778744" y="3956961"/>
                <a:ext cx="561764" cy="496809"/>
              </a:xfrm>
              <a:prstGeom prst="rect">
                <a:avLst/>
              </a:prstGeom>
            </p:spPr>
          </p:pic>
          <p:pic>
            <p:nvPicPr>
              <p:cNvPr id="105" name="Picture 104">
                <a:extLst>
                  <a:ext uri="{FF2B5EF4-FFF2-40B4-BE49-F238E27FC236}">
                    <a16:creationId xmlns:a16="http://schemas.microsoft.com/office/drawing/2014/main" id="{E3B73F69-9B70-3342-8AF4-94329C9BEC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18568" y="5326114"/>
                <a:ext cx="632302" cy="502492"/>
              </a:xfrm>
              <a:prstGeom prst="rect">
                <a:avLst/>
              </a:prstGeom>
            </p:spPr>
          </p:pic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70350DAF-5177-C34F-9DA7-AA35AE91B5B5}"/>
                  </a:ext>
                </a:extLst>
              </p:cNvPr>
              <p:cNvSpPr txBox="1"/>
              <p:nvPr/>
            </p:nvSpPr>
            <p:spPr>
              <a:xfrm>
                <a:off x="2644559" y="5666862"/>
                <a:ext cx="776851" cy="3172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Query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6A5FF0A3-09C1-204B-801F-72C979BF64E6}"/>
                  </a:ext>
                </a:extLst>
              </p:cNvPr>
              <p:cNvSpPr txBox="1"/>
              <p:nvPr/>
            </p:nvSpPr>
            <p:spPr>
              <a:xfrm>
                <a:off x="289001" y="5935546"/>
                <a:ext cx="1077535" cy="3172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Support</a:t>
                </a:r>
              </a:p>
            </p:txBody>
          </p:sp>
        </p:grpSp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33E84AAD-9EB7-A94A-BF05-42660FE80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099200" y="7287940"/>
              <a:ext cx="641132" cy="634335"/>
            </a:xfrm>
            <a:prstGeom prst="rect">
              <a:avLst/>
            </a:prstGeom>
          </p:spPr>
        </p:pic>
      </p:grpSp>
      <p:cxnSp>
        <p:nvCxnSpPr>
          <p:cNvPr id="108" name="Curved Connector 107">
            <a:extLst>
              <a:ext uri="{FF2B5EF4-FFF2-40B4-BE49-F238E27FC236}">
                <a16:creationId xmlns:a16="http://schemas.microsoft.com/office/drawing/2014/main" id="{036FC0AE-3B5F-B042-B3D1-3CC0DFE86195}"/>
              </a:ext>
            </a:extLst>
          </p:cNvPr>
          <p:cNvCxnSpPr>
            <a:cxnSpLocks/>
            <a:endCxn id="6" idx="2"/>
          </p:cNvCxnSpPr>
          <p:nvPr/>
        </p:nvCxnSpPr>
        <p:spPr>
          <a:xfrm rot="5400000" flipH="1" flipV="1">
            <a:off x="201905" y="2305494"/>
            <a:ext cx="1719235" cy="704445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6F929DD0-9600-494F-A6BD-CE2AEDA197B6}"/>
              </a:ext>
            </a:extLst>
          </p:cNvPr>
          <p:cNvSpPr txBox="1"/>
          <p:nvPr/>
        </p:nvSpPr>
        <p:spPr>
          <a:xfrm>
            <a:off x="6833163" y="5458756"/>
            <a:ext cx="1068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Attention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D73C45D5-2486-8C4F-95A7-448ACE61ADE0}"/>
              </a:ext>
            </a:extLst>
          </p:cNvPr>
          <p:cNvCxnSpPr>
            <a:cxnSpLocks/>
            <a:stCxn id="6" idx="0"/>
            <a:endCxn id="33" idx="1"/>
          </p:cNvCxnSpPr>
          <p:nvPr/>
        </p:nvCxnSpPr>
        <p:spPr>
          <a:xfrm>
            <a:off x="3406010" y="1798098"/>
            <a:ext cx="2152443" cy="121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3C0559AD-7D50-B14C-96E0-E020C180CDDD}"/>
              </a:ext>
            </a:extLst>
          </p:cNvPr>
          <p:cNvCxnSpPr>
            <a:cxnSpLocks/>
            <a:stCxn id="23" idx="1"/>
            <a:endCxn id="44" idx="2"/>
          </p:cNvCxnSpPr>
          <p:nvPr/>
        </p:nvCxnSpPr>
        <p:spPr>
          <a:xfrm>
            <a:off x="6545240" y="5081170"/>
            <a:ext cx="1603" cy="2626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43D248A7-42E6-0C46-B8D9-ADF492058F12}"/>
              </a:ext>
            </a:extLst>
          </p:cNvPr>
          <p:cNvGrpSpPr/>
          <p:nvPr/>
        </p:nvGrpSpPr>
        <p:grpSpPr>
          <a:xfrm>
            <a:off x="397921" y="6813443"/>
            <a:ext cx="4141968" cy="2109728"/>
            <a:chOff x="637887" y="6994984"/>
            <a:chExt cx="4141968" cy="2109728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DC7AA568-F98A-B04F-B5A1-694EADA425C9}"/>
                </a:ext>
              </a:extLst>
            </p:cNvPr>
            <p:cNvGrpSpPr/>
            <p:nvPr/>
          </p:nvGrpSpPr>
          <p:grpSpPr>
            <a:xfrm>
              <a:off x="637887" y="6994984"/>
              <a:ext cx="4141968" cy="2061140"/>
              <a:chOff x="8903365" y="151723"/>
              <a:chExt cx="4141968" cy="2061140"/>
            </a:xfrm>
          </p:grpSpPr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457CC5C8-CD3A-164B-98D1-4951443B892D}"/>
                  </a:ext>
                </a:extLst>
              </p:cNvPr>
              <p:cNvSpPr/>
              <p:nvPr/>
            </p:nvSpPr>
            <p:spPr>
              <a:xfrm>
                <a:off x="9316717" y="840056"/>
                <a:ext cx="306000" cy="306000"/>
              </a:xfrm>
              <a:prstGeom prst="rect">
                <a:avLst/>
              </a:prstGeom>
              <a:solidFill>
                <a:srgbClr val="F0847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5263D784-6FC8-B348-8F6D-987E9306052E}"/>
                  </a:ext>
                </a:extLst>
              </p:cNvPr>
              <p:cNvSpPr/>
              <p:nvPr/>
            </p:nvSpPr>
            <p:spPr>
              <a:xfrm>
                <a:off x="9321299" y="1365349"/>
                <a:ext cx="306000" cy="306000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92F82B06-A30F-DE48-B857-454BC6F5201A}"/>
                  </a:ext>
                </a:extLst>
              </p:cNvPr>
              <p:cNvSpPr/>
              <p:nvPr/>
            </p:nvSpPr>
            <p:spPr>
              <a:xfrm>
                <a:off x="9316717" y="1906863"/>
                <a:ext cx="306000" cy="306000"/>
              </a:xfrm>
              <a:prstGeom prst="rect">
                <a:avLst/>
              </a:prstGeom>
              <a:solidFill>
                <a:srgbClr val="87CE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48BECF50-3E94-9445-93F0-7618156FA57A}"/>
                  </a:ext>
                </a:extLst>
              </p:cNvPr>
              <p:cNvSpPr txBox="1"/>
              <p:nvPr/>
            </p:nvSpPr>
            <p:spPr>
              <a:xfrm>
                <a:off x="9692732" y="793478"/>
                <a:ext cx="196316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Pretraining Stage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AE63317C-D4EC-4D4C-A98C-AC530B528E20}"/>
                  </a:ext>
                </a:extLst>
              </p:cNvPr>
              <p:cNvSpPr txBox="1"/>
              <p:nvPr/>
            </p:nvSpPr>
            <p:spPr>
              <a:xfrm>
                <a:off x="8903365" y="151723"/>
                <a:ext cx="41419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When are parameters being learned?</a:t>
                </a:r>
              </a:p>
            </p:txBody>
          </p:sp>
        </p:grp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FE939A5A-CC60-3944-A951-53A2AC19E80D}"/>
                </a:ext>
              </a:extLst>
            </p:cNvPr>
            <p:cNvSpPr txBox="1"/>
            <p:nvPr/>
          </p:nvSpPr>
          <p:spPr>
            <a:xfrm>
              <a:off x="1427254" y="8161124"/>
              <a:ext cx="23437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Meta-Learning Stage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E3088FB9-85ED-5743-A339-BAF22C7831CC}"/>
                </a:ext>
              </a:extLst>
            </p:cNvPr>
            <p:cNvSpPr txBox="1"/>
            <p:nvPr/>
          </p:nvSpPr>
          <p:spPr>
            <a:xfrm>
              <a:off x="1429585" y="8704602"/>
              <a:ext cx="26564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Every Few-Shot Episode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6C7930A-0307-3447-B1F7-BB1F08A3ED1B}"/>
                  </a:ext>
                </a:extLst>
              </p:cNvPr>
              <p:cNvSpPr txBox="1"/>
              <p:nvPr/>
            </p:nvSpPr>
            <p:spPr>
              <a:xfrm>
                <a:off x="5528602" y="4204431"/>
                <a:ext cx="7285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6C7930A-0307-3447-B1F7-BB1F08A3ED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602" y="4204431"/>
                <a:ext cx="728533" cy="369332"/>
              </a:xfrm>
              <a:prstGeom prst="rect">
                <a:avLst/>
              </a:prstGeom>
              <a:blipFill>
                <a:blip r:embed="rId15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0363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0C25264-485E-094B-A870-B7FC96FAA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243681"/>
            <a:ext cx="11785600" cy="923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104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</TotalTime>
  <Words>134</Words>
  <Application>Microsoft Macintosh PowerPoint</Application>
  <PresentationFormat>Custom</PresentationFormat>
  <Paragraphs>84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Mengye Ren</dc:creator>
  <cp:lastModifiedBy>Mengye Ren</cp:lastModifiedBy>
  <cp:revision>20</cp:revision>
  <cp:lastPrinted>2019-09-30T18:15:13Z</cp:lastPrinted>
  <dcterms:created xsi:type="dcterms:W3CDTF">2019-03-10T21:54:24Z</dcterms:created>
  <dcterms:modified xsi:type="dcterms:W3CDTF">2021-07-09T16:33:17Z</dcterms:modified>
</cp:coreProperties>
</file>