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57" r:id="rId3"/>
    <p:sldId id="324" r:id="rId4"/>
    <p:sldId id="325" r:id="rId5"/>
    <p:sldId id="289" r:id="rId6"/>
    <p:sldId id="281" r:id="rId7"/>
    <p:sldId id="261" r:id="rId8"/>
    <p:sldId id="282" r:id="rId9"/>
    <p:sldId id="286" r:id="rId10"/>
    <p:sldId id="288" r:id="rId11"/>
    <p:sldId id="287" r:id="rId12"/>
    <p:sldId id="266" r:id="rId13"/>
    <p:sldId id="296" r:id="rId14"/>
    <p:sldId id="323" r:id="rId15"/>
    <p:sldId id="279" r:id="rId16"/>
    <p:sldId id="271" r:id="rId17"/>
    <p:sldId id="278" r:id="rId18"/>
    <p:sldId id="267" r:id="rId19"/>
    <p:sldId id="290" r:id="rId20"/>
    <p:sldId id="292" r:id="rId21"/>
    <p:sldId id="268" r:id="rId22"/>
    <p:sldId id="293" r:id="rId23"/>
    <p:sldId id="269" r:id="rId24"/>
    <p:sldId id="274" r:id="rId25"/>
    <p:sldId id="277" r:id="rId26"/>
    <p:sldId id="294" r:id="rId27"/>
    <p:sldId id="295" r:id="rId28"/>
    <p:sldId id="276" r:id="rId29"/>
    <p:sldId id="298" r:id="rId30"/>
    <p:sldId id="301" r:id="rId31"/>
    <p:sldId id="322" r:id="rId32"/>
    <p:sldId id="303" r:id="rId33"/>
    <p:sldId id="306" r:id="rId34"/>
    <p:sldId id="307" r:id="rId35"/>
    <p:sldId id="308" r:id="rId36"/>
    <p:sldId id="321" r:id="rId37"/>
    <p:sldId id="326" r:id="rId38"/>
    <p:sldId id="327" r:id="rId39"/>
    <p:sldId id="328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227"/>
    <a:srgbClr val="1D4999"/>
    <a:srgbClr val="E6EDFA"/>
    <a:srgbClr val="B8CDF2"/>
    <a:srgbClr val="091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70462" autoAdjust="0"/>
  </p:normalViewPr>
  <p:slideViewPr>
    <p:cSldViewPr snapToGrid="0">
      <p:cViewPr varScale="1">
        <p:scale>
          <a:sx n="112" d="100"/>
          <a:sy n="112" d="100"/>
        </p:scale>
        <p:origin x="3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Thompson" userId="fa853bc974031eaf" providerId="LiveId" clId="{722E49B8-19C3-49B2-B7E3-ED1328E6F4DE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92036-0F7F-4A7B-8DB2-D846407D0153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E3C20-E6C1-43A4-9552-69464134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4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ScFewN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ScFewN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ScFewN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Today, rather than focusing on a particular problem, we’re going to talk about </a:t>
            </a:r>
          </a:p>
          <a:p>
            <a:r>
              <a:rPr lang="en-US" dirty="0"/>
              <a:t>The goal here is finding ways to get more done when you’re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75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62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83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Motivating example from student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4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US" dirty="0"/>
              <a:t>Motivating example from student numbers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3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green threads/coroutines? Async/await.</a:t>
            </a:r>
          </a:p>
          <a:p>
            <a:endParaRPr lang="en-US" dirty="0"/>
          </a:p>
          <a:p>
            <a:r>
              <a:rPr lang="en-US" dirty="0" err="1"/>
              <a:t>Gevent</a:t>
            </a:r>
            <a:r>
              <a:rPr lang="en-US" dirty="0"/>
              <a:t> patches all </a:t>
            </a:r>
            <a:r>
              <a:rPr lang="en-US" dirty="0" err="1"/>
              <a:t>stdlib</a:t>
            </a:r>
            <a:r>
              <a:rPr lang="en-US" dirty="0"/>
              <a:t> functions to have yields, multiplexes between them to let you program concurrently in python!</a:t>
            </a:r>
          </a:p>
          <a:p>
            <a:r>
              <a:rPr lang="en-US" dirty="0"/>
              <a:t>Async/await is the more official way to do this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green threads/coroutines? Async/await.</a:t>
            </a:r>
          </a:p>
          <a:p>
            <a:endParaRPr lang="en-US" dirty="0"/>
          </a:p>
          <a:p>
            <a:r>
              <a:rPr lang="en-US" dirty="0" err="1"/>
              <a:t>Gevent</a:t>
            </a:r>
            <a:r>
              <a:rPr lang="en-US" dirty="0"/>
              <a:t> patches all </a:t>
            </a:r>
            <a:r>
              <a:rPr lang="en-US" dirty="0" err="1"/>
              <a:t>stdlib</a:t>
            </a:r>
            <a:r>
              <a:rPr lang="en-US" dirty="0"/>
              <a:t> functions to have yields, multiplexes between them to let you program concurrently in python!</a:t>
            </a:r>
          </a:p>
          <a:p>
            <a:r>
              <a:rPr lang="en-US" dirty="0"/>
              <a:t>Async/await is the more official way to do this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48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“unpack” this a little! Aside on tuple unpacking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05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27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a typeface="Cambria" panose="02040503050406030204" pitchFamily="18" charset="0"/>
              </a:rPr>
              <a:t>Each instruction corresponds to a C function!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ea typeface="Cambria" panose="02040503050406030204" pitchFamily="18" charset="0"/>
              </a:rPr>
              <a:t>∴ it is a scripting language!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547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Generator expressions can be handy in a pinch.</a:t>
            </a:r>
          </a:p>
          <a:p>
            <a:r>
              <a:rPr lang="en-US" dirty="0"/>
              <a:t>This is a contrived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87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green threads/coroutines?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99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3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9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93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37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15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77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400" dirty="0"/>
          </a:p>
          <a:p>
            <a:r>
              <a:rPr lang="en-US" sz="4400" dirty="0"/>
              <a:t>Uvic.syzygy.ca</a:t>
            </a:r>
          </a:p>
          <a:p>
            <a:endParaRPr lang="en-US" sz="4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  <a:hlinkClick r:id="rId3"/>
              </a:rPr>
              <a:t>bit.ly/2ScFewN</a:t>
            </a:r>
            <a:endParaRPr lang="en-US" sz="4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a typeface="Cambria" panose="02040503050406030204" pitchFamily="18" charset="0"/>
              </a:rPr>
              <a:t>Python 3 came out a decade ago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ea typeface="Cambria" panose="02040503050406030204" pitchFamily="18" charset="0"/>
              </a:rPr>
              <a:t>Bit of a mess for a while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ea typeface="Cambria" panose="02040503050406030204" pitchFamily="18" charset="0"/>
              </a:rPr>
              <a:t>Now its 2018, its all better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ea typeface="Cambria" panose="02040503050406030204" pitchFamily="18" charset="0"/>
              </a:rPr>
              <a:t>Use 3!</a:t>
            </a:r>
            <a:endParaRPr lang="en-US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19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400" dirty="0"/>
          </a:p>
          <a:p>
            <a:r>
              <a:rPr lang="en-US" sz="4400" dirty="0"/>
              <a:t>Uvic.syzygy.ca</a:t>
            </a:r>
          </a:p>
          <a:p>
            <a:endParaRPr lang="en-US" sz="4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  <a:hlinkClick r:id="rId3"/>
              </a:rPr>
              <a:t>bit.ly/2ScFewN</a:t>
            </a:r>
            <a:endParaRPr lang="en-US" sz="4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28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400" dirty="0"/>
          </a:p>
          <a:p>
            <a:r>
              <a:rPr lang="en-US" sz="4400" dirty="0"/>
              <a:t>Uvic.syzygy.ca</a:t>
            </a:r>
          </a:p>
          <a:p>
            <a:endParaRPr lang="en-US" sz="44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  <a:hlinkClick r:id="rId3"/>
              </a:rPr>
              <a:t>bit.ly/2ScFewN</a:t>
            </a:r>
            <a:endParaRPr lang="en-US" sz="44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1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anyone name a data structure? What do I mean by that?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32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anyone name a data structure? What do I mean by that?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0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60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34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E3C20-E6C1-43A4-9552-6946413409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8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953535"/>
          </a:xfrm>
        </p:spPr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770655"/>
          </a:xfrm>
        </p:spPr>
        <p:txBody>
          <a:bodyPr/>
          <a:lstStyle>
            <a:lvl1pPr>
              <a:defRPr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6413"/>
            <a:ext cx="7886700" cy="5265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6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9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8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0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D684-493B-4D2B-9F14-0325BCA579ED}" type="datetimeFigureOut">
              <a:rPr lang="en-US" smtClean="0"/>
              <a:t>10/2/19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7438-AFC7-483F-88AD-C414544C3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2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29ED684-493B-4D2B-9F14-0325BCA579ED}" type="datetimeFigureOut">
              <a:rPr lang="en-US" smtClean="0"/>
              <a:pPr/>
              <a:t>10/2/19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00A7438-AFC7-483F-88AD-C414544C3A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40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vic.syzygy.ca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plot.readthedocs.io/en/latest/index.html" TargetMode="External"/><Relationship Id="rId4" Type="http://schemas.openxmlformats.org/officeDocument/2006/relationships/hyperlink" Target="https://seaborn.pydata.org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pp5kD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E7F3D50-6EA3-42A4-9141-110AAF9D4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38" t="28864" r="62919" b="33321"/>
          <a:stretch/>
        </p:blipFill>
        <p:spPr>
          <a:xfrm>
            <a:off x="479686" y="1390029"/>
            <a:ext cx="2445372" cy="2328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D66AC6-339C-4CD9-96E6-E456B338A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6923" y="1358654"/>
            <a:ext cx="5772752" cy="2016424"/>
          </a:xfrm>
        </p:spPr>
        <p:txBody>
          <a:bodyPr>
            <a:normAutofit/>
          </a:bodyPr>
          <a:lstStyle/>
          <a:p>
            <a:pPr algn="l"/>
            <a:r>
              <a:rPr lang="en-US" sz="8000" b="1" dirty="0">
                <a:solidFill>
                  <a:schemeClr val="bg1"/>
                </a:solidFill>
                <a:ea typeface="Cambria" panose="02040503050406030204" pitchFamily="18" charset="0"/>
              </a:rPr>
              <a:t>Basic 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544D8A-4BA0-4E0C-A636-921D3C389DBE}"/>
              </a:ext>
            </a:extLst>
          </p:cNvPr>
          <p:cNvSpPr/>
          <p:nvPr/>
        </p:nvSpPr>
        <p:spPr>
          <a:xfrm>
            <a:off x="988291" y="3900814"/>
            <a:ext cx="7684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+mj-lt"/>
                <a:ea typeface="Cambria" panose="02040503050406030204" pitchFamily="18" charset="0"/>
              </a:rPr>
              <a:t>Tips, tool, and techniques for those starting in Python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70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B860-A63D-4129-89D7-9BAD17BA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1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Data Structures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D384C6-7A31-4EBF-AE74-659F837E7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2BEE9-F689-447A-818E-36F27C02E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25" t="18956" r="25491" b="36330"/>
          <a:stretch/>
        </p:blipFill>
        <p:spPr>
          <a:xfrm>
            <a:off x="198437" y="768349"/>
            <a:ext cx="4969163" cy="221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168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B860-A63D-4129-89D7-9BAD17BA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1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Data Structures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a typeface="Cambria" panose="02040503050406030204" pitchFamily="18" charset="0"/>
              </a:rPr>
              <a:t>Lists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r>
              <a:rPr lang="en-CA" dirty="0"/>
              <a:t>Most of us are familiar</a:t>
            </a:r>
          </a:p>
          <a:p>
            <a:r>
              <a:rPr lang="en-CA" dirty="0">
                <a:solidFill>
                  <a:schemeClr val="bg1"/>
                </a:solidFill>
              </a:rPr>
              <a:t>Store data in </a:t>
            </a:r>
            <a:r>
              <a:rPr lang="en-CA" b="1" dirty="0">
                <a:solidFill>
                  <a:schemeClr val="bg1"/>
                </a:solidFill>
              </a:rPr>
              <a:t>order</a:t>
            </a:r>
          </a:p>
          <a:p>
            <a:r>
              <a:rPr lang="en-CA" dirty="0"/>
              <a:t>Can </a:t>
            </a:r>
            <a:r>
              <a:rPr lang="en-CA" b="1" dirty="0"/>
              <a:t>loop </a:t>
            </a:r>
            <a:r>
              <a:rPr lang="en-CA" dirty="0"/>
              <a:t>through</a:t>
            </a:r>
          </a:p>
          <a:p>
            <a:r>
              <a:rPr lang="en-CA" dirty="0">
                <a:solidFill>
                  <a:schemeClr val="bg1"/>
                </a:solidFill>
              </a:rPr>
              <a:t>Can look up by </a:t>
            </a:r>
            <a:r>
              <a:rPr lang="en-CA" b="1" dirty="0">
                <a:solidFill>
                  <a:schemeClr val="bg1"/>
                </a:solidFill>
              </a:rPr>
              <a:t>index</a:t>
            </a:r>
          </a:p>
          <a:p>
            <a:endParaRPr lang="en-CA" b="1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Slow </a:t>
            </a:r>
            <a:r>
              <a:rPr lang="en-CA" b="1" dirty="0">
                <a:solidFill>
                  <a:schemeClr val="bg1"/>
                </a:solidFill>
              </a:rPr>
              <a:t>searching</a:t>
            </a: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CCF40-0901-4E88-B884-6223796B9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43" y="3807330"/>
            <a:ext cx="3573070" cy="118625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6D8DA3E-7BE2-4C75-858E-C1258E0E16CA}"/>
              </a:ext>
            </a:extLst>
          </p:cNvPr>
          <p:cNvSpPr/>
          <p:nvPr/>
        </p:nvSpPr>
        <p:spPr>
          <a:xfrm rot="1417184">
            <a:off x="4148356" y="4283318"/>
            <a:ext cx="1060154" cy="41633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086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Store data as key: value pairs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Keys can be: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Numbers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Strings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Tuples of numbers, strings</a:t>
            </a:r>
          </a:p>
          <a:p>
            <a:pPr lvl="2"/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Values can be: anything!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“</a:t>
            </a:r>
            <a:r>
              <a:rPr lang="en-CA" b="1" dirty="0">
                <a:solidFill>
                  <a:schemeClr val="bg1"/>
                </a:solidFill>
              </a:rPr>
              <a:t>Instant</a:t>
            </a:r>
            <a:r>
              <a:rPr lang="en-CA" dirty="0">
                <a:solidFill>
                  <a:schemeClr val="bg1"/>
                </a:solidFill>
              </a:rPr>
              <a:t>” lookup by key!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O(1) even if 1e6 entries!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Slower than lists for looping</a:t>
            </a: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CA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4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Use cases: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Store properties of something in one place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Example: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209BC-8EAD-407E-A5AE-598505E36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166" y="2693727"/>
            <a:ext cx="5964670" cy="416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7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Use cases: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Data you have to access by a name or ID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Catalogs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Filenames for datasets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</a:rPr>
              <a:t>Example: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1B1577-44BD-4E0F-A7F1-41893E36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889" y="3543300"/>
            <a:ext cx="59340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6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067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You can use dictionaries to hold arguments for functions, apply them later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8AA7D-CE4A-4285-9D32-FAAE21FF9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4"/>
          <a:stretch/>
        </p:blipFill>
        <p:spPr>
          <a:xfrm>
            <a:off x="802481" y="2421731"/>
            <a:ext cx="6153150" cy="390525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0C86F9C-522E-4B95-AFE8-168CE8ADDD5E}"/>
              </a:ext>
            </a:extLst>
          </p:cNvPr>
          <p:cNvSpPr/>
          <p:nvPr/>
        </p:nvSpPr>
        <p:spPr>
          <a:xfrm flipH="1">
            <a:off x="3671888" y="3707607"/>
            <a:ext cx="685800" cy="471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E60EC2FE-44FA-4706-BDBB-D9E05B03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 – Trick!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4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0674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You can use lists, and other dictionaries *inside* dictionary values!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B4569-87CE-4CCF-A35E-6AB1E658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330450"/>
            <a:ext cx="7475969" cy="4351338"/>
          </a:xfrm>
          <a:prstGeom prst="rect">
            <a:avLst/>
          </a:prstGeom>
        </p:spPr>
      </p:pic>
      <p:sp>
        <p:nvSpPr>
          <p:cNvPr id="11" name="Title 5">
            <a:extLst>
              <a:ext uri="{FF2B5EF4-FFF2-40B4-BE49-F238E27FC236}">
                <a16:creationId xmlns:a16="http://schemas.microsoft.com/office/drawing/2014/main" id="{CCA6F2F2-10B9-4AB7-9F64-D352F47D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 – Tip!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580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0674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If you’re calling some function, e.g. from matplotlib lots of times with slight differences, use a dictionary to hold defaults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26686-B1F8-47E4-B35E-E9C2B7910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605761"/>
            <a:ext cx="5505483" cy="31337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D3C401-B7F0-4F6B-BE9C-A05458DE4316}"/>
              </a:ext>
            </a:extLst>
          </p:cNvPr>
          <p:cNvSpPr/>
          <p:nvPr/>
        </p:nvSpPr>
        <p:spPr>
          <a:xfrm>
            <a:off x="1152821" y="6037816"/>
            <a:ext cx="3268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Better yet! Make a function!</a:t>
            </a: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3AE317E5-A4F3-4D55-B79E-2869D744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Dictionaries – Technique!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45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2400"/>
            <a:ext cx="7886700" cy="523701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Sets are like a “</a:t>
            </a:r>
            <a:r>
              <a:rPr lang="en-US" b="1" dirty="0">
                <a:solidFill>
                  <a:schemeClr val="bg1"/>
                </a:solidFill>
              </a:rPr>
              <a:t>bag</a:t>
            </a:r>
            <a:r>
              <a:rPr lang="en-US" dirty="0">
                <a:solidFill>
                  <a:schemeClr val="bg1"/>
                </a:solidFill>
              </a:rPr>
              <a:t>” of values</a:t>
            </a:r>
          </a:p>
          <a:p>
            <a:r>
              <a:rPr lang="en-US" dirty="0">
                <a:solidFill>
                  <a:schemeClr val="bg1"/>
                </a:solidFill>
              </a:rPr>
              <a:t>Values can be strings, numbers, tuples, etc.</a:t>
            </a:r>
          </a:p>
          <a:p>
            <a:r>
              <a:rPr lang="en-US" dirty="0">
                <a:solidFill>
                  <a:schemeClr val="bg1"/>
                </a:solidFill>
              </a:rPr>
              <a:t>Values are unique.</a:t>
            </a:r>
          </a:p>
          <a:p>
            <a:pPr lvl="1"/>
            <a:r>
              <a:rPr lang="en-US" dirty="0"/>
              <a:t>A</a:t>
            </a:r>
            <a:r>
              <a:rPr lang="en-US" dirty="0">
                <a:solidFill>
                  <a:schemeClr val="bg1"/>
                </a:solidFill>
              </a:rPr>
              <a:t>dding the same thing twice has no effect</a:t>
            </a:r>
          </a:p>
          <a:p>
            <a:r>
              <a:rPr lang="en-US" dirty="0">
                <a:solidFill>
                  <a:schemeClr val="bg1"/>
                </a:solidFill>
              </a:rPr>
              <a:t>Not ordered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“instant”</a:t>
            </a:r>
            <a:r>
              <a:rPr lang="en-US" dirty="0">
                <a:solidFill>
                  <a:schemeClr val="bg1"/>
                </a:solidFill>
              </a:rPr>
              <a:t> adding and removing values</a:t>
            </a:r>
          </a:p>
          <a:p>
            <a:r>
              <a:rPr lang="en-US" b="1" dirty="0">
                <a:solidFill>
                  <a:schemeClr val="bg1"/>
                </a:solidFill>
              </a:rPr>
              <a:t>“instant”</a:t>
            </a:r>
            <a:r>
              <a:rPr lang="en-US" dirty="0">
                <a:solidFill>
                  <a:schemeClr val="bg1"/>
                </a:solidFill>
              </a:rPr>
              <a:t> membership testing</a:t>
            </a:r>
          </a:p>
          <a:p>
            <a:r>
              <a:rPr lang="en-US" dirty="0">
                <a:solidFill>
                  <a:schemeClr val="bg1"/>
                </a:solidFill>
              </a:rPr>
              <a:t>Operations for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Testing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Grouping</a:t>
            </a:r>
          </a:p>
          <a:p>
            <a:pPr lvl="1"/>
            <a:r>
              <a:rPr lang="en-US" dirty="0"/>
              <a:t>D</a:t>
            </a:r>
            <a:r>
              <a:rPr lang="en-US" dirty="0">
                <a:solidFill>
                  <a:schemeClr val="bg1"/>
                </a:solidFill>
              </a:rPr>
              <a:t>ifferencing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etc. 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6B80F68C-3408-4258-B4DE-92BD7C97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Sets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21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6B80F68C-3408-4258-B4DE-92BD7C97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6993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Data Structures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Sets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6EA212-1DB5-4E32-B9BA-FF3BFBE8A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7775"/>
          <a:stretch/>
        </p:blipFill>
        <p:spPr>
          <a:xfrm>
            <a:off x="73891" y="1950147"/>
            <a:ext cx="9211609" cy="385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69FC-1C3B-4771-A6E0-107FE61E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Verdana" panose="020B0604030504040204" pitchFamily="34" charset="0"/>
                <a:cs typeface="Arial" panose="020B0604020202020204" pitchFamily="34" charset="0"/>
              </a:rPr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56B2-C12D-42F3-A4E1-395CB6CE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6038"/>
            <a:ext cx="7886700" cy="5332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ea typeface="Cambria" panose="02040503050406030204" pitchFamily="18" charset="0"/>
              </a:rPr>
              <a:t>Prelude </a:t>
            </a:r>
            <a:endParaRPr lang="en-US" sz="36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ea typeface="Cambria" panose="02040503050406030204" pitchFamily="18" charset="0"/>
              </a:rPr>
              <a:t>Data structures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ea typeface="Cambria" panose="02040503050406030204" pitchFamily="18" charset="0"/>
              </a:rPr>
              <a:t>Iterators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ea typeface="Cambria" panose="02040503050406030204" pitchFamily="18" charset="0"/>
              </a:rPr>
              <a:t>Functions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ea typeface="Cambria" panose="02040503050406030204" pitchFamily="18" charset="0"/>
              </a:rPr>
              <a:t>Exercises</a:t>
            </a:r>
            <a:endParaRPr lang="en-US" sz="36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3600" dirty="0">
                <a:ea typeface="Cambria" panose="02040503050406030204" pitchFamily="18" charset="0"/>
              </a:rPr>
              <a:t>Plotting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ea typeface="Cambria" panose="02040503050406030204" pitchFamily="18" charset="0"/>
              </a:rPr>
              <a:t>Exercises</a:t>
            </a:r>
            <a:endParaRPr lang="en-US" sz="3600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02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8C6B-FBC4-423E-82C0-0D2E7AC0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2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Iterators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E927C-82BB-4A64-907B-CB8899A08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118147-E126-4482-889B-66A497DAF9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3" b="22963"/>
          <a:stretch/>
        </p:blipFill>
        <p:spPr>
          <a:xfrm>
            <a:off x="3743614" y="1976619"/>
            <a:ext cx="4606058" cy="25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3670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4CEFE1A-9019-41DB-9B3A-34384457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4363"/>
            <a:ext cx="6249627" cy="18761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5C760B-B93B-4FFD-8542-86626875851D}"/>
              </a:ext>
            </a:extLst>
          </p:cNvPr>
          <p:cNvSpPr/>
          <p:nvPr/>
        </p:nvSpPr>
        <p:spPr>
          <a:xfrm>
            <a:off x="895853" y="5392944"/>
            <a:ext cx="55049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This </a:t>
            </a:r>
            <a:r>
              <a:rPr lang="en-US" sz="2800" b="1" dirty="0">
                <a:solidFill>
                  <a:schemeClr val="bg1"/>
                </a:solidFill>
              </a:rPr>
              <a:t>works</a:t>
            </a:r>
            <a:r>
              <a:rPr lang="en-US" sz="2800" dirty="0">
                <a:solidFill>
                  <a:schemeClr val="bg1"/>
                </a:solidFill>
              </a:rPr>
              <a:t>!</a:t>
            </a:r>
          </a:p>
          <a:p>
            <a:r>
              <a:rPr lang="en-US" sz="2800" dirty="0">
                <a:solidFill>
                  <a:schemeClr val="bg1"/>
                </a:solidFill>
              </a:rPr>
              <a:t>Why doesn’t my computer crash?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1151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Generators create “lazy sequences”, called iterators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2</a:t>
            </a:r>
            <a:br>
              <a:rPr lang="en-US" sz="36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0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Iterators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849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FF10F64-A84E-4EC8-95AC-0DF3EDA53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228" y="4260930"/>
            <a:ext cx="4919063" cy="16784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80EBD1-7D5F-4A05-937B-7C7296508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930"/>
            <a:ext cx="4452217" cy="180089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1678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Behind the scenes, they are a function that returns more than one value.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Every time you run the function, you get the next value!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sz="36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0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Behind the scenes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A7CF9-DBA3-4824-BC2C-CEA0589A6BF9}"/>
              </a:ext>
            </a:extLst>
          </p:cNvPr>
          <p:cNvSpPr txBox="1"/>
          <p:nvPr/>
        </p:nvSpPr>
        <p:spPr>
          <a:xfrm>
            <a:off x="553892" y="3569856"/>
            <a:ext cx="275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Definition: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87D2F-68B5-437B-A435-0713EAEDC4DF}"/>
              </a:ext>
            </a:extLst>
          </p:cNvPr>
          <p:cNvSpPr txBox="1"/>
          <p:nvPr/>
        </p:nvSpPr>
        <p:spPr>
          <a:xfrm>
            <a:off x="5482489" y="3569856"/>
            <a:ext cx="275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Usage:</a:t>
            </a:r>
          </a:p>
        </p:txBody>
      </p:sp>
    </p:spTree>
    <p:extLst>
      <p:ext uri="{BB962C8B-B14F-4D97-AF65-F5344CB8AC3E}">
        <p14:creationId xmlns:p14="http://schemas.microsoft.com/office/powerpoint/2010/main" val="1324386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enumerate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Loop through things with indexes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Useful Iterator Functions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DD00CF-C41D-412D-860E-E877DDF16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841625"/>
            <a:ext cx="63150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71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zip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Group items from multiple lists into tuples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Useful Iterator Functions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F0205-CFCB-46E6-AC57-7316D1C9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62" y="2895600"/>
            <a:ext cx="50577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10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zip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Trick! You can </a:t>
            </a:r>
            <a:r>
              <a:rPr lang="en-US" i="1" dirty="0">
                <a:solidFill>
                  <a:schemeClr val="bg1"/>
                </a:solidFill>
              </a:rPr>
              <a:t>un</a:t>
            </a:r>
            <a:r>
              <a:rPr lang="en-US" dirty="0">
                <a:solidFill>
                  <a:schemeClr val="bg1"/>
                </a:solidFill>
              </a:rPr>
              <a:t>zip as well, using 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A7FA0-FC83-454B-A0E6-02C30603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56" y="3221831"/>
            <a:ext cx="8079438" cy="172878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816A942-4745-416D-87DF-E1901CC5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Useful Iterator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08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Iterators</a:t>
            </a:r>
            <a:br>
              <a:rPr lang="en-US" sz="36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36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Generator Expressions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DF74-0068-4721-BAB7-2E492FB38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 comprehensions by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66BF9-1BEC-4218-89C8-BD1B679C1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220"/>
          <a:stretch/>
        </p:blipFill>
        <p:spPr>
          <a:xfrm>
            <a:off x="-107281" y="2041653"/>
            <a:ext cx="8115208" cy="4840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AB2D78-73E8-43B9-95FE-A3A4C7A9A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01" t="67348" r="55994"/>
          <a:stretch/>
        </p:blipFill>
        <p:spPr>
          <a:xfrm>
            <a:off x="7740073" y="4336353"/>
            <a:ext cx="2250779" cy="25457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92C07F-261B-41C1-8E77-F85450CC21DE}"/>
              </a:ext>
            </a:extLst>
          </p:cNvPr>
          <p:cNvSpPr txBox="1"/>
          <p:nvPr/>
        </p:nvSpPr>
        <p:spPr>
          <a:xfrm>
            <a:off x="6500143" y="5219977"/>
            <a:ext cx="275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Prints:</a:t>
            </a:r>
          </a:p>
        </p:txBody>
      </p:sp>
    </p:spTree>
    <p:extLst>
      <p:ext uri="{BB962C8B-B14F-4D97-AF65-F5344CB8AC3E}">
        <p14:creationId xmlns:p14="http://schemas.microsoft.com/office/powerpoint/2010/main" val="249352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5410-54AE-4D5F-9BB2-E186196C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Functions, Files &amp;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822A-671C-40B8-B74F-D8193A3FA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FE0B9-CB3F-4651-86A0-EE5B0D130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51243" y="285606"/>
            <a:ext cx="3967200" cy="27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70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7215"/>
            <a:ext cx="78867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DRY</a:t>
            </a:r>
            <a:r>
              <a:rPr lang="en-US" dirty="0">
                <a:solidFill>
                  <a:schemeClr val="bg1"/>
                </a:solidFill>
              </a:rPr>
              <a:t>: Do not Repeat Yourself</a:t>
            </a:r>
          </a:p>
          <a:p>
            <a:pPr lvl="1"/>
            <a:r>
              <a:rPr lang="en-US" dirty="0"/>
              <a:t>Use functions to pull out repeated code, patterns</a:t>
            </a:r>
          </a:p>
          <a:p>
            <a:pPr marL="0" indent="0">
              <a:buNone/>
            </a:pPr>
            <a:r>
              <a:rPr lang="en-US" b="1" dirty="0"/>
              <a:t>Safety</a:t>
            </a:r>
          </a:p>
          <a:p>
            <a:pPr lvl="1"/>
            <a:r>
              <a:rPr lang="en-US" dirty="0"/>
              <a:t>Variables inside functions can’t </a:t>
            </a:r>
            <a:r>
              <a:rPr lang="en-US" b="1" dirty="0"/>
              <a:t>leak </a:t>
            </a:r>
            <a:r>
              <a:rPr lang="en-US" dirty="0"/>
              <a:t>out</a:t>
            </a:r>
          </a:p>
          <a:p>
            <a:pPr lvl="1"/>
            <a:r>
              <a:rPr lang="en-US" dirty="0"/>
              <a:t>Easier variable naming</a:t>
            </a:r>
          </a:p>
          <a:p>
            <a:pPr marL="0" indent="0">
              <a:buNone/>
            </a:pPr>
            <a:r>
              <a:rPr lang="en-US" b="1" dirty="0"/>
              <a:t>Abstraction</a:t>
            </a:r>
            <a:endParaRPr lang="en-US" dirty="0"/>
          </a:p>
          <a:p>
            <a:pPr lvl="1"/>
            <a:r>
              <a:rPr lang="en-US" dirty="0"/>
              <a:t>Once you’ve written one type of data analysis, don’t need to worry about the details again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Functions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FC96AB2-3ED5-462E-AC17-979245305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8713" y="4749946"/>
            <a:ext cx="5513371" cy="210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76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Create a function if:</a:t>
            </a:r>
            <a:endParaRPr lang="en-US" sz="3200" dirty="0"/>
          </a:p>
          <a:p>
            <a:pPr lvl="1"/>
            <a:r>
              <a:rPr lang="en-US" sz="2800" dirty="0"/>
              <a:t>You write the same thing 2 or more times</a:t>
            </a:r>
          </a:p>
          <a:p>
            <a:pPr lvl="1"/>
            <a:r>
              <a:rPr lang="en-US" sz="2800" dirty="0"/>
              <a:t>You know it will change in the future</a:t>
            </a:r>
          </a:p>
          <a:p>
            <a:pPr lvl="1"/>
            <a:r>
              <a:rPr lang="en-US" sz="2800" dirty="0"/>
              <a:t>It was tricky to get right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It’s a step in a data analysis pipeline</a:t>
            </a:r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Rules of Thumb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34B9EB-996B-4050-9B03-1F15285BD6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09"/>
          <a:stretch/>
        </p:blipFill>
        <p:spPr>
          <a:xfrm>
            <a:off x="2351521" y="4959349"/>
            <a:ext cx="4071503" cy="1533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CABA00-D850-4235-A783-C53B4B2AF8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21"/>
          <a:stretch/>
        </p:blipFill>
        <p:spPr>
          <a:xfrm>
            <a:off x="2217738" y="3530889"/>
            <a:ext cx="5724525" cy="5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2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56B2-C12D-42F3-A4E1-395CB6CE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6038"/>
            <a:ext cx="7886700" cy="5332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ea typeface="Cambria" panose="02040503050406030204" pitchFamily="18" charset="0"/>
              </a:rPr>
              <a:t>Go to syzygy:</a:t>
            </a:r>
          </a:p>
          <a:p>
            <a:pPr marL="0" indent="0">
              <a:buNone/>
            </a:pPr>
            <a:endParaRPr lang="en-US" sz="3600" dirty="0"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CA" sz="40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https://uvic.syzygy.ca/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17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“Magic Functions”</a:t>
            </a:r>
          </a:p>
          <a:p>
            <a:pPr lvl="1"/>
            <a:r>
              <a:rPr lang="en-US" dirty="0"/>
              <a:t>It does different things, based on parameters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Symptoms:</a:t>
            </a:r>
          </a:p>
          <a:p>
            <a:pPr lvl="1"/>
            <a:r>
              <a:rPr lang="en-US" dirty="0"/>
              <a:t>19+ parameters</a:t>
            </a:r>
          </a:p>
          <a:p>
            <a:pPr lvl="1"/>
            <a:r>
              <a:rPr lang="en-US" dirty="0"/>
              <a:t>Some parameters can’t be used with others</a:t>
            </a:r>
          </a:p>
          <a:p>
            <a:pPr lvl="1"/>
            <a:r>
              <a:rPr lang="en-US" dirty="0"/>
              <a:t>matplotlib...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IMO scientists are particularly prone to this</a:t>
            </a:r>
          </a:p>
          <a:p>
            <a:pPr marL="0" indent="0">
              <a:buNone/>
            </a:pPr>
            <a:r>
              <a:rPr lang="en-US" dirty="0"/>
              <a:t>Split it up!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Rules of Thumb (to avoid)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21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@</a:t>
            </a:r>
            <a:r>
              <a:rPr lang="en-US" dirty="0" err="1"/>
              <a:t>np.vectorize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Put this above your function, and it will work on arrays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Lots of other use cases for decorators, but this is the one I use on a daily basis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Decorators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90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65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Functions:  </a:t>
            </a:r>
            <a:r>
              <a:rPr lang="en-US" sz="40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Docstrings</a:t>
            </a:r>
            <a:br>
              <a:rPr lang="en-US" sz="4000" dirty="0">
                <a:solidFill>
                  <a:prstClr val="black"/>
                </a:solidFill>
                <a:ea typeface="Cambria" panose="02040503050406030204" pitchFamily="18" charset="0"/>
              </a:rPr>
            </a:b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F77C2F-0478-4F84-B41A-80CC57D3F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165"/>
          <a:stretch/>
        </p:blipFill>
        <p:spPr>
          <a:xfrm>
            <a:off x="0" y="600754"/>
            <a:ext cx="9568296" cy="6732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B6EE2A-2452-4C5A-B1E5-7CBF3756D35C}"/>
              </a:ext>
            </a:extLst>
          </p:cNvPr>
          <p:cNvSpPr/>
          <p:nvPr/>
        </p:nvSpPr>
        <p:spPr>
          <a:xfrm>
            <a:off x="-554182" y="750453"/>
            <a:ext cx="720437" cy="67125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98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Make a text file, give it a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 err="1">
                <a:solidFill>
                  <a:schemeClr val="bg1"/>
                </a:solidFill>
              </a:rPr>
              <a:t>py</a:t>
            </a:r>
            <a:r>
              <a:rPr lang="en-US" dirty="0">
                <a:solidFill>
                  <a:schemeClr val="bg1"/>
                </a:solidFill>
              </a:rPr>
              <a:t> extension</a:t>
            </a:r>
          </a:p>
          <a:p>
            <a:r>
              <a:rPr lang="en-US" dirty="0"/>
              <a:t>Congrats, you made a module!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Any python file is a </a:t>
            </a:r>
            <a:r>
              <a:rPr lang="en-US" b="1" dirty="0"/>
              <a:t>module</a:t>
            </a:r>
            <a:r>
              <a:rPr lang="en-US" dirty="0"/>
              <a:t> that can be </a:t>
            </a:r>
            <a:r>
              <a:rPr lang="en-US" b="1" dirty="0"/>
              <a:t>import</a:t>
            </a:r>
            <a:r>
              <a:rPr lang="en-US" dirty="0"/>
              <a:t>ed</a:t>
            </a:r>
          </a:p>
          <a:p>
            <a:r>
              <a:rPr lang="en-US" dirty="0"/>
              <a:t>Python looks for modules in your current directory, and PYTHONPATH (that’s where e.g. </a:t>
            </a:r>
            <a:r>
              <a:rPr lang="en-US" dirty="0" err="1"/>
              <a:t>numpy</a:t>
            </a:r>
            <a:r>
              <a:rPr lang="en-US" dirty="0"/>
              <a:t> is)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you want to find where a module is:</a:t>
            </a:r>
          </a:p>
          <a:p>
            <a:pPr lvl="1"/>
            <a:r>
              <a:rPr lang="en-US" dirty="0"/>
              <a:t>Import it,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somemodule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).__file__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Files &amp; Modules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82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Importing things should have no side-effects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At the top level, modules should only include: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Bad design: importing the module makes a plot show up</a:t>
            </a: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Files &amp; Modules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89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724"/>
            <a:ext cx="7886700" cy="46672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Put a group of modules in a folder</a:t>
            </a:r>
          </a:p>
          <a:p>
            <a:r>
              <a:rPr lang="en-US" dirty="0"/>
              <a:t>Add a file named “__init__.py”</a:t>
            </a:r>
          </a:p>
          <a:p>
            <a:r>
              <a:rPr lang="en-US" dirty="0">
                <a:solidFill>
                  <a:schemeClr val="bg1"/>
                </a:solidFill>
              </a:rPr>
              <a:t>Congrats, you have a package!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Now you can group your modules together, e.g. </a:t>
            </a:r>
            <a:r>
              <a:rPr lang="en-US" dirty="0" err="1">
                <a:solidFill>
                  <a:schemeClr val="bg1"/>
                </a:solidFill>
              </a:rPr>
              <a:t>scipy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You could even publish your package to </a:t>
            </a:r>
            <a:r>
              <a:rPr lang="en-US" dirty="0" err="1">
                <a:solidFill>
                  <a:schemeClr val="bg1"/>
                </a:solidFill>
              </a:rPr>
              <a:t>pypi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3</a:t>
            </a:r>
            <a:b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Packages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78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5781"/>
            <a:ext cx="7886700" cy="57222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Make a function that: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Takes three arguments (</a:t>
            </a:r>
            <a:r>
              <a:rPr lang="en-US" dirty="0" err="1">
                <a:solidFill>
                  <a:schemeClr val="bg1"/>
                </a:solidFill>
              </a:rPr>
              <a:t>x,y,z</a:t>
            </a:r>
            <a:r>
              <a:rPr lang="en-US" dirty="0"/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/>
              <a:t>Returns the distance of the vector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Make a function that: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Takes two points as dictionaries</a:t>
            </a:r>
          </a:p>
          <a:p>
            <a:pPr lvl="1"/>
            <a:r>
              <a:rPr lang="en-US" dirty="0"/>
              <a:t>Returns the distance between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Put your functions in a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Document them!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your module, and use it!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Cambria" panose="02040503050406030204" pitchFamily="18" charset="0"/>
              </a:rPr>
              <a:t>Exercises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30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5410-54AE-4D5F-9BB2-E186196C3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Topic 4</a:t>
            </a:r>
            <a:br>
              <a:rPr lang="en-US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Plotting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1822A-671C-40B8-B74F-D8193A3FA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67D42-520E-6C4D-B6BB-D09428D03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840" y="170180"/>
            <a:ext cx="3933190" cy="39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71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5781"/>
            <a:ext cx="7886700" cy="572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matplotlib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Standard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4"/>
              </a:rPr>
              <a:t>Seaborn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Great for statistics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linkClick r:id="rId5"/>
              </a:rPr>
              <a:t>ProPlot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Possibly good?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  <a:p>
            <a:pPr marL="0" indent="0">
              <a:buNone/>
            </a:pPr>
            <a:r>
              <a:rPr lang="en-US" dirty="0"/>
              <a:t>Check out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matplotlib_basics.ipynb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plot_template.ipynb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files!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Available Packages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396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1DEF6-E050-498F-ABF4-98B26239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5781"/>
            <a:ext cx="8206740" cy="57222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</a:t>
            </a:r>
            <a:r>
              <a:rPr lang="en-CA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star_formation_rate_exercise.ipynb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>
                <a:solidFill>
                  <a:schemeClr val="bg1"/>
                </a:solidFill>
                <a:cs typeface="Courier New" panose="02070309020205020404" pitchFamily="49" charset="0"/>
              </a:rPr>
              <a:t>Follow the instructions</a:t>
            </a:r>
            <a:r>
              <a:rPr lang="en-CA" dirty="0">
                <a:cs typeface="Courier New" panose="02070309020205020404" pitchFamily="49" charset="0"/>
              </a:rPr>
              <a:t> and use notebooks below to guide your plotting.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matplotlib_basics.ipynb plot_template.ipynb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will go through step-by-step after some time.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3B730E1-5111-49DF-AFD9-B32CF91F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a typeface="Cambria" panose="02040503050406030204" pitchFamily="18" charset="0"/>
              </a:rPr>
              <a:t>Exercise</a:t>
            </a:r>
            <a:endParaRPr lang="en-US" dirty="0">
              <a:solidFill>
                <a:schemeClr val="bg1"/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037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A56B2-C12D-42F3-A4E1-395CB6CE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86038"/>
            <a:ext cx="7886700" cy="5332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ea typeface="Cambria" panose="02040503050406030204" pitchFamily="18" charset="0"/>
              </a:rPr>
              <a:t>Open a new terminal and clone this repository:</a:t>
            </a:r>
          </a:p>
          <a:p>
            <a:pPr marL="0" indent="0">
              <a:buNone/>
            </a:pPr>
            <a:endParaRPr lang="en-US" sz="3600" dirty="0"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CA" sz="40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https://bit.ly/2pp5kDx</a:t>
            </a:r>
            <a:endParaRPr lang="en-CA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65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1D83-4F36-4E6D-9468-F23E60F7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2">
                    <a:lumMod val="50000"/>
                  </a:schemeClr>
                </a:solidFill>
                <a:ea typeface="Cambria" panose="02040503050406030204" pitchFamily="18" charset="0"/>
              </a:rPr>
              <a:t>Topic 0</a:t>
            </a:r>
            <a:br>
              <a:rPr lang="en-US" sz="7200" b="1" dirty="0">
                <a:ea typeface="Cambria" panose="02040503050406030204" pitchFamily="18" charset="0"/>
              </a:rPr>
            </a:br>
            <a:r>
              <a:rPr lang="en-US" sz="7200" b="1" dirty="0">
                <a:ea typeface="Cambria" panose="02040503050406030204" pitchFamily="18" charset="0"/>
              </a:rPr>
              <a:t>Prelude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9CBFC-EFB1-4642-9EF9-8159B4EA6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1D610-731A-4822-8498-BF729834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93778" l="8000" r="90667">
                        <a14:foregroundMark x1="50222" y1="11111" x2="54222" y2="17333"/>
                        <a14:foregroundMark x1="8000" y1="44444" x2="12444" y2="44444"/>
                        <a14:foregroundMark x1="87556" y1="40000" x2="90667" y2="56889"/>
                        <a14:foregroundMark x1="51556" y1="86667" x2="48889" y2="93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76987" y="251582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1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+mn-lt"/>
                <a:ea typeface="Cambria" panose="02040503050406030204" pitchFamily="18" charset="0"/>
              </a:rPr>
              <a:t>Prelude</a:t>
            </a:r>
            <a:br>
              <a:rPr lang="en-US" sz="4800" b="1" dirty="0">
                <a:solidFill>
                  <a:schemeClr val="bg1"/>
                </a:solidFill>
                <a:latin typeface="+mn-lt"/>
                <a:ea typeface="Cambria" panose="02040503050406030204" pitchFamily="18" charset="0"/>
              </a:rPr>
            </a:br>
            <a:r>
              <a:rPr lang="en-US" sz="4800" b="1" dirty="0">
                <a:latin typeface="+mn-lt"/>
                <a:ea typeface="Cambria" panose="02040503050406030204" pitchFamily="18" charset="0"/>
              </a:rPr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0B82-0727-498D-9B76-47A79DB9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Cambria" panose="02040503050406030204" pitchFamily="18" charset="0"/>
              </a:rPr>
              <a:t>Invented in the early ‘90s by Guido Van Rossum</a:t>
            </a:r>
          </a:p>
          <a:p>
            <a:endParaRPr lang="en-US" sz="32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r>
              <a:rPr lang="en-US" sz="3200" b="1" dirty="0">
                <a:ea typeface="Cambria" panose="02040503050406030204" pitchFamily="18" charset="0"/>
              </a:rPr>
              <a:t>CPython Interpreter</a:t>
            </a: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Reads your code 📖</a:t>
            </a: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Parses it 👀</a:t>
            </a:r>
            <a:endParaRPr lang="en-US" sz="28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Checks for </a:t>
            </a:r>
            <a:r>
              <a:rPr lang="en-US" sz="2800" b="1" dirty="0">
                <a:ea typeface="Cambria" panose="02040503050406030204" pitchFamily="18" charset="0"/>
              </a:rPr>
              <a:t>syntax</a:t>
            </a:r>
            <a:r>
              <a:rPr lang="en-US" sz="2800" dirty="0">
                <a:ea typeface="Cambria" panose="02040503050406030204" pitchFamily="18" charset="0"/>
              </a:rPr>
              <a:t> errors ✔️</a:t>
            </a: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Generates </a:t>
            </a:r>
            <a:r>
              <a:rPr lang="en-US" sz="2800" b="1" dirty="0">
                <a:ea typeface="Cambria" panose="02040503050406030204" pitchFamily="18" charset="0"/>
              </a:rPr>
              <a:t>instructions 👉</a:t>
            </a:r>
            <a:endParaRPr lang="en-US" sz="2800" dirty="0">
              <a:ea typeface="Cambria" panose="02040503050406030204" pitchFamily="18" charset="0"/>
            </a:endParaRPr>
          </a:p>
          <a:p>
            <a:pPr lvl="1"/>
            <a:r>
              <a:rPr lang="en-US" sz="2800" dirty="0">
                <a:ea typeface="Cambria" panose="02040503050406030204" pitchFamily="18" charset="0"/>
              </a:rPr>
              <a:t>Steps through instructions ⏭️</a:t>
            </a:r>
          </a:p>
          <a:p>
            <a:pPr lvl="1"/>
            <a:endParaRPr lang="en-US" sz="2800" dirty="0"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E9A96-8FF7-4577-8D5F-C154E771A2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59" b="9765"/>
          <a:stretch/>
        </p:blipFill>
        <p:spPr>
          <a:xfrm>
            <a:off x="7393426" y="2514400"/>
            <a:ext cx="1434165" cy="17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1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0AE672A-794E-4875-8822-5D6A2C98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674" y="3567502"/>
            <a:ext cx="1664426" cy="1069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Prelude</a:t>
            </a:r>
            <a:br>
              <a:rPr lang="en-US" sz="48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8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Beyond CPython</a:t>
            </a:r>
            <a:endParaRPr lang="en-US" sz="6600" b="1" dirty="0">
              <a:solidFill>
                <a:schemeClr val="bg1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0B82-0727-498D-9B76-47A79DB9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110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ea typeface="Cambria" panose="02040503050406030204" pitchFamily="18" charset="0"/>
              </a:rPr>
              <a:t>There are other ways of running your Python code:</a:t>
            </a: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b="1" dirty="0"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b="1" dirty="0"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ea typeface="Cambria" panose="02040503050406030204" pitchFamily="18" charset="0"/>
              </a:rPr>
              <a:t>The best way to get CPython + Scientific libraries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7E5243-8223-434D-B64B-7D9CA2F32E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28" r="-174" b="26849"/>
          <a:stretch/>
        </p:blipFill>
        <p:spPr>
          <a:xfrm>
            <a:off x="1052944" y="2872362"/>
            <a:ext cx="1399781" cy="630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6C1431-8E70-4DAD-8466-D606DD1E4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8457" y="2710995"/>
            <a:ext cx="1922192" cy="5137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73ECF6-FE7F-4B6F-947F-D0F2B8171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628" y="2635340"/>
            <a:ext cx="2357744" cy="8155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DF4DD3-DCBD-4AF0-8781-CB66925A8A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248" y="3989862"/>
            <a:ext cx="2471751" cy="542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4C66BB-B138-4EF2-B61A-E8B4E041406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275"/>
          <a:stretch/>
        </p:blipFill>
        <p:spPr>
          <a:xfrm>
            <a:off x="6766011" y="3442511"/>
            <a:ext cx="1941976" cy="16647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BD8E76F-0B8A-4D34-93BD-F5661A78896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19"/>
          <a:stretch/>
        </p:blipFill>
        <p:spPr>
          <a:xfrm>
            <a:off x="791836" y="5255166"/>
            <a:ext cx="2547063" cy="47372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E37DF1-49BA-4748-914E-53BAACCB87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35"/>
          <a:stretch/>
        </p:blipFill>
        <p:spPr>
          <a:xfrm>
            <a:off x="2945467" y="5255166"/>
            <a:ext cx="1759063" cy="60960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1E37B2-B5F7-49E4-9BE3-88D75D5FD3EC}"/>
              </a:ext>
            </a:extLst>
          </p:cNvPr>
          <p:cNvCxnSpPr>
            <a:cxnSpLocks/>
          </p:cNvCxnSpPr>
          <p:nvPr/>
        </p:nvCxnSpPr>
        <p:spPr>
          <a:xfrm>
            <a:off x="0" y="5038341"/>
            <a:ext cx="9144000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17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+mn-lt"/>
                <a:ea typeface="Cambria" panose="02040503050406030204" pitchFamily="18" charset="0"/>
              </a:rPr>
              <a:t>Prelude</a:t>
            </a:r>
            <a:br>
              <a:rPr lang="en-US" sz="4800" b="1" dirty="0">
                <a:solidFill>
                  <a:schemeClr val="bg1"/>
                </a:solidFill>
                <a:latin typeface="+mn-lt"/>
                <a:ea typeface="Cambria" panose="02040503050406030204" pitchFamily="18" charset="0"/>
              </a:rPr>
            </a:br>
            <a:r>
              <a:rPr lang="en-US" sz="4800" b="1" dirty="0">
                <a:latin typeface="+mn-lt"/>
                <a:ea typeface="Cambria" panose="02040503050406030204" pitchFamily="18" charset="0"/>
              </a:rPr>
              <a:t>2 vs. </a:t>
            </a:r>
            <a:r>
              <a:rPr lang="en-US" sz="4800" dirty="0">
                <a:latin typeface="+mn-lt"/>
                <a:ea typeface="Cambria" panose="02040503050406030204" pitchFamily="18" charset="0"/>
              </a:rPr>
              <a:t>3</a:t>
            </a:r>
            <a:endParaRPr lang="en-US" sz="4800" b="1" dirty="0"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83D08B-BCD0-46D3-B557-D0538363D6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6017" t="11110" r="5634" b="4016"/>
          <a:stretch/>
        </p:blipFill>
        <p:spPr>
          <a:xfrm>
            <a:off x="2810577" y="2754340"/>
            <a:ext cx="5890661" cy="328221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6AC6ED1-1F41-425E-A41B-76CDFEEAE861}"/>
              </a:ext>
            </a:extLst>
          </p:cNvPr>
          <p:cNvSpPr/>
          <p:nvPr/>
        </p:nvSpPr>
        <p:spPr>
          <a:xfrm>
            <a:off x="6625362" y="6488668"/>
            <a:ext cx="2518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tx2">
                    <a:lumMod val="50000"/>
                  </a:schemeClr>
                </a:solidFill>
                <a:ea typeface="Cambria" panose="02040503050406030204" pitchFamily="18" charset="0"/>
              </a:rPr>
              <a:t>source: opensource.com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8B66B9C-5541-4E83-96D3-2A180966B387}"/>
              </a:ext>
            </a:extLst>
          </p:cNvPr>
          <p:cNvSpPr txBox="1">
            <a:spLocks/>
          </p:cNvSpPr>
          <p:nvPr/>
        </p:nvSpPr>
        <p:spPr>
          <a:xfrm>
            <a:off x="628650" y="1822511"/>
            <a:ext cx="7886700" cy="1309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ea typeface="Cambria" panose="02040503050406030204" pitchFamily="18" charset="0"/>
              </a:rPr>
              <a:t>Python 3   </a:t>
            </a:r>
            <a:r>
              <a:rPr lang="en-US" sz="4000" b="1" dirty="0">
                <a:ea typeface="Cambria" panose="02040503050406030204" pitchFamily="18" charset="0"/>
              </a:rPr>
              <a:t>&gt;</a:t>
            </a:r>
            <a:r>
              <a:rPr lang="en-US" sz="3600" dirty="0">
                <a:ea typeface="Cambria" panose="02040503050406030204" pitchFamily="18" charset="0"/>
              </a:rPr>
              <a:t>   Python 2</a:t>
            </a:r>
          </a:p>
          <a:p>
            <a:pPr marL="0" indent="0">
              <a:buNone/>
            </a:pPr>
            <a:r>
              <a:rPr lang="en-US" dirty="0">
                <a:ea typeface="Cambria" panose="02040503050406030204" pitchFamily="18" charset="0"/>
              </a:rPr>
              <a:t>Stick to 3.5+</a:t>
            </a:r>
            <a:endParaRPr lang="en-US" sz="2400" dirty="0"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9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8272-3B27-40B8-B493-DE8DC17C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25191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7E6E6">
                    <a:lumMod val="50000"/>
                  </a:srgbClr>
                </a:solidFill>
                <a:ea typeface="Cambria" panose="02040503050406030204" pitchFamily="18" charset="0"/>
              </a:rPr>
              <a:t>Prelude</a:t>
            </a:r>
            <a:br>
              <a:rPr lang="en-US" sz="4800" dirty="0">
                <a:solidFill>
                  <a:prstClr val="black"/>
                </a:solidFill>
                <a:ea typeface="Cambria" panose="02040503050406030204" pitchFamily="18" charset="0"/>
              </a:rPr>
            </a:br>
            <a:r>
              <a:rPr lang="en-US" sz="4800" dirty="0">
                <a:solidFill>
                  <a:srgbClr val="5B9BD5">
                    <a:lumMod val="75000"/>
                  </a:srgbClr>
                </a:solidFill>
                <a:ea typeface="Cambria" panose="02040503050406030204" pitchFamily="18" charset="0"/>
              </a:rPr>
              <a:t>Variables</a:t>
            </a:r>
            <a:endParaRPr lang="en-US" b="1" dirty="0">
              <a:solidFill>
                <a:schemeClr val="bg1"/>
              </a:solidFill>
              <a:latin typeface="+mn-lt"/>
              <a:ea typeface="Cambria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4232BC-6069-4346-A565-4F3FC59F1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880" y="1911155"/>
            <a:ext cx="5046521" cy="21343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AE3869-5639-40A3-B500-FF7BB0D98BC6}"/>
              </a:ext>
            </a:extLst>
          </p:cNvPr>
          <p:cNvSpPr/>
          <p:nvPr/>
        </p:nvSpPr>
        <p:spPr>
          <a:xfrm>
            <a:off x="865029" y="4888406"/>
            <a:ext cx="51334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ea typeface="Cambria" panose="02040503050406030204" pitchFamily="18" charset="0"/>
              </a:rPr>
              <a:t>What happened to foo?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583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</TotalTime>
  <Words>1123</Words>
  <Application>Microsoft Macintosh PowerPoint</Application>
  <PresentationFormat>On-screen Show (4:3)</PresentationFormat>
  <Paragraphs>285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</vt:lpstr>
      <vt:lpstr>Courier New</vt:lpstr>
      <vt:lpstr>Verdana</vt:lpstr>
      <vt:lpstr>Office Theme</vt:lpstr>
      <vt:lpstr>Basic Python</vt:lpstr>
      <vt:lpstr>Topics</vt:lpstr>
      <vt:lpstr>PowerPoint Presentation</vt:lpstr>
      <vt:lpstr>PowerPoint Presentation</vt:lpstr>
      <vt:lpstr>Topic 0 Prelude</vt:lpstr>
      <vt:lpstr>Prelude What is Python?</vt:lpstr>
      <vt:lpstr>Prelude Beyond CPython</vt:lpstr>
      <vt:lpstr>Prelude 2 vs. 3</vt:lpstr>
      <vt:lpstr>Prelude Variables</vt:lpstr>
      <vt:lpstr>Topic 1 Data Structures</vt:lpstr>
      <vt:lpstr>Topic 1 Data Structures</vt:lpstr>
      <vt:lpstr>Data Structures Dictionaries</vt:lpstr>
      <vt:lpstr>Data Structures Dictionaries</vt:lpstr>
      <vt:lpstr>Data Structures Dictionaries</vt:lpstr>
      <vt:lpstr>Data Structures Dictionaries – Trick!</vt:lpstr>
      <vt:lpstr>Data Structures Dictionaries – Tip!</vt:lpstr>
      <vt:lpstr>Data Structures Dictionaries – Technique!</vt:lpstr>
      <vt:lpstr>Data Structures Sets</vt:lpstr>
      <vt:lpstr>Data Structures Sets</vt:lpstr>
      <vt:lpstr>Topic 2 Iterators</vt:lpstr>
      <vt:lpstr>Topic 2 Iterators</vt:lpstr>
      <vt:lpstr>Iterators Behind the scenes</vt:lpstr>
      <vt:lpstr>Iterators Useful Iterator Functions</vt:lpstr>
      <vt:lpstr>Iterators Useful Iterator Functions</vt:lpstr>
      <vt:lpstr>Iterators Useful Iterator Functions</vt:lpstr>
      <vt:lpstr>Iterators Generator Expressions</vt:lpstr>
      <vt:lpstr>Topic 3 Functions, Files &amp; Modules</vt:lpstr>
      <vt:lpstr>Topic 3 Functions</vt:lpstr>
      <vt:lpstr>Functions Rules of Thumb</vt:lpstr>
      <vt:lpstr>Functions Rules of Thumb (to avoid)</vt:lpstr>
      <vt:lpstr>Functions Decorators</vt:lpstr>
      <vt:lpstr>Functions:  Docstrings </vt:lpstr>
      <vt:lpstr>Topic 3 Files &amp; Modules</vt:lpstr>
      <vt:lpstr>Topic 3 Files &amp; Modules</vt:lpstr>
      <vt:lpstr>Topic 3 Packages</vt:lpstr>
      <vt:lpstr>Exercises</vt:lpstr>
      <vt:lpstr>Topic 4 Plotting</vt:lpstr>
      <vt:lpstr>Available Packages</vt:lpstr>
      <vt:lpstr>Exercise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Thompson</dc:creator>
  <cp:lastModifiedBy>Douglas Rennehan</cp:lastModifiedBy>
  <cp:revision>15</cp:revision>
  <dcterms:created xsi:type="dcterms:W3CDTF">2018-11-15T00:21:51Z</dcterms:created>
  <dcterms:modified xsi:type="dcterms:W3CDTF">2019-10-02T17:37:20Z</dcterms:modified>
</cp:coreProperties>
</file>