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4" r:id="rId2"/>
  </p:sldMasterIdLst>
  <p:notesMasterIdLst>
    <p:notesMasterId r:id="rId56"/>
  </p:notesMasterIdLst>
  <p:handoutMasterIdLst>
    <p:handoutMasterId r:id="rId57"/>
  </p:handoutMasterIdLst>
  <p:sldIdLst>
    <p:sldId id="291" r:id="rId3"/>
    <p:sldId id="271" r:id="rId4"/>
    <p:sldId id="256" r:id="rId5"/>
    <p:sldId id="260" r:id="rId6"/>
    <p:sldId id="276" r:id="rId7"/>
    <p:sldId id="273" r:id="rId8"/>
    <p:sldId id="272" r:id="rId9"/>
    <p:sldId id="277" r:id="rId10"/>
    <p:sldId id="257" r:id="rId11"/>
    <p:sldId id="263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2" r:id="rId34"/>
    <p:sldId id="301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258" r:id="rId55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 Renner" initials="NR" lastIdx="2" clrIdx="0">
    <p:extLst>
      <p:ext uri="{19B8F6BF-5375-455C-9EA6-DF929625EA0E}">
        <p15:presenceInfo xmlns:p15="http://schemas.microsoft.com/office/powerpoint/2012/main" userId="1c6922627571e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AA3C-EFCD-4AAA-AAE5-6E73BD751DE8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E4AB1-D878-42F9-9409-AD1E59CFB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74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ED021-1BE3-4CDC-981B-850ECD018DA6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95701-E159-45BC-AD00-7666063E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9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technologies can</a:t>
            </a:r>
            <a:r>
              <a:rPr lang="en-US" baseline="0" dirty="0"/>
              <a:t> come from companies, groups, or individuals. Startups can push tech out to the world rapidly.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5701-E159-45BC-AD00-7666063E9C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9A17-EC53-4ED7-818B-F7AFF93C9CD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F9F6FE0-B121-4132-8488-2730607D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9A17-EC53-4ED7-818B-F7AFF93C9CD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F9F6FE0-B121-4132-8488-2730607D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6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9A17-EC53-4ED7-818B-F7AFF93C9CD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F9F6FE0-B121-4132-8488-2730607D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3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9A17-EC53-4ED7-818B-F7AFF93C9CD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F9F6FE0-B121-4132-8488-2730607D190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316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9A17-EC53-4ED7-818B-F7AFF93C9CD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F9F6FE0-B121-4132-8488-2730607D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9A17-EC53-4ED7-818B-F7AFF93C9CD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6FE0-B121-4132-8488-2730607D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9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9A17-EC53-4ED7-818B-F7AFF93C9CD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6FE0-B121-4132-8488-2730607D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9A17-EC53-4ED7-818B-F7AFF93C9CD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6FE0-B121-4132-8488-2730607D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E549A17-EC53-4ED7-818B-F7AFF93C9CD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F9F6FE0-B121-4132-8488-2730607D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9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7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9A17-EC53-4ED7-818B-F7AFF93C9CD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6FE0-B121-4132-8488-2730607D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9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8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1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5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67"/>
            </a:lvl1pPr>
            <a:lvl2pPr marL="457189" indent="0">
              <a:buNone/>
              <a:defRPr sz="1200"/>
            </a:lvl2pPr>
            <a:lvl3pPr marL="914377" indent="0">
              <a:buNone/>
              <a:defRPr sz="1067"/>
            </a:lvl3pPr>
            <a:lvl4pPr marL="1371566" indent="0">
              <a:buNone/>
              <a:defRPr sz="933"/>
            </a:lvl4pPr>
            <a:lvl5pPr marL="1828754" indent="0">
              <a:buNone/>
              <a:defRPr sz="933"/>
            </a:lvl5pPr>
            <a:lvl6pPr marL="2285943" indent="0">
              <a:buNone/>
              <a:defRPr sz="933"/>
            </a:lvl6pPr>
            <a:lvl7pPr marL="2743131" indent="0">
              <a:buNone/>
              <a:defRPr sz="933"/>
            </a:lvl7pPr>
            <a:lvl8pPr marL="3200320" indent="0">
              <a:buNone/>
              <a:defRPr sz="933"/>
            </a:lvl8pPr>
            <a:lvl9pPr marL="3657509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8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467"/>
            </a:lvl1pPr>
            <a:lvl2pPr marL="457189" indent="0">
              <a:buNone/>
              <a:defRPr sz="1200"/>
            </a:lvl2pPr>
            <a:lvl3pPr marL="914377" indent="0">
              <a:buNone/>
              <a:defRPr sz="1067"/>
            </a:lvl3pPr>
            <a:lvl4pPr marL="1371566" indent="0">
              <a:buNone/>
              <a:defRPr sz="933"/>
            </a:lvl4pPr>
            <a:lvl5pPr marL="1828754" indent="0">
              <a:buNone/>
              <a:defRPr sz="933"/>
            </a:lvl5pPr>
            <a:lvl6pPr marL="2285943" indent="0">
              <a:buNone/>
              <a:defRPr sz="933"/>
            </a:lvl6pPr>
            <a:lvl7pPr marL="2743131" indent="0">
              <a:buNone/>
              <a:defRPr sz="933"/>
            </a:lvl7pPr>
            <a:lvl8pPr marL="3200320" indent="0">
              <a:buNone/>
              <a:defRPr sz="933"/>
            </a:lvl8pPr>
            <a:lvl9pPr marL="3657509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5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2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6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9A17-EC53-4ED7-818B-F7AFF93C9CD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F9F6FE0-B121-4132-8488-2730607D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8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9A17-EC53-4ED7-818B-F7AFF93C9CD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6FE0-B121-4132-8488-2730607D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7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9A17-EC53-4ED7-818B-F7AFF93C9CD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6FE0-B121-4132-8488-2730607D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6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9A17-EC53-4ED7-818B-F7AFF93C9CD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6FE0-B121-4132-8488-2730607D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9A17-EC53-4ED7-818B-F7AFF93C9CD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6FE0-B121-4132-8488-2730607D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9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9A17-EC53-4ED7-818B-F7AFF93C9CD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6FE0-B121-4132-8488-2730607D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9A17-EC53-4ED7-818B-F7AFF93C9CD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6FE0-B121-4132-8488-2730607D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5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49A17-EC53-4ED7-818B-F7AFF93C9CD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F6FE0-B121-4132-8488-2730607D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91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2B02-7409-40FB-8AE3-73E6A090FF2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3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03" y="3903104"/>
            <a:ext cx="5518595" cy="1782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07" y="2103427"/>
            <a:ext cx="6422588" cy="2362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45" y="241389"/>
            <a:ext cx="4339767" cy="21725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474" y="5584329"/>
            <a:ext cx="5031055" cy="10194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69394" y="259214"/>
            <a:ext cx="3656340" cy="107721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 defTabSz="1219170"/>
            <a:r>
              <a:rPr lang="en-US" sz="3200" b="1" kern="0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Denver Dev Day</a:t>
            </a:r>
          </a:p>
          <a:p>
            <a:pPr algn="r" defTabSz="1219170"/>
            <a:r>
              <a:rPr lang="en-US" sz="3200" b="1" kern="0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28, 2016</a:t>
            </a:r>
          </a:p>
        </p:txBody>
      </p:sp>
    </p:spTree>
    <p:extLst>
      <p:ext uri="{BB962C8B-B14F-4D97-AF65-F5344CB8AC3E}">
        <p14:creationId xmlns:p14="http://schemas.microsoft.com/office/powerpoint/2010/main" val="169082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Creation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300513" y="2285754"/>
            <a:ext cx="3163981" cy="794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Select project type </a:t>
            </a:r>
          </a:p>
          <a:p>
            <a:pPr algn="ctr"/>
            <a:r>
              <a:rPr lang="en-US" sz="2400" dirty="0"/>
              <a:t>(.NET Core)</a:t>
            </a:r>
            <a:endParaRPr lang="en-US" sz="2400" b="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134588" y="2299707"/>
            <a:ext cx="3491362" cy="770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Select project template </a:t>
            </a:r>
          </a:p>
          <a:p>
            <a:pPr algn="ctr"/>
            <a:r>
              <a:rPr lang="en-US" sz="2400" dirty="0"/>
              <a:t>(Empty)</a:t>
            </a:r>
            <a:endParaRPr lang="en-US" sz="2400" b="1" dirty="0"/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7599182" y="24545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1843313" y="24545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91" y="3280142"/>
            <a:ext cx="6622123" cy="31187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914" y="3280142"/>
            <a:ext cx="3325281" cy="198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5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Packages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239671" y="2183093"/>
            <a:ext cx="3491362" cy="770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Get .NET Core Packages (Automatic)</a:t>
            </a: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765517" y="233979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015728"/>
            <a:ext cx="3948474" cy="3461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865" y="2239888"/>
            <a:ext cx="4663281" cy="4428915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5009245" y="4235684"/>
            <a:ext cx="1255170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7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060447"/>
            <a:ext cx="3885999" cy="4624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Folders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861246" y="2632015"/>
            <a:ext cx="6099787" cy="362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Identifies projects and .NET execution environment</a:t>
            </a:r>
          </a:p>
        </p:txBody>
      </p:sp>
      <p:sp>
        <p:nvSpPr>
          <p:cNvPr id="6" name="Arrow: Right 5"/>
          <p:cNvSpPr/>
          <p:nvPr/>
        </p:nvSpPr>
        <p:spPr>
          <a:xfrm>
            <a:off x="2709084" y="2718580"/>
            <a:ext cx="3152162" cy="189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/>
          <p:cNvSpPr/>
          <p:nvPr/>
        </p:nvSpPr>
        <p:spPr>
          <a:xfrm>
            <a:off x="3930216" y="3808168"/>
            <a:ext cx="1931030" cy="184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5861246" y="3719202"/>
            <a:ext cx="4350500" cy="362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Defines application-specific settings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3319650" y="4657376"/>
            <a:ext cx="2541596" cy="19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/>
          <p:cNvSpPr/>
          <p:nvPr/>
        </p:nvSpPr>
        <p:spPr>
          <a:xfrm>
            <a:off x="3319650" y="5173264"/>
            <a:ext cx="2541596" cy="19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/>
          <p:cNvSpPr/>
          <p:nvPr/>
        </p:nvSpPr>
        <p:spPr>
          <a:xfrm>
            <a:off x="3319650" y="5496005"/>
            <a:ext cx="2541596" cy="19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/>
          <p:cNvSpPr/>
          <p:nvPr/>
        </p:nvSpPr>
        <p:spPr>
          <a:xfrm>
            <a:off x="3319650" y="6016848"/>
            <a:ext cx="2541596" cy="19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/>
          <p:cNvSpPr/>
          <p:nvPr/>
        </p:nvSpPr>
        <p:spPr>
          <a:xfrm>
            <a:off x="3319650" y="6339589"/>
            <a:ext cx="2541596" cy="19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5861245" y="4572608"/>
            <a:ext cx="6099788" cy="362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Holds static content (images, styles, scripts, etc.)</a:t>
            </a:r>
          </a:p>
        </p:txBody>
      </p:sp>
      <p:sp>
        <p:nvSpPr>
          <p:cNvPr id="20" name="Text Placeholder 4"/>
          <p:cNvSpPr txBox="1">
            <a:spLocks/>
          </p:cNvSpPr>
          <p:nvPr/>
        </p:nvSpPr>
        <p:spPr>
          <a:xfrm>
            <a:off x="5861245" y="5093643"/>
            <a:ext cx="6099787" cy="362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Configures the hosting platform for the application</a:t>
            </a:r>
          </a:p>
        </p:txBody>
      </p:sp>
      <p:sp>
        <p:nvSpPr>
          <p:cNvPr id="21" name="Text Placeholder 4"/>
          <p:cNvSpPr txBox="1">
            <a:spLocks/>
          </p:cNvSpPr>
          <p:nvPr/>
        </p:nvSpPr>
        <p:spPr>
          <a:xfrm>
            <a:off x="5861246" y="5416611"/>
            <a:ext cx="6099786" cy="362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Specifies configuration options, such as packages</a:t>
            </a:r>
          </a:p>
        </p:txBody>
      </p:sp>
      <p:sp>
        <p:nvSpPr>
          <p:cNvPr id="22" name="Text Placeholder 4"/>
          <p:cNvSpPr txBox="1">
            <a:spLocks/>
          </p:cNvSpPr>
          <p:nvPr/>
        </p:nvSpPr>
        <p:spPr>
          <a:xfrm>
            <a:off x="5861246" y="5932080"/>
            <a:ext cx="3356588" cy="362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Configures the application</a:t>
            </a:r>
          </a:p>
        </p:txBody>
      </p:sp>
      <p:sp>
        <p:nvSpPr>
          <p:cNvPr id="23" name="Text Placeholder 4"/>
          <p:cNvSpPr txBox="1">
            <a:spLocks/>
          </p:cNvSpPr>
          <p:nvPr/>
        </p:nvSpPr>
        <p:spPr>
          <a:xfrm>
            <a:off x="5861246" y="6254821"/>
            <a:ext cx="3157805" cy="362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Enables IIS deployment</a:t>
            </a:r>
          </a:p>
        </p:txBody>
      </p:sp>
    </p:spTree>
    <p:extLst>
      <p:ext uri="{BB962C8B-B14F-4D97-AF65-F5344CB8AC3E}">
        <p14:creationId xmlns:p14="http://schemas.microsoft.com/office/powerpoint/2010/main" val="25806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9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project.json</a:t>
            </a:r>
            <a:endParaRPr lang="en-US" dirty="0"/>
          </a:p>
        </p:txBody>
      </p:sp>
      <p:sp>
        <p:nvSpPr>
          <p:cNvPr id="24" name="Text Placeholder 4"/>
          <p:cNvSpPr txBox="1">
            <a:spLocks/>
          </p:cNvSpPr>
          <p:nvPr/>
        </p:nvSpPr>
        <p:spPr>
          <a:xfrm>
            <a:off x="680321" y="2120360"/>
            <a:ext cx="3728955" cy="7708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u="sng" dirty="0"/>
              <a:t>Configuration Options</a:t>
            </a:r>
            <a:endParaRPr lang="en-US" sz="28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55375" y="2828393"/>
            <a:ext cx="2834072" cy="326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Dependencies</a:t>
            </a:r>
          </a:p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Tools</a:t>
            </a:r>
          </a:p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Frameworks</a:t>
            </a:r>
          </a:p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Build Options</a:t>
            </a:r>
          </a:p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Runtime Options</a:t>
            </a:r>
          </a:p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Publish Options</a:t>
            </a:r>
          </a:p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Scripts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722" y="2891249"/>
            <a:ext cx="5058819" cy="3558268"/>
          </a:xfrm>
          <a:prstGeom prst="rect">
            <a:avLst/>
          </a:prstGeom>
        </p:spPr>
      </p:pic>
      <p:sp>
        <p:nvSpPr>
          <p:cNvPr id="25" name="Text Placeholder 4"/>
          <p:cNvSpPr txBox="1">
            <a:spLocks/>
          </p:cNvSpPr>
          <p:nvPr/>
        </p:nvSpPr>
        <p:spPr>
          <a:xfrm>
            <a:off x="6401124" y="2277962"/>
            <a:ext cx="3538016" cy="455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Dependencies and Tools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237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MVC References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680321" y="2120360"/>
            <a:ext cx="4772002" cy="7708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u="sng" dirty="0"/>
              <a:t>Adding Packages (3 Methods)</a:t>
            </a:r>
            <a:endParaRPr lang="en-US" sz="2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5373" y="2828393"/>
            <a:ext cx="4197153" cy="1420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NuGet Package Manager GUI</a:t>
            </a:r>
          </a:p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NuGet Package Manager Console</a:t>
            </a:r>
          </a:p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Directly to package.json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80321" y="4323060"/>
            <a:ext cx="5073016" cy="7708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u="sng" dirty="0"/>
              <a:t>package.json features Intellisense!</a:t>
            </a:r>
            <a:endParaRPr lang="en-US" sz="2400" b="1" u="sn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868134" y="2308199"/>
            <a:ext cx="4791886" cy="477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Add 3 Dependencies (References)</a:t>
            </a:r>
          </a:p>
        </p:txBody>
      </p:sp>
      <p:sp>
        <p:nvSpPr>
          <p:cNvPr id="9" name="Oval 8"/>
          <p:cNvSpPr>
            <a:spLocks/>
          </p:cNvSpPr>
          <p:nvPr/>
        </p:nvSpPr>
        <p:spPr>
          <a:xfrm>
            <a:off x="6410934" y="23284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410" y="2961654"/>
            <a:ext cx="4375111" cy="1469764"/>
          </a:xfrm>
          <a:prstGeom prst="rect">
            <a:avLst/>
          </a:prstGeom>
        </p:spPr>
      </p:pic>
      <p:sp>
        <p:nvSpPr>
          <p:cNvPr id="11" name="Text Placeholder 4"/>
          <p:cNvSpPr txBox="1">
            <a:spLocks/>
          </p:cNvSpPr>
          <p:nvPr/>
        </p:nvSpPr>
        <p:spPr>
          <a:xfrm>
            <a:off x="6868134" y="4607437"/>
            <a:ext cx="4513665" cy="477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Add 1 Tool</a:t>
            </a:r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6410934" y="462767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503" y="5260892"/>
            <a:ext cx="5787641" cy="3293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06" y="5084873"/>
            <a:ext cx="2642152" cy="8100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544" y="5077771"/>
            <a:ext cx="1397733" cy="81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3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Out MVC Structure</a:t>
            </a:r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788227" y="24637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749" y="2561634"/>
            <a:ext cx="3067953" cy="3822128"/>
          </a:xfrm>
          <a:prstGeom prst="rect">
            <a:avLst/>
          </a:prstGeom>
        </p:spPr>
      </p:pic>
      <p:sp>
        <p:nvSpPr>
          <p:cNvPr id="17" name="Text Placeholder 4"/>
          <p:cNvSpPr txBox="1">
            <a:spLocks/>
          </p:cNvSpPr>
          <p:nvPr/>
        </p:nvSpPr>
        <p:spPr>
          <a:xfrm>
            <a:off x="1358925" y="2443546"/>
            <a:ext cx="2826869" cy="477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Add (M)VC Folders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5427" y="2920982"/>
            <a:ext cx="4197153" cy="1420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Controllers</a:t>
            </a:r>
          </a:p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Views</a:t>
            </a:r>
          </a:p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Views/Home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4268908" y="3210152"/>
            <a:ext cx="1791121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0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Controller</a:t>
            </a:r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2593081" y="208677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3112664" y="1932688"/>
            <a:ext cx="3110846" cy="765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Add </a:t>
            </a:r>
            <a:r>
              <a:rPr lang="en-US" sz="2400" dirty="0" err="1"/>
              <a:t>HomeController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620538"/>
            <a:ext cx="7218648" cy="4066780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>
            <a:off x="7988983" y="3908731"/>
            <a:ext cx="1115259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628" y="3831394"/>
            <a:ext cx="2586614" cy="60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View</a:t>
            </a:r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2593081" y="208677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3112664" y="1932688"/>
            <a:ext cx="3110846" cy="765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Add </a:t>
            </a:r>
            <a:r>
              <a:rPr lang="en-US" sz="2400" dirty="0" err="1"/>
              <a:t>Index.cshtml</a:t>
            </a:r>
            <a:endParaRPr lang="en-US" sz="2400" dirty="0"/>
          </a:p>
        </p:txBody>
      </p:sp>
      <p:sp>
        <p:nvSpPr>
          <p:cNvPr id="9" name="Arrow: Right 8"/>
          <p:cNvSpPr/>
          <p:nvPr/>
        </p:nvSpPr>
        <p:spPr>
          <a:xfrm>
            <a:off x="7988983" y="3908731"/>
            <a:ext cx="1115259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68" y="2609809"/>
            <a:ext cx="7218648" cy="4066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043" y="3736620"/>
            <a:ext cx="2090797" cy="78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Content to 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629" y="2736101"/>
            <a:ext cx="5450933" cy="3843008"/>
          </a:xfrm>
          <a:prstGeom prst="rect">
            <a:avLst/>
          </a:prstGeom>
        </p:spPr>
      </p:pic>
      <p:sp>
        <p:nvSpPr>
          <p:cNvPr id="6" name="Oval 5"/>
          <p:cNvSpPr>
            <a:spLocks/>
          </p:cNvSpPr>
          <p:nvPr/>
        </p:nvSpPr>
        <p:spPr>
          <a:xfrm>
            <a:off x="3530199" y="21248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049781" y="1970728"/>
            <a:ext cx="4452435" cy="765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Replace Existing View Content</a:t>
            </a:r>
          </a:p>
        </p:txBody>
      </p:sp>
    </p:spTree>
    <p:extLst>
      <p:ext uri="{BB962C8B-B14F-4D97-AF65-F5344CB8AC3E}">
        <p14:creationId xmlns:p14="http://schemas.microsoft.com/office/powerpoint/2010/main" val="312363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13" y="3458369"/>
            <a:ext cx="9401569" cy="3050342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413383" y="2242643"/>
            <a:ext cx="5743197" cy="807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Program file uses the Startup file for the configuration of the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802" y="2329604"/>
            <a:ext cx="2408109" cy="316663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6109068" y="2427606"/>
            <a:ext cx="1115259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729802" y="2746507"/>
            <a:ext cx="2506828" cy="221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(taken from </a:t>
            </a:r>
            <a:r>
              <a:rPr lang="en-US" sz="1600" dirty="0" err="1"/>
              <a:t>program.cs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019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868392"/>
            <a:ext cx="9613861" cy="5067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An Introduction to ASP.NET Core</a:t>
            </a:r>
          </a:p>
          <a:p>
            <a:pPr marL="0" indent="0">
              <a:buNone/>
            </a:pPr>
            <a:r>
              <a:rPr lang="en-US" dirty="0"/>
              <a:t>Denver Dev Day – October 28, 2016</a:t>
            </a:r>
          </a:p>
          <a:p>
            <a:pPr marL="0" indent="0">
              <a:buNone/>
            </a:pPr>
            <a:r>
              <a:rPr lang="en-US" sz="1800" dirty="0"/>
              <a:t>Presented By </a:t>
            </a:r>
            <a:r>
              <a:rPr lang="en-US" dirty="0"/>
              <a:t>Nathan Renner - </a:t>
            </a:r>
            <a:r>
              <a:rPr lang="en-US" sz="1800" dirty="0"/>
              <a:t>Architect, RevGen Partners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Contact Information</a:t>
            </a:r>
          </a:p>
          <a:p>
            <a:pPr marL="0" indent="0">
              <a:buNone/>
            </a:pPr>
            <a:r>
              <a:rPr lang="en-US" dirty="0"/>
              <a:t>Email:		rennerizer@gmail.com / nrenner@revgen.com</a:t>
            </a:r>
          </a:p>
          <a:p>
            <a:pPr marL="0" indent="0">
              <a:buNone/>
            </a:pPr>
            <a:r>
              <a:rPr lang="en-US" dirty="0"/>
              <a:t>Twitter:	@</a:t>
            </a:r>
            <a:r>
              <a:rPr lang="en-US" dirty="0" err="1"/>
              <a:t>rennerizer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GitHub:	https://github.com/rennerizer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2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MVC Services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837" y="2980572"/>
            <a:ext cx="6059146" cy="1034837"/>
          </a:xfrm>
          <a:prstGeom prst="rect">
            <a:avLst/>
          </a:prstGeom>
        </p:spPr>
      </p:pic>
      <p:sp>
        <p:nvSpPr>
          <p:cNvPr id="9" name="Oval 8"/>
          <p:cNvSpPr>
            <a:spLocks/>
          </p:cNvSpPr>
          <p:nvPr/>
        </p:nvSpPr>
        <p:spPr>
          <a:xfrm>
            <a:off x="2632837" y="23122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3152419" y="2158151"/>
            <a:ext cx="5588337" cy="765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Add MVC Services to </a:t>
            </a:r>
            <a:r>
              <a:rPr lang="en-US" sz="2400" dirty="0" err="1"/>
              <a:t>IServiceCollection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562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HTTP Request Pipeline</a:t>
            </a:r>
          </a:p>
        </p:txBody>
      </p:sp>
      <p:sp>
        <p:nvSpPr>
          <p:cNvPr id="4" name="Oval 3"/>
          <p:cNvSpPr>
            <a:spLocks/>
          </p:cNvSpPr>
          <p:nvPr/>
        </p:nvSpPr>
        <p:spPr>
          <a:xfrm>
            <a:off x="2646646" y="2312237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3286726" y="2249590"/>
            <a:ext cx="5588337" cy="765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Add Middleware Components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077610"/>
            <a:ext cx="10253011" cy="273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1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484" y="3388521"/>
            <a:ext cx="3483936" cy="1950211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680321" y="2005345"/>
            <a:ext cx="3538016" cy="455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Final Solution Explorer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34" y="2461029"/>
            <a:ext cx="3107990" cy="4169255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268909" y="4034906"/>
            <a:ext cx="1376517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5824864" y="3933527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F5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6644382" y="4034906"/>
            <a:ext cx="1376517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6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586" y="2009789"/>
            <a:ext cx="6912149" cy="252681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ASP.NET Core Feature</a:t>
            </a:r>
            <a:br>
              <a:rPr lang="en-US" sz="4800" dirty="0"/>
            </a:br>
            <a:r>
              <a:rPr lang="en-US" sz="4800" dirty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311185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586" y="2009789"/>
            <a:ext cx="6912149" cy="252681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80622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9040622" cy="9016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Software components used to create the application’s request pipeline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3264124"/>
            <a:ext cx="3211359" cy="50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Example Middleware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3722472"/>
            <a:ext cx="9528181" cy="27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ASP.NET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6031" y="2646796"/>
            <a:ext cx="772886" cy="59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64128" y="2411185"/>
            <a:ext cx="9187543" cy="40767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aspnet_wp.exe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1741714" y="2641353"/>
            <a:ext cx="1856015" cy="593272"/>
          </a:xfrm>
          <a:prstGeom prst="roundRect">
            <a:avLst>
              <a:gd name="adj" fmla="val 4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HttpRuntime</a:t>
            </a:r>
            <a:endParaRPr lang="en-US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741713" y="3457572"/>
            <a:ext cx="1856016" cy="2271515"/>
          </a:xfrm>
          <a:prstGeom prst="roundRect">
            <a:avLst>
              <a:gd name="adj" fmla="val 4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HttpApplication</a:t>
            </a:r>
            <a:endParaRPr lang="en-US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8534398" y="3457572"/>
            <a:ext cx="1856016" cy="2271515"/>
          </a:xfrm>
          <a:prstGeom prst="roundRect">
            <a:avLst>
              <a:gd name="adj" fmla="val 4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HttpHandler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PageHandler</a:t>
            </a:r>
            <a:r>
              <a:rPr lang="en-US" dirty="0"/>
              <a:t>)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3935187" y="3457572"/>
            <a:ext cx="1856016" cy="344600"/>
          </a:xfrm>
          <a:prstGeom prst="roundRect">
            <a:avLst>
              <a:gd name="adj" fmla="val 490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HttpModule1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4576084" y="6044353"/>
            <a:ext cx="2963632" cy="2612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HttpContext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 flipV="1">
            <a:off x="1741713" y="6174981"/>
            <a:ext cx="2834371" cy="1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</p:cNvCxnSpPr>
          <p:nvPr/>
        </p:nvCxnSpPr>
        <p:spPr>
          <a:xfrm flipV="1">
            <a:off x="7539716" y="6174981"/>
            <a:ext cx="2850698" cy="1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4484908" y="3933986"/>
            <a:ext cx="1856016" cy="344600"/>
          </a:xfrm>
          <a:prstGeom prst="roundRect">
            <a:avLst>
              <a:gd name="adj" fmla="val 490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HttpModule2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5129891" y="4416078"/>
            <a:ext cx="1856016" cy="344600"/>
          </a:xfrm>
          <a:prstGeom prst="roundRect">
            <a:avLst>
              <a:gd name="adj" fmla="val 490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HttpModule3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5697305" y="4898170"/>
            <a:ext cx="1856016" cy="344600"/>
          </a:xfrm>
          <a:prstGeom prst="roundRect">
            <a:avLst>
              <a:gd name="adj" fmla="val 490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HttpModule4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6187844" y="5384487"/>
            <a:ext cx="1856016" cy="344600"/>
          </a:xfrm>
          <a:prstGeom prst="roundRect">
            <a:avLst>
              <a:gd name="adj" fmla="val 490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HttpModule5</a:t>
            </a:r>
          </a:p>
        </p:txBody>
      </p:sp>
      <p:cxnSp>
        <p:nvCxnSpPr>
          <p:cNvPr id="28" name="Connector: Elbow 27"/>
          <p:cNvCxnSpPr>
            <a:stCxn id="8" idx="3"/>
            <a:endCxn id="10" idx="1"/>
          </p:cNvCxnSpPr>
          <p:nvPr/>
        </p:nvCxnSpPr>
        <p:spPr>
          <a:xfrm flipV="1">
            <a:off x="3597729" y="3629872"/>
            <a:ext cx="337458" cy="963458"/>
          </a:xfrm>
          <a:prstGeom prst="bentConnector3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10" idx="2"/>
            <a:endCxn id="23" idx="1"/>
          </p:cNvCxnSpPr>
          <p:nvPr/>
        </p:nvCxnSpPr>
        <p:spPr>
          <a:xfrm rot="5400000">
            <a:off x="4521995" y="3765086"/>
            <a:ext cx="304114" cy="378287"/>
          </a:xfrm>
          <a:prstGeom prst="bentConnector4">
            <a:avLst>
              <a:gd name="adj1" fmla="val 21672"/>
              <a:gd name="adj2" fmla="val 160430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/>
          <p:cNvCxnSpPr>
            <a:stCxn id="23" idx="2"/>
            <a:endCxn id="24" idx="1"/>
          </p:cNvCxnSpPr>
          <p:nvPr/>
        </p:nvCxnSpPr>
        <p:spPr>
          <a:xfrm rot="5400000">
            <a:off x="5116508" y="4291970"/>
            <a:ext cx="309792" cy="283025"/>
          </a:xfrm>
          <a:prstGeom prst="bentConnector4">
            <a:avLst>
              <a:gd name="adj1" fmla="val 22191"/>
              <a:gd name="adj2" fmla="val 180770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stCxn id="24" idx="2"/>
            <a:endCxn id="25" idx="1"/>
          </p:cNvCxnSpPr>
          <p:nvPr/>
        </p:nvCxnSpPr>
        <p:spPr>
          <a:xfrm rot="5400000">
            <a:off x="5722706" y="4735277"/>
            <a:ext cx="309792" cy="360594"/>
          </a:xfrm>
          <a:prstGeom prst="bentConnector4">
            <a:avLst>
              <a:gd name="adj1" fmla="val 22191"/>
              <a:gd name="adj2" fmla="val 163395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25" idx="2"/>
            <a:endCxn id="26" idx="1"/>
          </p:cNvCxnSpPr>
          <p:nvPr/>
        </p:nvCxnSpPr>
        <p:spPr>
          <a:xfrm rot="5400000">
            <a:off x="6249571" y="5181044"/>
            <a:ext cx="314017" cy="437469"/>
          </a:xfrm>
          <a:prstGeom prst="bentConnector4">
            <a:avLst>
              <a:gd name="adj1" fmla="val 22565"/>
              <a:gd name="adj2" fmla="val 152255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stCxn id="26" idx="3"/>
            <a:endCxn id="9" idx="1"/>
          </p:cNvCxnSpPr>
          <p:nvPr/>
        </p:nvCxnSpPr>
        <p:spPr>
          <a:xfrm flipV="1">
            <a:off x="8043860" y="4593330"/>
            <a:ext cx="490538" cy="963457"/>
          </a:xfrm>
          <a:prstGeom prst="bentConnector3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/>
          <p:cNvCxnSpPr>
            <a:stCxn id="7" idx="2"/>
          </p:cNvCxnSpPr>
          <p:nvPr/>
        </p:nvCxnSpPr>
        <p:spPr>
          <a:xfrm rot="5400000">
            <a:off x="2558249" y="3346098"/>
            <a:ext cx="222947" cy="1"/>
          </a:xfrm>
          <a:prstGeom prst="bentConnector3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4" idx="3"/>
            <a:endCxn id="7" idx="1"/>
          </p:cNvCxnSpPr>
          <p:nvPr/>
        </p:nvCxnSpPr>
        <p:spPr>
          <a:xfrm flipV="1">
            <a:off x="1138917" y="2937989"/>
            <a:ext cx="602797" cy="5443"/>
          </a:xfrm>
          <a:prstGeom prst="bentConnector3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26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6031" y="2646796"/>
            <a:ext cx="772886" cy="59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0315" y="2411185"/>
            <a:ext cx="9187543" cy="37540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741715" y="2641353"/>
            <a:ext cx="1402216" cy="593272"/>
          </a:xfrm>
          <a:prstGeom prst="roundRect">
            <a:avLst>
              <a:gd name="adj" fmla="val 4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Kestrel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741713" y="3457572"/>
            <a:ext cx="1402217" cy="929305"/>
          </a:xfrm>
          <a:prstGeom prst="roundRect">
            <a:avLst>
              <a:gd name="adj" fmla="val 4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Starts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4576084" y="5702950"/>
            <a:ext cx="2963632" cy="2612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HttpContext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 flipV="1">
            <a:off x="1741713" y="5833578"/>
            <a:ext cx="2834371" cy="1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</p:cNvCxnSpPr>
          <p:nvPr/>
        </p:nvCxnSpPr>
        <p:spPr>
          <a:xfrm flipV="1">
            <a:off x="7539716" y="5833578"/>
            <a:ext cx="2850698" cy="1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4" idx="3"/>
            <a:endCxn id="7" idx="1"/>
          </p:cNvCxnSpPr>
          <p:nvPr/>
        </p:nvCxnSpPr>
        <p:spPr>
          <a:xfrm flipV="1">
            <a:off x="1138917" y="2937989"/>
            <a:ext cx="602798" cy="5443"/>
          </a:xfrm>
          <a:prstGeom prst="bentConnector3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/>
          <p:cNvSpPr/>
          <p:nvPr/>
        </p:nvSpPr>
        <p:spPr>
          <a:xfrm>
            <a:off x="3553334" y="3457573"/>
            <a:ext cx="1402217" cy="929304"/>
          </a:xfrm>
          <a:prstGeom prst="roundRect">
            <a:avLst>
              <a:gd name="adj" fmla="val 4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Startup</a:t>
            </a:r>
          </a:p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Initialized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5364955" y="3457572"/>
            <a:ext cx="1402217" cy="929306"/>
          </a:xfrm>
          <a:prstGeom prst="roundRect">
            <a:avLst>
              <a:gd name="adj" fmla="val 4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Configure Services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7176576" y="3457570"/>
            <a:ext cx="1402217" cy="929307"/>
          </a:xfrm>
          <a:prstGeom prst="roundRect">
            <a:avLst>
              <a:gd name="adj" fmla="val 4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Configure Pipeline</a:t>
            </a:r>
          </a:p>
        </p:txBody>
      </p:sp>
      <p:sp>
        <p:nvSpPr>
          <p:cNvPr id="33" name="Rectangle: Rounded Corners 32"/>
          <p:cNvSpPr/>
          <p:nvPr/>
        </p:nvSpPr>
        <p:spPr>
          <a:xfrm>
            <a:off x="8988197" y="3457570"/>
            <a:ext cx="1402217" cy="929308"/>
          </a:xfrm>
          <a:prstGeom prst="roundRect">
            <a:avLst>
              <a:gd name="adj" fmla="val 4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Handling Starts</a:t>
            </a:r>
          </a:p>
        </p:txBody>
      </p:sp>
      <p:cxnSp>
        <p:nvCxnSpPr>
          <p:cNvPr id="13" name="Connector: Elbow 12"/>
          <p:cNvCxnSpPr>
            <a:stCxn id="7" idx="2"/>
            <a:endCxn id="8" idx="0"/>
          </p:cNvCxnSpPr>
          <p:nvPr/>
        </p:nvCxnSpPr>
        <p:spPr>
          <a:xfrm rot="5400000">
            <a:off x="2331350" y="3346098"/>
            <a:ext cx="222947" cy="1"/>
          </a:xfrm>
          <a:prstGeom prst="bentConnector3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86485" y="4716863"/>
            <a:ext cx="1359155" cy="8554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  <a:p>
            <a:pPr algn="ctr"/>
            <a:r>
              <a:rPr lang="en-US" dirty="0"/>
              <a:t>Created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198106" y="4716862"/>
            <a:ext cx="1359155" cy="8554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Pipeline</a:t>
            </a:r>
          </a:p>
          <a:p>
            <a:pPr algn="ctr"/>
            <a:r>
              <a:rPr lang="en-US" dirty="0"/>
              <a:t>Created</a:t>
            </a:r>
          </a:p>
        </p:txBody>
      </p:sp>
      <p:cxnSp>
        <p:nvCxnSpPr>
          <p:cNvPr id="47" name="Straight Arrow Connector 46"/>
          <p:cNvCxnSpPr>
            <a:stCxn id="8" idx="3"/>
            <a:endCxn id="27" idx="1"/>
          </p:cNvCxnSpPr>
          <p:nvPr/>
        </p:nvCxnSpPr>
        <p:spPr>
          <a:xfrm>
            <a:off x="3143930" y="3922225"/>
            <a:ext cx="409404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7" idx="3"/>
            <a:endCxn id="29" idx="1"/>
          </p:cNvCxnSpPr>
          <p:nvPr/>
        </p:nvCxnSpPr>
        <p:spPr>
          <a:xfrm>
            <a:off x="4955551" y="3922225"/>
            <a:ext cx="409404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9" idx="3"/>
            <a:endCxn id="31" idx="1"/>
          </p:cNvCxnSpPr>
          <p:nvPr/>
        </p:nvCxnSpPr>
        <p:spPr>
          <a:xfrm flipV="1">
            <a:off x="6767172" y="3922224"/>
            <a:ext cx="409404" cy="1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  <a:endCxn id="33" idx="1"/>
          </p:cNvCxnSpPr>
          <p:nvPr/>
        </p:nvCxnSpPr>
        <p:spPr>
          <a:xfrm>
            <a:off x="8578793" y="3922224"/>
            <a:ext cx="409404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4" idx="0"/>
          </p:cNvCxnSpPr>
          <p:nvPr/>
        </p:nvCxnSpPr>
        <p:spPr>
          <a:xfrm>
            <a:off x="6066062" y="4386877"/>
            <a:ext cx="1" cy="32998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1" idx="2"/>
            <a:endCxn id="35" idx="0"/>
          </p:cNvCxnSpPr>
          <p:nvPr/>
        </p:nvCxnSpPr>
        <p:spPr>
          <a:xfrm flipH="1">
            <a:off x="7877684" y="4386877"/>
            <a:ext cx="1" cy="329985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0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6" grpId="0" animBg="1"/>
      <p:bldP spid="27" grpId="0" animBg="1"/>
      <p:bldP spid="29" grpId="0" animBg="1"/>
      <p:bldP spid="31" grpId="0" animBg="1"/>
      <p:bldP spid="33" grpId="0" animBg="1"/>
      <p:bldP spid="14" grpId="0" animBg="1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Deep Dive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83720" y="3195652"/>
            <a:ext cx="1200502" cy="3530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24402" y="2816585"/>
            <a:ext cx="1165203" cy="3606653"/>
          </a:xfrm>
          <a:prstGeom prst="roundRect">
            <a:avLst>
              <a:gd name="adj" fmla="val 490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MW1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7647712" y="2198537"/>
            <a:ext cx="2567764" cy="50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Middleware Flow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80320" y="2198536"/>
            <a:ext cx="3914119" cy="50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Middleware Characteristics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0319" y="2595382"/>
            <a:ext cx="4762537" cy="18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Form a Request Handling Chain</a:t>
            </a:r>
          </a:p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Handle both Requests &amp; Responses</a:t>
            </a:r>
          </a:p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Components Called Consecutively</a:t>
            </a:r>
          </a:p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 err="1"/>
              <a:t>RequestDelegate</a:t>
            </a:r>
            <a:r>
              <a:rPr lang="en-US" sz="2000" dirty="0"/>
              <a:t> Used To Invoke Next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83720" y="6058254"/>
            <a:ext cx="1200502" cy="3530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9091412" y="2816585"/>
            <a:ext cx="1165203" cy="3606653"/>
          </a:xfrm>
          <a:prstGeom prst="roundRect">
            <a:avLst>
              <a:gd name="adj" fmla="val 490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MW2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10658422" y="2816585"/>
            <a:ext cx="1165203" cy="3606653"/>
          </a:xfrm>
          <a:prstGeom prst="roundRect">
            <a:avLst>
              <a:gd name="adj" fmla="val 490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MW3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577" y="3834526"/>
            <a:ext cx="95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next();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91412" y="4172055"/>
            <a:ext cx="105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Logic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78859" y="3465194"/>
            <a:ext cx="105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Logic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77462" y="5225198"/>
            <a:ext cx="105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Logic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67806" y="5755664"/>
            <a:ext cx="105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Logic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671744" y="4802961"/>
            <a:ext cx="105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Logic</a:t>
            </a:r>
          </a:p>
        </p:txBody>
      </p:sp>
      <p:sp>
        <p:nvSpPr>
          <p:cNvPr id="49" name="Arrow: Right 48"/>
          <p:cNvSpPr/>
          <p:nvPr/>
        </p:nvSpPr>
        <p:spPr>
          <a:xfrm>
            <a:off x="7056170" y="3252304"/>
            <a:ext cx="865863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/>
          <p:cNvSpPr/>
          <p:nvPr/>
        </p:nvSpPr>
        <p:spPr>
          <a:xfrm>
            <a:off x="8562884" y="3935891"/>
            <a:ext cx="865863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091412" y="4518938"/>
            <a:ext cx="95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next();</a:t>
            </a:r>
          </a:p>
        </p:txBody>
      </p:sp>
      <p:sp>
        <p:nvSpPr>
          <p:cNvPr id="55" name="Arrow: Right 54"/>
          <p:cNvSpPr/>
          <p:nvPr/>
        </p:nvSpPr>
        <p:spPr>
          <a:xfrm>
            <a:off x="10130867" y="4604664"/>
            <a:ext cx="865863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/>
          <p:cNvSpPr/>
          <p:nvPr/>
        </p:nvSpPr>
        <p:spPr>
          <a:xfrm rot="10800000">
            <a:off x="10024587" y="5166370"/>
            <a:ext cx="865863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/>
          <p:cNvSpPr/>
          <p:nvPr/>
        </p:nvSpPr>
        <p:spPr>
          <a:xfrm rot="10800000">
            <a:off x="8443627" y="5639526"/>
            <a:ext cx="865863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/>
          <p:cNvSpPr/>
          <p:nvPr/>
        </p:nvSpPr>
        <p:spPr>
          <a:xfrm rot="10800000">
            <a:off x="7040313" y="6171154"/>
            <a:ext cx="865863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7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0" grpId="0"/>
      <p:bldP spid="38" grpId="0" animBg="1"/>
      <p:bldP spid="39" grpId="0" animBg="1"/>
      <p:bldP spid="40" grpId="0" animBg="1"/>
      <p:bldP spid="9" grpId="0"/>
      <p:bldP spid="41" grpId="0"/>
      <p:bldP spid="42" grpId="0"/>
      <p:bldP spid="43" grpId="0"/>
      <p:bldP spid="44" grpId="0"/>
      <p:bldP spid="45" grpId="0"/>
      <p:bldP spid="49" grpId="0" animBg="1"/>
      <p:bldP spid="51" grpId="0" animBg="1"/>
      <p:bldP spid="53" grpId="0"/>
      <p:bldP spid="55" grpId="0" animBg="1"/>
      <p:bldP spid="57" grpId="0" animBg="1"/>
      <p:bldP spid="59" grpId="0" animBg="1"/>
      <p:bldP spid="6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Scenarios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295401" y="2726871"/>
            <a:ext cx="1932214" cy="1197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Modifying </a:t>
            </a:r>
            <a:r>
              <a:rPr lang="en-US" dirty="0" err="1"/>
              <a:t>HttpContext</a:t>
            </a:r>
            <a:endParaRPr lang="en-US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4947891" y="2726871"/>
            <a:ext cx="1932214" cy="1197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Adding Response Content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4947891" y="4621322"/>
            <a:ext cx="1932214" cy="1197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Short-Circuiting</a:t>
            </a:r>
          </a:p>
          <a:p>
            <a:pPr algn="ctr"/>
            <a:r>
              <a:rPr lang="en-US" dirty="0"/>
              <a:t>Requests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1295401" y="4621322"/>
            <a:ext cx="1932214" cy="1197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Handling</a:t>
            </a:r>
          </a:p>
          <a:p>
            <a:pPr algn="ctr"/>
            <a:r>
              <a:rPr lang="en-US" dirty="0"/>
              <a:t>Errors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491" y="2873828"/>
            <a:ext cx="3025160" cy="26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3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  <p:bldP spid="29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exploration of the latest Microsoft web framework</a:t>
            </a:r>
          </a:p>
        </p:txBody>
      </p:sp>
    </p:spTree>
    <p:extLst>
      <p:ext uri="{BB962C8B-B14F-4D97-AF65-F5344CB8AC3E}">
        <p14:creationId xmlns:p14="http://schemas.microsoft.com/office/powerpoint/2010/main" val="407964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HttpContext</a:t>
            </a:r>
            <a:r>
              <a:rPr lang="en-US" dirty="0"/>
              <a:t> Modification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407784"/>
            <a:ext cx="9731149" cy="39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ContextMiddleware</a:t>
            </a:r>
            <a:r>
              <a:rPr lang="en-US" dirty="0"/>
              <a:t> Configuration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0" y="3016703"/>
            <a:ext cx="5272089" cy="2221765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5776580" y="3844406"/>
            <a:ext cx="858263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/>
          </p:cNvSpPr>
          <p:nvPr/>
        </p:nvSpPr>
        <p:spPr>
          <a:xfrm>
            <a:off x="6750149" y="3743027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F5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505535" y="3844406"/>
            <a:ext cx="878256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135" y="3217408"/>
            <a:ext cx="3051676" cy="17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6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Modification Middleware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251301"/>
            <a:ext cx="8915436" cy="421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7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ResponseMiddleware</a:t>
            </a:r>
            <a:r>
              <a:rPr lang="en-US" dirty="0"/>
              <a:t> Configuration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5776580" y="3844406"/>
            <a:ext cx="858263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/>
          </p:cNvSpPr>
          <p:nvPr/>
        </p:nvSpPr>
        <p:spPr>
          <a:xfrm>
            <a:off x="6750149" y="3743027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F5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505535" y="3844406"/>
            <a:ext cx="878256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1" y="2841172"/>
            <a:ext cx="5387853" cy="2443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097" y="3424353"/>
            <a:ext cx="3214007" cy="12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2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Middleware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2148568"/>
            <a:ext cx="9365117" cy="438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ErrorMiddleware</a:t>
            </a:r>
            <a:r>
              <a:rPr lang="en-US" dirty="0"/>
              <a:t> Configuration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5776580" y="3844406"/>
            <a:ext cx="858263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/>
          </p:cNvSpPr>
          <p:nvPr/>
        </p:nvSpPr>
        <p:spPr>
          <a:xfrm>
            <a:off x="6750149" y="3743027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F5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505535" y="3844406"/>
            <a:ext cx="878256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907" y="2952070"/>
            <a:ext cx="3478549" cy="2191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677205"/>
            <a:ext cx="5356474" cy="262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9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Short-Circuiting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6" y="2134795"/>
            <a:ext cx="9846129" cy="450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1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ShortCircuitMiddleware</a:t>
            </a:r>
            <a:r>
              <a:rPr lang="en-US" dirty="0"/>
              <a:t> Configuration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5776580" y="3844406"/>
            <a:ext cx="858263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/>
          </p:cNvSpPr>
          <p:nvPr/>
        </p:nvSpPr>
        <p:spPr>
          <a:xfrm>
            <a:off x="6750149" y="3743027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F5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505535" y="3844406"/>
            <a:ext cx="878256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064" y="2571845"/>
            <a:ext cx="2875093" cy="18112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16" y="2741159"/>
            <a:ext cx="5366558" cy="2799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4264" y="5165860"/>
            <a:ext cx="2798893" cy="1268759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9676766" y="2208272"/>
            <a:ext cx="1077687" cy="3374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Firefox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869988" y="4757213"/>
            <a:ext cx="767444" cy="3374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299319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586" y="2009789"/>
            <a:ext cx="6912149" cy="252681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Client-Side</a:t>
            </a:r>
            <a:br>
              <a:rPr lang="en-US" sz="4800" dirty="0"/>
            </a:br>
            <a:r>
              <a:rPr lang="en-US" sz="4800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65215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Anarchy </a:t>
            </a:r>
            <a:r>
              <a:rPr lang="en-US" sz="1800" dirty="0"/>
              <a:t>(libraries, packages, tools)</a:t>
            </a:r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680321" y="2356993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9417965" y="5510063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GifShot</a:t>
            </a:r>
            <a:endParaRPr lang="en-US" dirty="0"/>
          </a:p>
        </p:txBody>
      </p:sp>
      <p:sp>
        <p:nvSpPr>
          <p:cNvPr id="25" name="Rectangle: Rounded Corners 24"/>
          <p:cNvSpPr/>
          <p:nvPr/>
        </p:nvSpPr>
        <p:spPr>
          <a:xfrm>
            <a:off x="240661" y="3122460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Capture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2129842" y="3663747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Blast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2581062" y="6092526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Express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7814724" y="2236620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Wow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288435" y="3883199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Lazy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7426624" y="6138586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Boba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372408" y="6138586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Epoch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2212367" y="4487119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Hammer</a:t>
            </a:r>
          </a:p>
        </p:txBody>
      </p:sp>
      <p:sp>
        <p:nvSpPr>
          <p:cNvPr id="33" name="Rectangle: Rounded Corners 32"/>
          <p:cNvSpPr/>
          <p:nvPr/>
        </p:nvSpPr>
        <p:spPr>
          <a:xfrm>
            <a:off x="2436434" y="2115614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React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4035784" y="3619735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Ember</a:t>
            </a:r>
          </a:p>
        </p:txBody>
      </p:sp>
      <p:sp>
        <p:nvSpPr>
          <p:cNvPr id="35" name="Rectangle: Rounded Corners 34"/>
          <p:cNvSpPr/>
          <p:nvPr/>
        </p:nvSpPr>
        <p:spPr>
          <a:xfrm>
            <a:off x="4508306" y="4932804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Lodash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455980" y="4853759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Aurelia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2087891" y="5470620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Knockout</a:t>
            </a:r>
          </a:p>
        </p:txBody>
      </p:sp>
      <p:sp>
        <p:nvSpPr>
          <p:cNvPr id="38" name="Rectangle: Rounded Corners 37"/>
          <p:cNvSpPr/>
          <p:nvPr/>
        </p:nvSpPr>
        <p:spPr>
          <a:xfrm>
            <a:off x="9100185" y="4527509"/>
            <a:ext cx="1770384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Font Awesome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4802693" y="5958745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UIKit</a:t>
            </a:r>
            <a:endParaRPr lang="en-US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7349005" y="5475987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6398633" y="3534469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Bootstrap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6398634" y="4286130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Grunt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5364018" y="2730893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NPM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7753670" y="2881081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6804245" y="4939040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Sticker</a:t>
            </a:r>
          </a:p>
        </p:txBody>
      </p:sp>
      <p:sp>
        <p:nvSpPr>
          <p:cNvPr id="46" name="Rectangle: Rounded Corners 45"/>
          <p:cNvSpPr/>
          <p:nvPr/>
        </p:nvSpPr>
        <p:spPr>
          <a:xfrm>
            <a:off x="9617021" y="6138586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Dropzone</a:t>
            </a:r>
            <a:endParaRPr lang="en-US" dirty="0"/>
          </a:p>
        </p:txBody>
      </p:sp>
      <p:sp>
        <p:nvSpPr>
          <p:cNvPr id="47" name="Rectangle: Rounded Corners 46"/>
          <p:cNvSpPr/>
          <p:nvPr/>
        </p:nvSpPr>
        <p:spPr>
          <a:xfrm>
            <a:off x="9759008" y="3176567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Path</a:t>
            </a:r>
          </a:p>
        </p:txBody>
      </p:sp>
      <p:sp>
        <p:nvSpPr>
          <p:cNvPr id="48" name="Rectangle: Rounded Corners 47"/>
          <p:cNvSpPr/>
          <p:nvPr/>
        </p:nvSpPr>
        <p:spPr>
          <a:xfrm>
            <a:off x="10229459" y="2543156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Shine</a:t>
            </a:r>
          </a:p>
        </p:txBody>
      </p:sp>
      <p:sp>
        <p:nvSpPr>
          <p:cNvPr id="49" name="Rectangle: Rounded Corners 48"/>
          <p:cNvSpPr/>
          <p:nvPr/>
        </p:nvSpPr>
        <p:spPr>
          <a:xfrm>
            <a:off x="8399234" y="3820400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FN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2436433" y="2855528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Milligram</a:t>
            </a:r>
          </a:p>
        </p:txBody>
      </p:sp>
      <p:sp>
        <p:nvSpPr>
          <p:cNvPr id="51" name="Rectangle: Rounded Corners 50"/>
          <p:cNvSpPr/>
          <p:nvPr/>
        </p:nvSpPr>
        <p:spPr>
          <a:xfrm>
            <a:off x="3425842" y="2704320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Essence</a:t>
            </a:r>
          </a:p>
        </p:txBody>
      </p:sp>
      <p:sp>
        <p:nvSpPr>
          <p:cNvPr id="52" name="Rectangle: Rounded Corners 51"/>
          <p:cNvSpPr/>
          <p:nvPr/>
        </p:nvSpPr>
        <p:spPr>
          <a:xfrm>
            <a:off x="2977843" y="5089613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Consise</a:t>
            </a:r>
            <a:endParaRPr lang="en-US" dirty="0"/>
          </a:p>
        </p:txBody>
      </p:sp>
      <p:sp>
        <p:nvSpPr>
          <p:cNvPr id="53" name="Rectangle: Rounded Corners 52"/>
          <p:cNvSpPr/>
          <p:nvPr/>
        </p:nvSpPr>
        <p:spPr>
          <a:xfrm>
            <a:off x="5064623" y="2100470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MUI</a:t>
            </a:r>
          </a:p>
        </p:txBody>
      </p:sp>
      <p:sp>
        <p:nvSpPr>
          <p:cNvPr id="54" name="Rectangle: Rounded Corners 53"/>
          <p:cNvSpPr/>
          <p:nvPr/>
        </p:nvSpPr>
        <p:spPr>
          <a:xfrm>
            <a:off x="5256818" y="5421170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Bulma</a:t>
            </a:r>
            <a:endParaRPr lang="en-US" dirty="0"/>
          </a:p>
        </p:txBody>
      </p:sp>
      <p:sp>
        <p:nvSpPr>
          <p:cNvPr id="55" name="Rectangle: Rounded Corners 54"/>
          <p:cNvSpPr/>
          <p:nvPr/>
        </p:nvSpPr>
        <p:spPr>
          <a:xfrm>
            <a:off x="10193756" y="3932576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Metro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4042566" y="4246163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Material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4581302" y="3134173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Skeleton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175128" y="5409405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Assemble</a:t>
            </a:r>
          </a:p>
        </p:txBody>
      </p:sp>
      <p:sp>
        <p:nvSpPr>
          <p:cNvPr id="59" name="Rectangle: Rounded Corners 58"/>
          <p:cNvSpPr/>
          <p:nvPr/>
        </p:nvSpPr>
        <p:spPr>
          <a:xfrm>
            <a:off x="7683788" y="4210804"/>
            <a:ext cx="1595941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KickStart</a:t>
            </a:r>
            <a:endParaRPr lang="en-US" dirty="0"/>
          </a:p>
        </p:txBody>
      </p:sp>
      <p:sp>
        <p:nvSpPr>
          <p:cNvPr id="60" name="Rectangle: Rounded Corners 59"/>
          <p:cNvSpPr/>
          <p:nvPr/>
        </p:nvSpPr>
        <p:spPr>
          <a:xfrm>
            <a:off x="10019313" y="5027305"/>
            <a:ext cx="1770384" cy="4827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Zebra</a:t>
            </a:r>
          </a:p>
        </p:txBody>
      </p:sp>
    </p:spTree>
    <p:extLst>
      <p:ext uri="{BB962C8B-B14F-4D97-AF65-F5344CB8AC3E}">
        <p14:creationId xmlns:p14="http://schemas.microsoft.com/office/powerpoint/2010/main" val="150018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1216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ASP.NET Core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Quick Start Walkthrough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Feature Exploration</a:t>
            </a:r>
          </a:p>
          <a:p>
            <a:pPr marL="574675" indent="-342900"/>
            <a:r>
              <a:rPr lang="en-US" dirty="0"/>
              <a:t>Middleware</a:t>
            </a:r>
          </a:p>
          <a:p>
            <a:pPr marL="574675" indent="-342900"/>
            <a:r>
              <a:rPr lang="en-US" dirty="0"/>
              <a:t>Client-Side Development</a:t>
            </a:r>
          </a:p>
        </p:txBody>
      </p:sp>
    </p:spTree>
    <p:extLst>
      <p:ext uri="{BB962C8B-B14F-4D97-AF65-F5344CB8AC3E}">
        <p14:creationId xmlns:p14="http://schemas.microsoft.com/office/powerpoint/2010/main" val="382919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Client-Side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42" y="2135494"/>
            <a:ext cx="3869384" cy="4660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360" y="2135494"/>
            <a:ext cx="3795960" cy="4660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58" y="2646649"/>
            <a:ext cx="1296520" cy="9783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158" y="2135494"/>
            <a:ext cx="1060038" cy="29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Client-Side Tooling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66756" y="2157156"/>
            <a:ext cx="2023011" cy="3374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Tool Integration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56" y="2572815"/>
            <a:ext cx="6083613" cy="412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814" y="2572815"/>
            <a:ext cx="5467823" cy="24853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104471" y="2157156"/>
            <a:ext cx="2436508" cy="3374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External Tool Folder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941" y="3121655"/>
            <a:ext cx="4836822" cy="308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6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Scenarios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232927" y="3176430"/>
            <a:ext cx="1932214" cy="1197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Adding Bootstrap with Bower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294178" y="3176430"/>
            <a:ext cx="1932214" cy="1197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 Bootstrap using SASS and Gulp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518" y="2263577"/>
            <a:ext cx="2540012" cy="422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5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Bower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98536"/>
            <a:ext cx="3914119" cy="50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Bower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319" y="2595382"/>
            <a:ext cx="4084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Web Focused Package Manager</a:t>
            </a:r>
          </a:p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Analogous to NuGet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47721" y="2198535"/>
            <a:ext cx="4170922" cy="500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Add Bower Configuration File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972" y="2750933"/>
            <a:ext cx="4281133" cy="624191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 rot="5400000">
            <a:off x="7494054" y="3831512"/>
            <a:ext cx="878256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825" y="4819739"/>
            <a:ext cx="1736714" cy="128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Bootstrap Dependency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20471" y="2065577"/>
            <a:ext cx="1949290" cy="50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bower.json</a:t>
            </a:r>
            <a:endParaRPr lang="en-US" dirty="0"/>
          </a:p>
        </p:txBody>
      </p:sp>
      <p:sp>
        <p:nvSpPr>
          <p:cNvPr id="9" name="Arrow: Right 8"/>
          <p:cNvSpPr/>
          <p:nvPr/>
        </p:nvSpPr>
        <p:spPr>
          <a:xfrm rot="5400000">
            <a:off x="9595470" y="3354961"/>
            <a:ext cx="878256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565702"/>
            <a:ext cx="1983367" cy="14530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599" y="2565702"/>
            <a:ext cx="3258959" cy="18728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021" y="2565702"/>
            <a:ext cx="2857154" cy="3026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694" y="4131428"/>
            <a:ext cx="3047809" cy="2564706"/>
          </a:xfrm>
          <a:prstGeom prst="rect">
            <a:avLst/>
          </a:prstGeom>
        </p:spPr>
      </p:pic>
      <p:sp>
        <p:nvSpPr>
          <p:cNvPr id="17" name="Arrow: Right 16"/>
          <p:cNvSpPr/>
          <p:nvPr/>
        </p:nvSpPr>
        <p:spPr>
          <a:xfrm>
            <a:off x="7293282" y="2498389"/>
            <a:ext cx="878256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>
            <a:off x="2759993" y="3134494"/>
            <a:ext cx="878256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2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7" grpId="0" animBg="1"/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Bower </a:t>
            </a:r>
            <a:r>
              <a:rPr lang="en-US" sz="2000" dirty="0"/>
              <a:t>(Behind The Scenes)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163577"/>
            <a:ext cx="10149272" cy="453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1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NPM </a:t>
            </a:r>
            <a:r>
              <a:rPr lang="en-US" sz="2000" dirty="0"/>
              <a:t>(Node Package Manager)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98536"/>
            <a:ext cx="3914119" cy="50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NPM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319" y="2595382"/>
            <a:ext cx="4772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JavaScript Focused Package Manager</a:t>
            </a:r>
          </a:p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Manages Functionally Rich Libraries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47721" y="2198535"/>
            <a:ext cx="4170922" cy="50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Add NPM Configuration File</a:t>
            </a:r>
          </a:p>
        </p:txBody>
      </p:sp>
      <p:sp>
        <p:nvSpPr>
          <p:cNvPr id="9" name="Arrow: Right 8"/>
          <p:cNvSpPr/>
          <p:nvPr/>
        </p:nvSpPr>
        <p:spPr>
          <a:xfrm rot="5400000">
            <a:off x="7494054" y="3831512"/>
            <a:ext cx="878256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972" y="2701990"/>
            <a:ext cx="4281133" cy="6362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023" y="4802700"/>
            <a:ext cx="1636318" cy="126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5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Gulp Dependency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20471" y="2065577"/>
            <a:ext cx="1949290" cy="500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package.json</a:t>
            </a:r>
          </a:p>
        </p:txBody>
      </p:sp>
      <p:sp>
        <p:nvSpPr>
          <p:cNvPr id="9" name="Arrow: Right 8"/>
          <p:cNvSpPr/>
          <p:nvPr/>
        </p:nvSpPr>
        <p:spPr>
          <a:xfrm rot="5400000">
            <a:off x="9595470" y="3354961"/>
            <a:ext cx="878256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021" y="2565702"/>
            <a:ext cx="2857154" cy="302696"/>
          </a:xfrm>
          <a:prstGeom prst="rect">
            <a:avLst/>
          </a:prstGeom>
        </p:spPr>
      </p:pic>
      <p:sp>
        <p:nvSpPr>
          <p:cNvPr id="17" name="Arrow: Right 16"/>
          <p:cNvSpPr/>
          <p:nvPr/>
        </p:nvSpPr>
        <p:spPr>
          <a:xfrm>
            <a:off x="7293282" y="2498389"/>
            <a:ext cx="878256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>
            <a:off x="3100777" y="3134494"/>
            <a:ext cx="878256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56" y="2565702"/>
            <a:ext cx="2521361" cy="2254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87" y="2566417"/>
            <a:ext cx="2259605" cy="16477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0770" y="4409725"/>
            <a:ext cx="2987656" cy="174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5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7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</a:t>
            </a:r>
            <a:r>
              <a:rPr lang="en-US" sz="2000" dirty="0"/>
              <a:t>(Behind The Scenes)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135186"/>
            <a:ext cx="10876248" cy="434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Gulp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98536"/>
            <a:ext cx="3914119" cy="50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Gulp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319" y="2595382"/>
            <a:ext cx="47720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Automated Task Running Tool</a:t>
            </a:r>
          </a:p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Performs Various Tasks</a:t>
            </a:r>
          </a:p>
          <a:p>
            <a:pPr marL="627063" indent="-342900">
              <a:lnSpc>
                <a:spcPct val="150000"/>
              </a:lnSpc>
              <a:buFont typeface="Trebuchet MS" panose="020B0603020202020204" pitchFamily="34" charset="0"/>
              <a:buChar char="◦"/>
            </a:pPr>
            <a:r>
              <a:rPr lang="en-US" sz="2000" dirty="0"/>
              <a:t>Bundle JavaScript &amp; CSS Files</a:t>
            </a:r>
          </a:p>
          <a:p>
            <a:pPr marL="627063" indent="-342900">
              <a:lnSpc>
                <a:spcPct val="150000"/>
              </a:lnSpc>
              <a:buFont typeface="Trebuchet MS" panose="020B0603020202020204" pitchFamily="34" charset="0"/>
              <a:buChar char="◦"/>
            </a:pPr>
            <a:r>
              <a:rPr lang="en-US" sz="2000" dirty="0"/>
              <a:t>Minify JavaScript &amp; CSS Files</a:t>
            </a:r>
          </a:p>
          <a:p>
            <a:pPr marL="627063" indent="-342900">
              <a:lnSpc>
                <a:spcPct val="150000"/>
              </a:lnSpc>
              <a:buFont typeface="Trebuchet MS" panose="020B0603020202020204" pitchFamily="34" charset="0"/>
              <a:buChar char="◦"/>
            </a:pPr>
            <a:r>
              <a:rPr lang="en-US" sz="2000" dirty="0"/>
              <a:t>Compile SASS Files to CSS</a:t>
            </a:r>
          </a:p>
          <a:p>
            <a:pPr marL="627063" indent="-342900">
              <a:lnSpc>
                <a:spcPct val="150000"/>
              </a:lnSpc>
              <a:buFont typeface="Trebuchet MS" panose="020B0603020202020204" pitchFamily="34" charset="0"/>
              <a:buChar char="◦"/>
            </a:pPr>
            <a:r>
              <a:rPr lang="en-US" sz="2000" dirty="0"/>
              <a:t>Compile TypeScript to JavaScript</a:t>
            </a:r>
          </a:p>
          <a:p>
            <a:pPr marL="627063" indent="-342900">
              <a:lnSpc>
                <a:spcPct val="150000"/>
              </a:lnSpc>
              <a:buFont typeface="Trebuchet MS" panose="020B0603020202020204" pitchFamily="34" charset="0"/>
              <a:buChar char="◦"/>
            </a:pPr>
            <a:r>
              <a:rPr lang="en-US" sz="2000" dirty="0"/>
              <a:t>Manage Files and Folders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47721" y="2198535"/>
            <a:ext cx="4170922" cy="50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Add Gulp Configuration File</a:t>
            </a:r>
          </a:p>
        </p:txBody>
      </p:sp>
      <p:sp>
        <p:nvSpPr>
          <p:cNvPr id="9" name="Arrow: Right 8"/>
          <p:cNvSpPr/>
          <p:nvPr/>
        </p:nvSpPr>
        <p:spPr>
          <a:xfrm rot="5400000">
            <a:off x="7494054" y="3831512"/>
            <a:ext cx="878256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721" y="2777259"/>
            <a:ext cx="4281133" cy="6394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719" y="4825418"/>
            <a:ext cx="1716925" cy="15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2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Marketing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3390" y="2497417"/>
            <a:ext cx="10817055" cy="1546393"/>
            <a:chOff x="403390" y="2270233"/>
            <a:chExt cx="11107872" cy="1704938"/>
          </a:xfrm>
        </p:grpSpPr>
        <p:grpSp>
          <p:nvGrpSpPr>
            <p:cNvPr id="68" name="Group 67"/>
            <p:cNvGrpSpPr/>
            <p:nvPr/>
          </p:nvGrpSpPr>
          <p:grpSpPr>
            <a:xfrm>
              <a:off x="4170052" y="3291190"/>
              <a:ext cx="2444784" cy="655039"/>
              <a:chOff x="5015537" y="4239201"/>
              <a:chExt cx="2444784" cy="65503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765883" y="4382501"/>
                <a:ext cx="1694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Cross-Platform</a:t>
                </a: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5015537" y="4239201"/>
                <a:ext cx="701632" cy="655039"/>
                <a:chOff x="2211181" y="1874910"/>
                <a:chExt cx="609600" cy="594360"/>
              </a:xfrm>
            </p:grpSpPr>
            <p:sp>
              <p:nvSpPr>
                <p:cNvPr id="37" name="Oval 36"/>
                <p:cNvSpPr/>
                <p:nvPr/>
              </p:nvSpPr>
              <p:spPr bwMode="auto">
                <a:xfrm>
                  <a:off x="2211181" y="1874910"/>
                  <a:ext cx="609600" cy="59436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38" name="Picture 6" descr="C:\temp\WinAzure_rgb_Wht_S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71" t="15460" r="80628" b="15496"/>
                <a:stretch/>
              </p:blipFill>
              <p:spPr bwMode="auto">
                <a:xfrm>
                  <a:off x="2404459" y="1943117"/>
                  <a:ext cx="210181" cy="2174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http://files.softicons.com/download/system-icons/windows-8-metro-icons-by-dakirby309/png/512x512/Folders%20&amp;%20OS/Linux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5677" y="2147586"/>
                  <a:ext cx="242063" cy="2420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0" name="Group 39"/>
                <p:cNvGrpSpPr>
                  <a:grpSpLocks noChangeAspect="1"/>
                </p:cNvGrpSpPr>
                <p:nvPr/>
              </p:nvGrpSpPr>
              <p:grpSpPr bwMode="auto">
                <a:xfrm>
                  <a:off x="2314492" y="2130536"/>
                  <a:ext cx="197134" cy="235237"/>
                  <a:chOff x="3485" y="1766"/>
                  <a:chExt cx="745" cy="889"/>
                </a:xfrm>
              </p:grpSpPr>
              <p:sp>
                <p:nvSpPr>
                  <p:cNvPr id="41" name="Freeform 11"/>
                  <p:cNvSpPr>
                    <a:spLocks/>
                  </p:cNvSpPr>
                  <p:nvPr/>
                </p:nvSpPr>
                <p:spPr bwMode="auto">
                  <a:xfrm>
                    <a:off x="3485" y="2008"/>
                    <a:ext cx="745" cy="647"/>
                  </a:xfrm>
                  <a:custGeom>
                    <a:avLst/>
                    <a:gdLst>
                      <a:gd name="T0" fmla="*/ 296 w 296"/>
                      <a:gd name="T1" fmla="*/ 167 h 256"/>
                      <a:gd name="T2" fmla="*/ 274 w 296"/>
                      <a:gd name="T3" fmla="*/ 207 h 256"/>
                      <a:gd name="T4" fmla="*/ 216 w 296"/>
                      <a:gd name="T5" fmla="*/ 256 h 256"/>
                      <a:gd name="T6" fmla="*/ 159 w 296"/>
                      <a:gd name="T7" fmla="*/ 242 h 256"/>
                      <a:gd name="T8" fmla="*/ 101 w 296"/>
                      <a:gd name="T9" fmla="*/ 256 h 256"/>
                      <a:gd name="T10" fmla="*/ 44 w 296"/>
                      <a:gd name="T11" fmla="*/ 210 h 256"/>
                      <a:gd name="T12" fmla="*/ 24 w 296"/>
                      <a:gd name="T13" fmla="*/ 42 h 256"/>
                      <a:gd name="T14" fmla="*/ 94 w 296"/>
                      <a:gd name="T15" fmla="*/ 0 h 256"/>
                      <a:gd name="T16" fmla="*/ 158 w 296"/>
                      <a:gd name="T17" fmla="*/ 15 h 256"/>
                      <a:gd name="T18" fmla="*/ 222 w 296"/>
                      <a:gd name="T19" fmla="*/ 0 h 256"/>
                      <a:gd name="T20" fmla="*/ 286 w 296"/>
                      <a:gd name="T21" fmla="*/ 34 h 256"/>
                      <a:gd name="T22" fmla="*/ 296 w 296"/>
                      <a:gd name="T23" fmla="*/ 167 h 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96" h="256">
                        <a:moveTo>
                          <a:pt x="296" y="167"/>
                        </a:moveTo>
                        <a:cubicBezTo>
                          <a:pt x="288" y="184"/>
                          <a:pt x="284" y="192"/>
                          <a:pt x="274" y="207"/>
                        </a:cubicBezTo>
                        <a:cubicBezTo>
                          <a:pt x="260" y="229"/>
                          <a:pt x="240" y="255"/>
                          <a:pt x="216" y="256"/>
                        </a:cubicBezTo>
                        <a:cubicBezTo>
                          <a:pt x="194" y="256"/>
                          <a:pt x="188" y="241"/>
                          <a:pt x="159" y="242"/>
                        </a:cubicBezTo>
                        <a:cubicBezTo>
                          <a:pt x="129" y="242"/>
                          <a:pt x="123" y="256"/>
                          <a:pt x="101" y="256"/>
                        </a:cubicBezTo>
                        <a:cubicBezTo>
                          <a:pt x="76" y="255"/>
                          <a:pt x="58" y="231"/>
                          <a:pt x="44" y="210"/>
                        </a:cubicBezTo>
                        <a:cubicBezTo>
                          <a:pt x="4" y="150"/>
                          <a:pt x="0" y="80"/>
                          <a:pt x="24" y="42"/>
                        </a:cubicBezTo>
                        <a:cubicBezTo>
                          <a:pt x="42" y="16"/>
                          <a:pt x="69" y="0"/>
                          <a:pt x="94" y="0"/>
                        </a:cubicBezTo>
                        <a:cubicBezTo>
                          <a:pt x="120" y="0"/>
                          <a:pt x="137" y="15"/>
                          <a:pt x="158" y="15"/>
                        </a:cubicBezTo>
                        <a:cubicBezTo>
                          <a:pt x="179" y="15"/>
                          <a:pt x="192" y="0"/>
                          <a:pt x="222" y="0"/>
                        </a:cubicBezTo>
                        <a:cubicBezTo>
                          <a:pt x="245" y="0"/>
                          <a:pt x="269" y="13"/>
                          <a:pt x="286" y="34"/>
                        </a:cubicBezTo>
                        <a:cubicBezTo>
                          <a:pt x="230" y="65"/>
                          <a:pt x="239" y="145"/>
                          <a:pt x="296" y="16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" name="Freeform 12"/>
                  <p:cNvSpPr>
                    <a:spLocks/>
                  </p:cNvSpPr>
                  <p:nvPr/>
                </p:nvSpPr>
                <p:spPr bwMode="auto">
                  <a:xfrm>
                    <a:off x="3825" y="1766"/>
                    <a:ext cx="175" cy="191"/>
                  </a:xfrm>
                  <a:custGeom>
                    <a:avLst/>
                    <a:gdLst>
                      <a:gd name="T0" fmla="*/ 55 w 74"/>
                      <a:gd name="T1" fmla="*/ 54 h 81"/>
                      <a:gd name="T2" fmla="*/ 71 w 74"/>
                      <a:gd name="T3" fmla="*/ 0 h 81"/>
                      <a:gd name="T4" fmla="*/ 20 w 74"/>
                      <a:gd name="T5" fmla="*/ 28 h 81"/>
                      <a:gd name="T6" fmla="*/ 4 w 74"/>
                      <a:gd name="T7" fmla="*/ 81 h 81"/>
                      <a:gd name="T8" fmla="*/ 55 w 74"/>
                      <a:gd name="T9" fmla="*/ 54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4" h="81">
                        <a:moveTo>
                          <a:pt x="55" y="54"/>
                        </a:moveTo>
                        <a:cubicBezTo>
                          <a:pt x="66" y="40"/>
                          <a:pt x="74" y="21"/>
                          <a:pt x="71" y="0"/>
                        </a:cubicBezTo>
                        <a:cubicBezTo>
                          <a:pt x="54" y="2"/>
                          <a:pt x="33" y="13"/>
                          <a:pt x="20" y="28"/>
                        </a:cubicBezTo>
                        <a:cubicBezTo>
                          <a:pt x="9" y="41"/>
                          <a:pt x="0" y="61"/>
                          <a:pt x="4" y="81"/>
                        </a:cubicBezTo>
                        <a:cubicBezTo>
                          <a:pt x="23" y="81"/>
                          <a:pt x="44" y="70"/>
                          <a:pt x="55" y="5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67" name="Group 66"/>
            <p:cNvGrpSpPr/>
            <p:nvPr/>
          </p:nvGrpSpPr>
          <p:grpSpPr>
            <a:xfrm>
              <a:off x="6874124" y="3286284"/>
              <a:ext cx="3100536" cy="664850"/>
              <a:chOff x="5023135" y="3245800"/>
              <a:chExt cx="3100536" cy="66485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5835609" y="3264319"/>
                <a:ext cx="228806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Choose your Editors </a:t>
                </a:r>
              </a:p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and Tools</a:t>
                </a: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5023135" y="3245800"/>
                <a:ext cx="701632" cy="655039"/>
                <a:chOff x="2199148" y="3390553"/>
                <a:chExt cx="609600" cy="594360"/>
              </a:xfrm>
            </p:grpSpPr>
            <p:sp>
              <p:nvSpPr>
                <p:cNvPr id="44" name="Oval 43"/>
                <p:cNvSpPr/>
                <p:nvPr/>
              </p:nvSpPr>
              <p:spPr bwMode="auto">
                <a:xfrm>
                  <a:off x="2199148" y="3390553"/>
                  <a:ext cx="609600" cy="59436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" name="Freeform 110"/>
                <p:cNvSpPr>
                  <a:spLocks noEditPoints="1"/>
                </p:cNvSpPr>
                <p:nvPr/>
              </p:nvSpPr>
              <p:spPr bwMode="black">
                <a:xfrm>
                  <a:off x="2388384" y="3550197"/>
                  <a:ext cx="255468" cy="257688"/>
                </a:xfrm>
                <a:custGeom>
                  <a:avLst/>
                  <a:gdLst>
                    <a:gd name="T0" fmla="*/ 9 w 70"/>
                    <a:gd name="T1" fmla="*/ 68 h 70"/>
                    <a:gd name="T2" fmla="*/ 10 w 70"/>
                    <a:gd name="T3" fmla="*/ 66 h 70"/>
                    <a:gd name="T4" fmla="*/ 4 w 70"/>
                    <a:gd name="T5" fmla="*/ 60 h 70"/>
                    <a:gd name="T6" fmla="*/ 2 w 70"/>
                    <a:gd name="T7" fmla="*/ 61 h 70"/>
                    <a:gd name="T8" fmla="*/ 0 w 70"/>
                    <a:gd name="T9" fmla="*/ 68 h 70"/>
                    <a:gd name="T10" fmla="*/ 2 w 70"/>
                    <a:gd name="T11" fmla="*/ 70 h 70"/>
                    <a:gd name="T12" fmla="*/ 9 w 70"/>
                    <a:gd name="T13" fmla="*/ 68 h 70"/>
                    <a:gd name="T14" fmla="*/ 64 w 70"/>
                    <a:gd name="T15" fmla="*/ 6 h 70"/>
                    <a:gd name="T16" fmla="*/ 52 w 70"/>
                    <a:gd name="T17" fmla="*/ 4 h 70"/>
                    <a:gd name="T18" fmla="*/ 49 w 70"/>
                    <a:gd name="T19" fmla="*/ 7 h 70"/>
                    <a:gd name="T20" fmla="*/ 49 w 70"/>
                    <a:gd name="T21" fmla="*/ 11 h 70"/>
                    <a:gd name="T22" fmla="*/ 60 w 70"/>
                    <a:gd name="T23" fmla="*/ 21 h 70"/>
                    <a:gd name="T24" fmla="*/ 63 w 70"/>
                    <a:gd name="T25" fmla="*/ 21 h 70"/>
                    <a:gd name="T26" fmla="*/ 66 w 70"/>
                    <a:gd name="T27" fmla="*/ 18 h 70"/>
                    <a:gd name="T28" fmla="*/ 64 w 70"/>
                    <a:gd name="T29" fmla="*/ 6 h 70"/>
                    <a:gd name="T30" fmla="*/ 22 w 70"/>
                    <a:gd name="T31" fmla="*/ 62 h 70"/>
                    <a:gd name="T32" fmla="*/ 19 w 70"/>
                    <a:gd name="T33" fmla="*/ 62 h 70"/>
                    <a:gd name="T34" fmla="*/ 8 w 70"/>
                    <a:gd name="T35" fmla="*/ 51 h 70"/>
                    <a:gd name="T36" fmla="*/ 8 w 70"/>
                    <a:gd name="T37" fmla="*/ 48 h 70"/>
                    <a:gd name="T38" fmla="*/ 42 w 70"/>
                    <a:gd name="T39" fmla="*/ 14 h 70"/>
                    <a:gd name="T40" fmla="*/ 45 w 70"/>
                    <a:gd name="T41" fmla="*/ 14 h 70"/>
                    <a:gd name="T42" fmla="*/ 56 w 70"/>
                    <a:gd name="T43" fmla="*/ 25 h 70"/>
                    <a:gd name="T44" fmla="*/ 56 w 70"/>
                    <a:gd name="T45" fmla="*/ 28 h 70"/>
                    <a:gd name="T46" fmla="*/ 22 w 70"/>
                    <a:gd name="T47" fmla="*/ 6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0" h="70">
                      <a:moveTo>
                        <a:pt x="9" y="68"/>
                      </a:moveTo>
                      <a:cubicBezTo>
                        <a:pt x="10" y="67"/>
                        <a:pt x="11" y="67"/>
                        <a:pt x="10" y="66"/>
                      </a:cubicBezTo>
                      <a:cubicBezTo>
                        <a:pt x="4" y="60"/>
                        <a:pt x="4" y="60"/>
                        <a:pt x="4" y="60"/>
                      </a:cubicBezTo>
                      <a:cubicBezTo>
                        <a:pt x="4" y="59"/>
                        <a:pt x="3" y="60"/>
                        <a:pt x="2" y="61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69"/>
                        <a:pt x="1" y="70"/>
                        <a:pt x="2" y="70"/>
                      </a:cubicBezTo>
                      <a:lnTo>
                        <a:pt x="9" y="68"/>
                      </a:lnTo>
                      <a:close/>
                      <a:moveTo>
                        <a:pt x="64" y="6"/>
                      </a:moveTo>
                      <a:cubicBezTo>
                        <a:pt x="58" y="0"/>
                        <a:pt x="52" y="4"/>
                        <a:pt x="52" y="4"/>
                      </a:cubicBezTo>
                      <a:cubicBezTo>
                        <a:pt x="51" y="5"/>
                        <a:pt x="50" y="6"/>
                        <a:pt x="49" y="7"/>
                      </a:cubicBezTo>
                      <a:cubicBezTo>
                        <a:pt x="48" y="8"/>
                        <a:pt x="48" y="10"/>
                        <a:pt x="49" y="11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0" y="22"/>
                        <a:pt x="62" y="22"/>
                        <a:pt x="63" y="21"/>
                      </a:cubicBezTo>
                      <a:cubicBezTo>
                        <a:pt x="64" y="20"/>
                        <a:pt x="65" y="19"/>
                        <a:pt x="66" y="18"/>
                      </a:cubicBezTo>
                      <a:cubicBezTo>
                        <a:pt x="66" y="18"/>
                        <a:pt x="70" y="12"/>
                        <a:pt x="64" y="6"/>
                      </a:cubicBezTo>
                      <a:moveTo>
                        <a:pt x="22" y="62"/>
                      </a:moveTo>
                      <a:cubicBezTo>
                        <a:pt x="21" y="63"/>
                        <a:pt x="20" y="63"/>
                        <a:pt x="19" y="62"/>
                      </a:cubicBezTo>
                      <a:cubicBezTo>
                        <a:pt x="8" y="51"/>
                        <a:pt x="8" y="51"/>
                        <a:pt x="8" y="51"/>
                      </a:cubicBezTo>
                      <a:cubicBezTo>
                        <a:pt x="7" y="51"/>
                        <a:pt x="7" y="49"/>
                        <a:pt x="8" y="48"/>
                      </a:cubicBezTo>
                      <a:cubicBezTo>
                        <a:pt x="42" y="14"/>
                        <a:pt x="42" y="14"/>
                        <a:pt x="42" y="14"/>
                      </a:cubicBezTo>
                      <a:cubicBezTo>
                        <a:pt x="43" y="13"/>
                        <a:pt x="44" y="13"/>
                        <a:pt x="45" y="14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6"/>
                        <a:pt x="57" y="27"/>
                        <a:pt x="56" y="28"/>
                      </a:cubicBezTo>
                      <a:lnTo>
                        <a:pt x="22" y="6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" name="Group 64"/>
            <p:cNvGrpSpPr/>
            <p:nvPr/>
          </p:nvGrpSpPr>
          <p:grpSpPr>
            <a:xfrm>
              <a:off x="7758965" y="2279620"/>
              <a:ext cx="2897448" cy="657303"/>
              <a:chOff x="468663" y="4228222"/>
              <a:chExt cx="2897448" cy="65730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302726" y="4228222"/>
                <a:ext cx="20633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Open Source </a:t>
                </a:r>
                <a:b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</a:b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with Contributions</a:t>
                </a: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468663" y="4230486"/>
                <a:ext cx="724352" cy="655039"/>
                <a:chOff x="2184195" y="5009693"/>
                <a:chExt cx="629340" cy="594360"/>
              </a:xfrm>
            </p:grpSpPr>
            <p:sp>
              <p:nvSpPr>
                <p:cNvPr id="47" name="Oval 46"/>
                <p:cNvSpPr/>
                <p:nvPr/>
              </p:nvSpPr>
              <p:spPr bwMode="auto">
                <a:xfrm>
                  <a:off x="2203935" y="5009693"/>
                  <a:ext cx="609600" cy="59436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184195" y="5085348"/>
                  <a:ext cx="500486" cy="3162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OSS</a:t>
                  </a:r>
                </a:p>
              </p:txBody>
            </p:sp>
          </p:grpSp>
        </p:grpSp>
        <p:grpSp>
          <p:nvGrpSpPr>
            <p:cNvPr id="64" name="Group 63"/>
            <p:cNvGrpSpPr/>
            <p:nvPr/>
          </p:nvGrpSpPr>
          <p:grpSpPr>
            <a:xfrm>
              <a:off x="403390" y="3280162"/>
              <a:ext cx="3643682" cy="695009"/>
              <a:chOff x="488587" y="3212002"/>
              <a:chExt cx="3643682" cy="69500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39939" y="3224559"/>
                <a:ext cx="289233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Seamless transition </a:t>
                </a:r>
                <a:b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</a:b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from on-premises to cloud</a:t>
                </a:r>
              </a:p>
            </p:txBody>
          </p:sp>
          <p:sp>
            <p:nvSpPr>
              <p:cNvPr id="50" name="Freeform 13"/>
              <p:cNvSpPr>
                <a:spLocks noChangeAspect="1" noEditPoints="1"/>
              </p:cNvSpPr>
              <p:nvPr/>
            </p:nvSpPr>
            <p:spPr bwMode="auto">
              <a:xfrm>
                <a:off x="488587" y="3212002"/>
                <a:ext cx="709972" cy="695009"/>
              </a:xfrm>
              <a:custGeom>
                <a:avLst/>
                <a:gdLst>
                  <a:gd name="T0" fmla="*/ 808 w 1605"/>
                  <a:gd name="T1" fmla="*/ 1611 h 1611"/>
                  <a:gd name="T2" fmla="*/ 1605 w 1605"/>
                  <a:gd name="T3" fmla="*/ 798 h 1611"/>
                  <a:gd name="T4" fmla="*/ 808 w 1605"/>
                  <a:gd name="T5" fmla="*/ 0 h 1611"/>
                  <a:gd name="T6" fmla="*/ 0 w 1605"/>
                  <a:gd name="T7" fmla="*/ 798 h 1611"/>
                  <a:gd name="T8" fmla="*/ 808 w 1605"/>
                  <a:gd name="T9" fmla="*/ 1611 h 1611"/>
                  <a:gd name="T10" fmla="*/ 808 w 1605"/>
                  <a:gd name="T11" fmla="*/ 96 h 1611"/>
                  <a:gd name="T12" fmla="*/ 1505 w 1605"/>
                  <a:gd name="T13" fmla="*/ 798 h 1611"/>
                  <a:gd name="T14" fmla="*/ 808 w 1605"/>
                  <a:gd name="T15" fmla="*/ 1511 h 1611"/>
                  <a:gd name="T16" fmla="*/ 96 w 1605"/>
                  <a:gd name="T17" fmla="*/ 798 h 1611"/>
                  <a:gd name="T18" fmla="*/ 808 w 1605"/>
                  <a:gd name="T19" fmla="*/ 96 h 1611"/>
                  <a:gd name="T20" fmla="*/ 1106 w 1605"/>
                  <a:gd name="T21" fmla="*/ 1104 h 1611"/>
                  <a:gd name="T22" fmla="*/ 382 w 1605"/>
                  <a:gd name="T23" fmla="*/ 1104 h 1611"/>
                  <a:gd name="T24" fmla="*/ 260 w 1605"/>
                  <a:gd name="T25" fmla="*/ 982 h 1611"/>
                  <a:gd name="T26" fmla="*/ 352 w 1605"/>
                  <a:gd name="T27" fmla="*/ 863 h 1611"/>
                  <a:gd name="T28" fmla="*/ 496 w 1605"/>
                  <a:gd name="T29" fmla="*/ 754 h 1611"/>
                  <a:gd name="T30" fmla="*/ 756 w 1605"/>
                  <a:gd name="T31" fmla="*/ 507 h 1611"/>
                  <a:gd name="T32" fmla="*/ 992 w 1605"/>
                  <a:gd name="T33" fmla="*/ 657 h 1611"/>
                  <a:gd name="T34" fmla="*/ 1106 w 1605"/>
                  <a:gd name="T35" fmla="*/ 627 h 1611"/>
                  <a:gd name="T36" fmla="*/ 1345 w 1605"/>
                  <a:gd name="T37" fmla="*/ 865 h 1611"/>
                  <a:gd name="T38" fmla="*/ 1106 w 1605"/>
                  <a:gd name="T39" fmla="*/ 1104 h 1611"/>
                  <a:gd name="T40" fmla="*/ 382 w 1605"/>
                  <a:gd name="T41" fmla="*/ 944 h 1611"/>
                  <a:gd name="T42" fmla="*/ 344 w 1605"/>
                  <a:gd name="T43" fmla="*/ 982 h 1611"/>
                  <a:gd name="T44" fmla="*/ 382 w 1605"/>
                  <a:gd name="T45" fmla="*/ 1020 h 1611"/>
                  <a:gd name="T46" fmla="*/ 1106 w 1605"/>
                  <a:gd name="T47" fmla="*/ 1020 h 1611"/>
                  <a:gd name="T48" fmla="*/ 1261 w 1605"/>
                  <a:gd name="T49" fmla="*/ 865 h 1611"/>
                  <a:gd name="T50" fmla="*/ 1106 w 1605"/>
                  <a:gd name="T51" fmla="*/ 711 h 1611"/>
                  <a:gd name="T52" fmla="*/ 998 w 1605"/>
                  <a:gd name="T53" fmla="*/ 754 h 1611"/>
                  <a:gd name="T54" fmla="*/ 944 w 1605"/>
                  <a:gd name="T55" fmla="*/ 806 h 1611"/>
                  <a:gd name="T56" fmla="*/ 927 w 1605"/>
                  <a:gd name="T57" fmla="*/ 733 h 1611"/>
                  <a:gd name="T58" fmla="*/ 756 w 1605"/>
                  <a:gd name="T59" fmla="*/ 592 h 1611"/>
                  <a:gd name="T60" fmla="*/ 580 w 1605"/>
                  <a:gd name="T61" fmla="*/ 768 h 1611"/>
                  <a:gd name="T62" fmla="*/ 580 w 1605"/>
                  <a:gd name="T63" fmla="*/ 792 h 1611"/>
                  <a:gd name="T64" fmla="*/ 588 w 1605"/>
                  <a:gd name="T65" fmla="*/ 849 h 1611"/>
                  <a:gd name="T66" fmla="*/ 531 w 1605"/>
                  <a:gd name="T67" fmla="*/ 838 h 1611"/>
                  <a:gd name="T68" fmla="*/ 515 w 1605"/>
                  <a:gd name="T69" fmla="*/ 838 h 1611"/>
                  <a:gd name="T70" fmla="*/ 425 w 1605"/>
                  <a:gd name="T71" fmla="*/ 912 h 1611"/>
                  <a:gd name="T72" fmla="*/ 420 w 1605"/>
                  <a:gd name="T73" fmla="*/ 947 h 1611"/>
                  <a:gd name="T74" fmla="*/ 384 w 1605"/>
                  <a:gd name="T75" fmla="*/ 944 h 1611"/>
                  <a:gd name="T76" fmla="*/ 382 w 1605"/>
                  <a:gd name="T77" fmla="*/ 944 h 1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05" h="1611">
                    <a:moveTo>
                      <a:pt x="808" y="1611"/>
                    </a:moveTo>
                    <a:cubicBezTo>
                      <a:pt x="1247" y="1611"/>
                      <a:pt x="1605" y="1253"/>
                      <a:pt x="1605" y="798"/>
                    </a:cubicBezTo>
                    <a:cubicBezTo>
                      <a:pt x="1605" y="355"/>
                      <a:pt x="1247" y="0"/>
                      <a:pt x="808" y="0"/>
                    </a:cubicBezTo>
                    <a:cubicBezTo>
                      <a:pt x="354" y="0"/>
                      <a:pt x="0" y="355"/>
                      <a:pt x="0" y="798"/>
                    </a:cubicBezTo>
                    <a:cubicBezTo>
                      <a:pt x="0" y="1253"/>
                      <a:pt x="354" y="1611"/>
                      <a:pt x="808" y="1611"/>
                    </a:cubicBezTo>
                    <a:close/>
                    <a:moveTo>
                      <a:pt x="808" y="96"/>
                    </a:moveTo>
                    <a:cubicBezTo>
                      <a:pt x="1195" y="96"/>
                      <a:pt x="1505" y="410"/>
                      <a:pt x="1505" y="798"/>
                    </a:cubicBezTo>
                    <a:cubicBezTo>
                      <a:pt x="1505" y="1190"/>
                      <a:pt x="1195" y="1511"/>
                      <a:pt x="808" y="1511"/>
                    </a:cubicBezTo>
                    <a:cubicBezTo>
                      <a:pt x="420" y="1511"/>
                      <a:pt x="96" y="1190"/>
                      <a:pt x="96" y="798"/>
                    </a:cubicBezTo>
                    <a:cubicBezTo>
                      <a:pt x="96" y="410"/>
                      <a:pt x="420" y="96"/>
                      <a:pt x="808" y="96"/>
                    </a:cubicBezTo>
                    <a:close/>
                    <a:moveTo>
                      <a:pt x="1106" y="1104"/>
                    </a:moveTo>
                    <a:cubicBezTo>
                      <a:pt x="382" y="1104"/>
                      <a:pt x="382" y="1104"/>
                      <a:pt x="382" y="1104"/>
                    </a:cubicBezTo>
                    <a:cubicBezTo>
                      <a:pt x="314" y="1104"/>
                      <a:pt x="260" y="1050"/>
                      <a:pt x="260" y="982"/>
                    </a:cubicBezTo>
                    <a:cubicBezTo>
                      <a:pt x="260" y="925"/>
                      <a:pt x="300" y="876"/>
                      <a:pt x="352" y="863"/>
                    </a:cubicBezTo>
                    <a:cubicBezTo>
                      <a:pt x="376" y="806"/>
                      <a:pt x="431" y="762"/>
                      <a:pt x="496" y="754"/>
                    </a:cubicBezTo>
                    <a:cubicBezTo>
                      <a:pt x="501" y="616"/>
                      <a:pt x="615" y="507"/>
                      <a:pt x="756" y="507"/>
                    </a:cubicBezTo>
                    <a:cubicBezTo>
                      <a:pt x="857" y="507"/>
                      <a:pt x="949" y="567"/>
                      <a:pt x="992" y="657"/>
                    </a:cubicBezTo>
                    <a:cubicBezTo>
                      <a:pt x="1025" y="638"/>
                      <a:pt x="1066" y="627"/>
                      <a:pt x="1106" y="627"/>
                    </a:cubicBezTo>
                    <a:cubicBezTo>
                      <a:pt x="1237" y="627"/>
                      <a:pt x="1345" y="735"/>
                      <a:pt x="1345" y="865"/>
                    </a:cubicBezTo>
                    <a:cubicBezTo>
                      <a:pt x="1345" y="998"/>
                      <a:pt x="1237" y="1104"/>
                      <a:pt x="1106" y="1104"/>
                    </a:cubicBezTo>
                    <a:close/>
                    <a:moveTo>
                      <a:pt x="382" y="944"/>
                    </a:moveTo>
                    <a:cubicBezTo>
                      <a:pt x="360" y="944"/>
                      <a:pt x="344" y="963"/>
                      <a:pt x="344" y="982"/>
                    </a:cubicBezTo>
                    <a:cubicBezTo>
                      <a:pt x="344" y="1004"/>
                      <a:pt x="360" y="1020"/>
                      <a:pt x="382" y="1020"/>
                    </a:cubicBezTo>
                    <a:cubicBezTo>
                      <a:pt x="1106" y="1020"/>
                      <a:pt x="1106" y="1020"/>
                      <a:pt x="1106" y="1020"/>
                    </a:cubicBezTo>
                    <a:cubicBezTo>
                      <a:pt x="1191" y="1020"/>
                      <a:pt x="1261" y="952"/>
                      <a:pt x="1261" y="865"/>
                    </a:cubicBezTo>
                    <a:cubicBezTo>
                      <a:pt x="1261" y="781"/>
                      <a:pt x="1191" y="711"/>
                      <a:pt x="1106" y="711"/>
                    </a:cubicBezTo>
                    <a:cubicBezTo>
                      <a:pt x="1066" y="711"/>
                      <a:pt x="1028" y="727"/>
                      <a:pt x="998" y="754"/>
                    </a:cubicBezTo>
                    <a:cubicBezTo>
                      <a:pt x="944" y="806"/>
                      <a:pt x="944" y="806"/>
                      <a:pt x="944" y="806"/>
                    </a:cubicBezTo>
                    <a:cubicBezTo>
                      <a:pt x="927" y="733"/>
                      <a:pt x="927" y="733"/>
                      <a:pt x="927" y="733"/>
                    </a:cubicBezTo>
                    <a:cubicBezTo>
                      <a:pt x="911" y="651"/>
                      <a:pt x="840" y="592"/>
                      <a:pt x="756" y="592"/>
                    </a:cubicBezTo>
                    <a:cubicBezTo>
                      <a:pt x="659" y="592"/>
                      <a:pt x="580" y="670"/>
                      <a:pt x="580" y="768"/>
                    </a:cubicBezTo>
                    <a:cubicBezTo>
                      <a:pt x="580" y="776"/>
                      <a:pt x="580" y="784"/>
                      <a:pt x="580" y="792"/>
                    </a:cubicBezTo>
                    <a:cubicBezTo>
                      <a:pt x="588" y="849"/>
                      <a:pt x="588" y="849"/>
                      <a:pt x="588" y="849"/>
                    </a:cubicBezTo>
                    <a:cubicBezTo>
                      <a:pt x="531" y="838"/>
                      <a:pt x="531" y="838"/>
                      <a:pt x="531" y="838"/>
                    </a:cubicBezTo>
                    <a:cubicBezTo>
                      <a:pt x="526" y="838"/>
                      <a:pt x="520" y="838"/>
                      <a:pt x="515" y="838"/>
                    </a:cubicBezTo>
                    <a:cubicBezTo>
                      <a:pt x="471" y="838"/>
                      <a:pt x="436" y="868"/>
                      <a:pt x="425" y="912"/>
                    </a:cubicBezTo>
                    <a:cubicBezTo>
                      <a:pt x="420" y="947"/>
                      <a:pt x="420" y="947"/>
                      <a:pt x="420" y="947"/>
                    </a:cubicBezTo>
                    <a:cubicBezTo>
                      <a:pt x="384" y="944"/>
                      <a:pt x="384" y="944"/>
                      <a:pt x="384" y="944"/>
                    </a:cubicBezTo>
                    <a:cubicBezTo>
                      <a:pt x="382" y="944"/>
                      <a:pt x="382" y="944"/>
                      <a:pt x="382" y="9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889261" y="2273556"/>
              <a:ext cx="3572117" cy="641998"/>
              <a:chOff x="5024021" y="2260443"/>
              <a:chExt cx="3572117" cy="641998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5787420" y="2397698"/>
                <a:ext cx="28087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Faster Development Cycle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5024021" y="2260443"/>
                <a:ext cx="687664" cy="641998"/>
                <a:chOff x="1785636" y="1768035"/>
                <a:chExt cx="609600" cy="594360"/>
              </a:xfrm>
            </p:grpSpPr>
            <p:sp>
              <p:nvSpPr>
                <p:cNvPr id="54" name="Oval 53"/>
                <p:cNvSpPr/>
                <p:nvPr/>
              </p:nvSpPr>
              <p:spPr bwMode="auto">
                <a:xfrm>
                  <a:off x="1785636" y="1768035"/>
                  <a:ext cx="609600" cy="59436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5" name="Freeform 58"/>
                <p:cNvSpPr>
                  <a:spLocks noEditPoints="1"/>
                </p:cNvSpPr>
                <p:nvPr/>
              </p:nvSpPr>
              <p:spPr bwMode="black">
                <a:xfrm>
                  <a:off x="1944132" y="1871523"/>
                  <a:ext cx="292608" cy="384736"/>
                </a:xfrm>
                <a:custGeom>
                  <a:avLst/>
                  <a:gdLst>
                    <a:gd name="T0" fmla="*/ 181 w 182"/>
                    <a:gd name="T1" fmla="*/ 65 h 195"/>
                    <a:gd name="T2" fmla="*/ 88 w 182"/>
                    <a:gd name="T3" fmla="*/ 0 h 195"/>
                    <a:gd name="T4" fmla="*/ 88 w 182"/>
                    <a:gd name="T5" fmla="*/ 40 h 195"/>
                    <a:gd name="T6" fmla="*/ 1 w 182"/>
                    <a:gd name="T7" fmla="*/ 40 h 195"/>
                    <a:gd name="T8" fmla="*/ 1 w 182"/>
                    <a:gd name="T9" fmla="*/ 89 h 195"/>
                    <a:gd name="T10" fmla="*/ 57 w 182"/>
                    <a:gd name="T11" fmla="*/ 89 h 195"/>
                    <a:gd name="T12" fmla="*/ 88 w 182"/>
                    <a:gd name="T13" fmla="*/ 68 h 195"/>
                    <a:gd name="T14" fmla="*/ 88 w 182"/>
                    <a:gd name="T15" fmla="*/ 130 h 195"/>
                    <a:gd name="T16" fmla="*/ 181 w 182"/>
                    <a:gd name="T17" fmla="*/ 65 h 195"/>
                    <a:gd name="T18" fmla="*/ 19 w 182"/>
                    <a:gd name="T19" fmla="*/ 127 h 195"/>
                    <a:gd name="T20" fmla="*/ 88 w 182"/>
                    <a:gd name="T21" fmla="*/ 172 h 195"/>
                    <a:gd name="T22" fmla="*/ 88 w 182"/>
                    <a:gd name="T23" fmla="*/ 142 h 195"/>
                    <a:gd name="T24" fmla="*/ 178 w 182"/>
                    <a:gd name="T25" fmla="*/ 142 h 195"/>
                    <a:gd name="T26" fmla="*/ 178 w 182"/>
                    <a:gd name="T27" fmla="*/ 153 h 195"/>
                    <a:gd name="T28" fmla="*/ 100 w 182"/>
                    <a:gd name="T29" fmla="*/ 153 h 195"/>
                    <a:gd name="T30" fmla="*/ 100 w 182"/>
                    <a:gd name="T31" fmla="*/ 195 h 195"/>
                    <a:gd name="T32" fmla="*/ 0 w 182"/>
                    <a:gd name="T33" fmla="*/ 127 h 195"/>
                    <a:gd name="T34" fmla="*/ 19 w 182"/>
                    <a:gd name="T35" fmla="*/ 127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2" h="195">
                      <a:moveTo>
                        <a:pt x="181" y="65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40"/>
                        <a:pt x="88" y="40"/>
                        <a:pt x="88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89"/>
                        <a:pt x="1" y="89"/>
                        <a:pt x="1" y="89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8" y="68"/>
                        <a:pt x="88" y="68"/>
                        <a:pt x="88" y="68"/>
                      </a:cubicBezTo>
                      <a:cubicBezTo>
                        <a:pt x="88" y="130"/>
                        <a:pt x="88" y="130"/>
                        <a:pt x="88" y="130"/>
                      </a:cubicBezTo>
                      <a:cubicBezTo>
                        <a:pt x="181" y="65"/>
                        <a:pt x="181" y="65"/>
                        <a:pt x="181" y="65"/>
                      </a:cubicBezTo>
                      <a:close/>
                      <a:moveTo>
                        <a:pt x="19" y="127"/>
                      </a:moveTo>
                      <a:cubicBezTo>
                        <a:pt x="88" y="172"/>
                        <a:pt x="88" y="172"/>
                        <a:pt x="88" y="172"/>
                      </a:cubicBezTo>
                      <a:cubicBezTo>
                        <a:pt x="88" y="142"/>
                        <a:pt x="88" y="142"/>
                        <a:pt x="88" y="142"/>
                      </a:cubicBezTo>
                      <a:cubicBezTo>
                        <a:pt x="178" y="142"/>
                        <a:pt x="178" y="142"/>
                        <a:pt x="178" y="142"/>
                      </a:cubicBezTo>
                      <a:cubicBezTo>
                        <a:pt x="182" y="142"/>
                        <a:pt x="182" y="153"/>
                        <a:pt x="178" y="153"/>
                      </a:cubicBezTo>
                      <a:cubicBezTo>
                        <a:pt x="100" y="153"/>
                        <a:pt x="100" y="153"/>
                        <a:pt x="100" y="153"/>
                      </a:cubicBezTo>
                      <a:cubicBezTo>
                        <a:pt x="100" y="195"/>
                        <a:pt x="100" y="195"/>
                        <a:pt x="100" y="195"/>
                      </a:cubicBezTo>
                      <a:cubicBezTo>
                        <a:pt x="0" y="127"/>
                        <a:pt x="0" y="127"/>
                        <a:pt x="0" y="127"/>
                      </a:cubicBezTo>
                      <a:cubicBezTo>
                        <a:pt x="19" y="127"/>
                        <a:pt x="19" y="127"/>
                        <a:pt x="19" y="1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2305" tIns="41153" rIns="82305" bIns="4115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1022102" y="2270233"/>
              <a:ext cx="2512951" cy="641998"/>
              <a:chOff x="499578" y="2270233"/>
              <a:chExt cx="2512951" cy="64199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253458" y="2387983"/>
                <a:ext cx="1759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Totally Modular</a:t>
                </a: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499578" y="2270233"/>
                <a:ext cx="687664" cy="641998"/>
                <a:chOff x="1795746" y="3978504"/>
                <a:chExt cx="609600" cy="594360"/>
              </a:xfrm>
            </p:grpSpPr>
            <p:sp>
              <p:nvSpPr>
                <p:cNvPr id="57" name="Oval 56"/>
                <p:cNvSpPr/>
                <p:nvPr/>
              </p:nvSpPr>
              <p:spPr bwMode="auto">
                <a:xfrm>
                  <a:off x="1795746" y="3978504"/>
                  <a:ext cx="609600" cy="59436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8" name="Freeform 8"/>
                <p:cNvSpPr>
                  <a:spLocks noEditPoints="1"/>
                </p:cNvSpPr>
                <p:nvPr/>
              </p:nvSpPr>
              <p:spPr bwMode="black">
                <a:xfrm>
                  <a:off x="1894192" y="4082378"/>
                  <a:ext cx="414835" cy="386612"/>
                </a:xfrm>
                <a:custGeom>
                  <a:avLst/>
                  <a:gdLst>
                    <a:gd name="T0" fmla="*/ 226 w 300"/>
                    <a:gd name="T1" fmla="*/ 193 h 300"/>
                    <a:gd name="T2" fmla="*/ 233 w 300"/>
                    <a:gd name="T3" fmla="*/ 157 h 300"/>
                    <a:gd name="T4" fmla="*/ 233 w 300"/>
                    <a:gd name="T5" fmla="*/ 128 h 300"/>
                    <a:gd name="T6" fmla="*/ 142 w 300"/>
                    <a:gd name="T7" fmla="*/ 51 h 300"/>
                    <a:gd name="T8" fmla="*/ 52 w 300"/>
                    <a:gd name="T9" fmla="*/ 128 h 300"/>
                    <a:gd name="T10" fmla="*/ 52 w 300"/>
                    <a:gd name="T11" fmla="*/ 157 h 300"/>
                    <a:gd name="T12" fmla="*/ 142 w 300"/>
                    <a:gd name="T13" fmla="*/ 234 h 300"/>
                    <a:gd name="T14" fmla="*/ 183 w 300"/>
                    <a:gd name="T15" fmla="*/ 224 h 300"/>
                    <a:gd name="T16" fmla="*/ 193 w 300"/>
                    <a:gd name="T17" fmla="*/ 226 h 300"/>
                    <a:gd name="T18" fmla="*/ 270 w 300"/>
                    <a:gd name="T19" fmla="*/ 300 h 300"/>
                    <a:gd name="T20" fmla="*/ 298 w 300"/>
                    <a:gd name="T21" fmla="*/ 275 h 300"/>
                    <a:gd name="T22" fmla="*/ 206 w 300"/>
                    <a:gd name="T23" fmla="*/ 157 h 300"/>
                    <a:gd name="T24" fmla="*/ 142 w 300"/>
                    <a:gd name="T25" fmla="*/ 208 h 300"/>
                    <a:gd name="T26" fmla="*/ 78 w 300"/>
                    <a:gd name="T27" fmla="*/ 157 h 300"/>
                    <a:gd name="T28" fmla="*/ 78 w 300"/>
                    <a:gd name="T29" fmla="*/ 128 h 300"/>
                    <a:gd name="T30" fmla="*/ 142 w 300"/>
                    <a:gd name="T31" fmla="*/ 77 h 300"/>
                    <a:gd name="T32" fmla="*/ 206 w 300"/>
                    <a:gd name="T33" fmla="*/ 128 h 300"/>
                    <a:gd name="T34" fmla="*/ 206 w 300"/>
                    <a:gd name="T35" fmla="*/ 157 h 300"/>
                    <a:gd name="T36" fmla="*/ 197 w 300"/>
                    <a:gd name="T37" fmla="*/ 142 h 300"/>
                    <a:gd name="T38" fmla="*/ 156 w 300"/>
                    <a:gd name="T39" fmla="*/ 157 h 300"/>
                    <a:gd name="T40" fmla="*/ 142 w 300"/>
                    <a:gd name="T41" fmla="*/ 197 h 300"/>
                    <a:gd name="T42" fmla="*/ 128 w 300"/>
                    <a:gd name="T43" fmla="*/ 157 h 300"/>
                    <a:gd name="T44" fmla="*/ 87 w 300"/>
                    <a:gd name="T45" fmla="*/ 142 h 300"/>
                    <a:gd name="T46" fmla="*/ 128 w 300"/>
                    <a:gd name="T47" fmla="*/ 128 h 300"/>
                    <a:gd name="T48" fmla="*/ 142 w 300"/>
                    <a:gd name="T49" fmla="*/ 88 h 300"/>
                    <a:gd name="T50" fmla="*/ 156 w 300"/>
                    <a:gd name="T51" fmla="*/ 128 h 300"/>
                    <a:gd name="T52" fmla="*/ 142 w 300"/>
                    <a:gd name="T53" fmla="*/ 40 h 300"/>
                    <a:gd name="T54" fmla="*/ 128 w 300"/>
                    <a:gd name="T55" fmla="*/ 0 h 300"/>
                    <a:gd name="T56" fmla="*/ 156 w 300"/>
                    <a:gd name="T57" fmla="*/ 41 h 300"/>
                    <a:gd name="T58" fmla="*/ 40 w 300"/>
                    <a:gd name="T59" fmla="*/ 142 h 300"/>
                    <a:gd name="T60" fmla="*/ 0 w 300"/>
                    <a:gd name="T61" fmla="*/ 157 h 300"/>
                    <a:gd name="T62" fmla="*/ 41 w 300"/>
                    <a:gd name="T63" fmla="*/ 128 h 300"/>
                    <a:gd name="T64" fmla="*/ 142 w 300"/>
                    <a:gd name="T65" fmla="*/ 245 h 300"/>
                    <a:gd name="T66" fmla="*/ 156 w 300"/>
                    <a:gd name="T67" fmla="*/ 285 h 300"/>
                    <a:gd name="T68" fmla="*/ 128 w 300"/>
                    <a:gd name="T69" fmla="*/ 244 h 300"/>
                    <a:gd name="T70" fmla="*/ 245 w 300"/>
                    <a:gd name="T71" fmla="*/ 142 h 300"/>
                    <a:gd name="T72" fmla="*/ 285 w 300"/>
                    <a:gd name="T73" fmla="*/ 128 h 300"/>
                    <a:gd name="T74" fmla="*/ 243 w 300"/>
                    <a:gd name="T75" fmla="*/ 157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00" h="300">
                      <a:moveTo>
                        <a:pt x="298" y="266"/>
                      </a:moveTo>
                      <a:cubicBezTo>
                        <a:pt x="226" y="193"/>
                        <a:pt x="226" y="193"/>
                        <a:pt x="226" y="193"/>
                      </a:cubicBezTo>
                      <a:cubicBezTo>
                        <a:pt x="223" y="191"/>
                        <a:pt x="222" y="186"/>
                        <a:pt x="224" y="183"/>
                      </a:cubicBezTo>
                      <a:cubicBezTo>
                        <a:pt x="228" y="175"/>
                        <a:pt x="231" y="166"/>
                        <a:pt x="233" y="157"/>
                      </a:cubicBezTo>
                      <a:cubicBezTo>
                        <a:pt x="233" y="152"/>
                        <a:pt x="234" y="147"/>
                        <a:pt x="234" y="142"/>
                      </a:cubicBezTo>
                      <a:cubicBezTo>
                        <a:pt x="234" y="138"/>
                        <a:pt x="233" y="133"/>
                        <a:pt x="233" y="128"/>
                      </a:cubicBezTo>
                      <a:cubicBezTo>
                        <a:pt x="227" y="89"/>
                        <a:pt x="196" y="58"/>
                        <a:pt x="156" y="52"/>
                      </a:cubicBezTo>
                      <a:cubicBezTo>
                        <a:pt x="152" y="51"/>
                        <a:pt x="147" y="51"/>
                        <a:pt x="142" y="51"/>
                      </a:cubicBezTo>
                      <a:cubicBezTo>
                        <a:pt x="137" y="51"/>
                        <a:pt x="133" y="51"/>
                        <a:pt x="128" y="52"/>
                      </a:cubicBezTo>
                      <a:cubicBezTo>
                        <a:pt x="89" y="58"/>
                        <a:pt x="58" y="89"/>
                        <a:pt x="52" y="128"/>
                      </a:cubicBezTo>
                      <a:cubicBezTo>
                        <a:pt x="51" y="133"/>
                        <a:pt x="51" y="138"/>
                        <a:pt x="51" y="142"/>
                      </a:cubicBezTo>
                      <a:cubicBezTo>
                        <a:pt x="51" y="147"/>
                        <a:pt x="51" y="152"/>
                        <a:pt x="52" y="157"/>
                      </a:cubicBezTo>
                      <a:cubicBezTo>
                        <a:pt x="58" y="196"/>
                        <a:pt x="89" y="227"/>
                        <a:pt x="128" y="233"/>
                      </a:cubicBezTo>
                      <a:cubicBezTo>
                        <a:pt x="133" y="234"/>
                        <a:pt x="137" y="234"/>
                        <a:pt x="142" y="234"/>
                      </a:cubicBezTo>
                      <a:cubicBezTo>
                        <a:pt x="147" y="234"/>
                        <a:pt x="152" y="234"/>
                        <a:pt x="156" y="233"/>
                      </a:cubicBezTo>
                      <a:cubicBezTo>
                        <a:pt x="166" y="231"/>
                        <a:pt x="175" y="228"/>
                        <a:pt x="183" y="224"/>
                      </a:cubicBezTo>
                      <a:cubicBezTo>
                        <a:pt x="184" y="224"/>
                        <a:pt x="185" y="223"/>
                        <a:pt x="187" y="223"/>
                      </a:cubicBezTo>
                      <a:cubicBezTo>
                        <a:pt x="189" y="223"/>
                        <a:pt x="192" y="224"/>
                        <a:pt x="193" y="226"/>
                      </a:cubicBezTo>
                      <a:cubicBezTo>
                        <a:pt x="265" y="298"/>
                        <a:pt x="265" y="298"/>
                        <a:pt x="265" y="298"/>
                      </a:cubicBezTo>
                      <a:cubicBezTo>
                        <a:pt x="267" y="299"/>
                        <a:pt x="268" y="300"/>
                        <a:pt x="270" y="300"/>
                      </a:cubicBezTo>
                      <a:cubicBezTo>
                        <a:pt x="272" y="300"/>
                        <a:pt x="273" y="299"/>
                        <a:pt x="275" y="298"/>
                      </a:cubicBezTo>
                      <a:cubicBezTo>
                        <a:pt x="298" y="275"/>
                        <a:pt x="298" y="275"/>
                        <a:pt x="298" y="275"/>
                      </a:cubicBezTo>
                      <a:cubicBezTo>
                        <a:pt x="300" y="272"/>
                        <a:pt x="300" y="268"/>
                        <a:pt x="298" y="266"/>
                      </a:cubicBezTo>
                      <a:close/>
                      <a:moveTo>
                        <a:pt x="206" y="157"/>
                      </a:moveTo>
                      <a:cubicBezTo>
                        <a:pt x="201" y="181"/>
                        <a:pt x="181" y="201"/>
                        <a:pt x="156" y="206"/>
                      </a:cubicBezTo>
                      <a:cubicBezTo>
                        <a:pt x="152" y="207"/>
                        <a:pt x="147" y="208"/>
                        <a:pt x="142" y="208"/>
                      </a:cubicBezTo>
                      <a:cubicBezTo>
                        <a:pt x="137" y="208"/>
                        <a:pt x="133" y="207"/>
                        <a:pt x="128" y="206"/>
                      </a:cubicBezTo>
                      <a:cubicBezTo>
                        <a:pt x="103" y="201"/>
                        <a:pt x="84" y="181"/>
                        <a:pt x="78" y="157"/>
                      </a:cubicBezTo>
                      <a:cubicBezTo>
                        <a:pt x="77" y="152"/>
                        <a:pt x="77" y="147"/>
                        <a:pt x="77" y="142"/>
                      </a:cubicBezTo>
                      <a:cubicBezTo>
                        <a:pt x="77" y="138"/>
                        <a:pt x="77" y="133"/>
                        <a:pt x="78" y="128"/>
                      </a:cubicBezTo>
                      <a:cubicBezTo>
                        <a:pt x="84" y="103"/>
                        <a:pt x="103" y="84"/>
                        <a:pt x="128" y="79"/>
                      </a:cubicBezTo>
                      <a:cubicBezTo>
                        <a:pt x="133" y="78"/>
                        <a:pt x="137" y="77"/>
                        <a:pt x="142" y="77"/>
                      </a:cubicBezTo>
                      <a:cubicBezTo>
                        <a:pt x="147" y="77"/>
                        <a:pt x="152" y="78"/>
                        <a:pt x="156" y="79"/>
                      </a:cubicBezTo>
                      <a:cubicBezTo>
                        <a:pt x="181" y="84"/>
                        <a:pt x="201" y="103"/>
                        <a:pt x="206" y="128"/>
                      </a:cubicBezTo>
                      <a:cubicBezTo>
                        <a:pt x="207" y="133"/>
                        <a:pt x="208" y="138"/>
                        <a:pt x="208" y="142"/>
                      </a:cubicBezTo>
                      <a:cubicBezTo>
                        <a:pt x="208" y="147"/>
                        <a:pt x="207" y="152"/>
                        <a:pt x="206" y="157"/>
                      </a:cubicBezTo>
                      <a:close/>
                      <a:moveTo>
                        <a:pt x="195" y="128"/>
                      </a:moveTo>
                      <a:cubicBezTo>
                        <a:pt x="196" y="133"/>
                        <a:pt x="197" y="138"/>
                        <a:pt x="197" y="142"/>
                      </a:cubicBezTo>
                      <a:cubicBezTo>
                        <a:pt x="197" y="147"/>
                        <a:pt x="196" y="152"/>
                        <a:pt x="195" y="157"/>
                      </a:cubicBezTo>
                      <a:cubicBezTo>
                        <a:pt x="156" y="157"/>
                        <a:pt x="156" y="157"/>
                        <a:pt x="156" y="157"/>
                      </a:cubicBezTo>
                      <a:cubicBezTo>
                        <a:pt x="156" y="195"/>
                        <a:pt x="156" y="195"/>
                        <a:pt x="156" y="195"/>
                      </a:cubicBezTo>
                      <a:cubicBezTo>
                        <a:pt x="152" y="197"/>
                        <a:pt x="147" y="197"/>
                        <a:pt x="142" y="197"/>
                      </a:cubicBezTo>
                      <a:cubicBezTo>
                        <a:pt x="137" y="197"/>
                        <a:pt x="133" y="197"/>
                        <a:pt x="128" y="195"/>
                      </a:cubicBezTo>
                      <a:cubicBezTo>
                        <a:pt x="128" y="157"/>
                        <a:pt x="128" y="157"/>
                        <a:pt x="128" y="157"/>
                      </a:cubicBezTo>
                      <a:cubicBezTo>
                        <a:pt x="89" y="157"/>
                        <a:pt x="89" y="157"/>
                        <a:pt x="89" y="157"/>
                      </a:cubicBezTo>
                      <a:cubicBezTo>
                        <a:pt x="88" y="152"/>
                        <a:pt x="87" y="147"/>
                        <a:pt x="87" y="142"/>
                      </a:cubicBezTo>
                      <a:cubicBezTo>
                        <a:pt x="87" y="138"/>
                        <a:pt x="88" y="133"/>
                        <a:pt x="89" y="128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90"/>
                        <a:pt x="128" y="90"/>
                        <a:pt x="128" y="90"/>
                      </a:cubicBezTo>
                      <a:cubicBezTo>
                        <a:pt x="133" y="88"/>
                        <a:pt x="137" y="88"/>
                        <a:pt x="142" y="88"/>
                      </a:cubicBezTo>
                      <a:cubicBezTo>
                        <a:pt x="147" y="88"/>
                        <a:pt x="152" y="88"/>
                        <a:pt x="156" y="90"/>
                      </a:cubicBezTo>
                      <a:cubicBezTo>
                        <a:pt x="156" y="128"/>
                        <a:pt x="156" y="128"/>
                        <a:pt x="156" y="128"/>
                      </a:cubicBezTo>
                      <a:lnTo>
                        <a:pt x="195" y="128"/>
                      </a:lnTo>
                      <a:close/>
                      <a:moveTo>
                        <a:pt x="142" y="40"/>
                      </a:moveTo>
                      <a:cubicBezTo>
                        <a:pt x="137" y="40"/>
                        <a:pt x="133" y="41"/>
                        <a:pt x="128" y="41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56" y="0"/>
                        <a:pt x="156" y="0"/>
                        <a:pt x="156" y="0"/>
                      </a:cubicBezTo>
                      <a:cubicBezTo>
                        <a:pt x="156" y="41"/>
                        <a:pt x="156" y="41"/>
                        <a:pt x="156" y="41"/>
                      </a:cubicBezTo>
                      <a:cubicBezTo>
                        <a:pt x="152" y="41"/>
                        <a:pt x="147" y="40"/>
                        <a:pt x="142" y="40"/>
                      </a:cubicBezTo>
                      <a:close/>
                      <a:moveTo>
                        <a:pt x="40" y="142"/>
                      </a:moveTo>
                      <a:cubicBezTo>
                        <a:pt x="40" y="147"/>
                        <a:pt x="40" y="152"/>
                        <a:pt x="41" y="157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41" y="128"/>
                        <a:pt x="41" y="128"/>
                        <a:pt x="41" y="128"/>
                      </a:cubicBezTo>
                      <a:cubicBezTo>
                        <a:pt x="40" y="133"/>
                        <a:pt x="40" y="138"/>
                        <a:pt x="40" y="142"/>
                      </a:cubicBezTo>
                      <a:close/>
                      <a:moveTo>
                        <a:pt x="142" y="245"/>
                      </a:moveTo>
                      <a:cubicBezTo>
                        <a:pt x="147" y="245"/>
                        <a:pt x="152" y="244"/>
                        <a:pt x="156" y="244"/>
                      </a:cubicBezTo>
                      <a:cubicBezTo>
                        <a:pt x="156" y="285"/>
                        <a:pt x="156" y="285"/>
                        <a:pt x="156" y="285"/>
                      </a:cubicBezTo>
                      <a:cubicBezTo>
                        <a:pt x="128" y="285"/>
                        <a:pt x="128" y="285"/>
                        <a:pt x="128" y="285"/>
                      </a:cubicBezTo>
                      <a:cubicBezTo>
                        <a:pt x="128" y="244"/>
                        <a:pt x="128" y="244"/>
                        <a:pt x="128" y="244"/>
                      </a:cubicBezTo>
                      <a:cubicBezTo>
                        <a:pt x="133" y="244"/>
                        <a:pt x="137" y="245"/>
                        <a:pt x="142" y="245"/>
                      </a:cubicBezTo>
                      <a:close/>
                      <a:moveTo>
                        <a:pt x="245" y="142"/>
                      </a:moveTo>
                      <a:cubicBezTo>
                        <a:pt x="245" y="138"/>
                        <a:pt x="244" y="133"/>
                        <a:pt x="243" y="128"/>
                      </a:cubicBezTo>
                      <a:cubicBezTo>
                        <a:pt x="285" y="128"/>
                        <a:pt x="285" y="128"/>
                        <a:pt x="285" y="128"/>
                      </a:cubicBezTo>
                      <a:cubicBezTo>
                        <a:pt x="285" y="157"/>
                        <a:pt x="285" y="157"/>
                        <a:pt x="285" y="157"/>
                      </a:cubicBezTo>
                      <a:cubicBezTo>
                        <a:pt x="243" y="157"/>
                        <a:pt x="243" y="157"/>
                        <a:pt x="243" y="157"/>
                      </a:cubicBezTo>
                      <a:cubicBezTo>
                        <a:pt x="244" y="152"/>
                        <a:pt x="245" y="147"/>
                        <a:pt x="245" y="14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2305" tIns="41153" rIns="82305" bIns="4115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0" name="Group 69"/>
            <p:cNvGrpSpPr/>
            <p:nvPr/>
          </p:nvGrpSpPr>
          <p:grpSpPr>
            <a:xfrm>
              <a:off x="10148749" y="3296019"/>
              <a:ext cx="1362513" cy="632208"/>
              <a:chOff x="3466716" y="5180764"/>
              <a:chExt cx="1362513" cy="632208"/>
            </a:xfrm>
          </p:grpSpPr>
          <p:sp>
            <p:nvSpPr>
              <p:cNvPr id="60" name="Freeform 35"/>
              <p:cNvSpPr>
                <a:spLocks/>
              </p:cNvSpPr>
              <p:nvPr/>
            </p:nvSpPr>
            <p:spPr bwMode="black">
              <a:xfrm>
                <a:off x="3587367" y="5282757"/>
                <a:ext cx="432728" cy="387537"/>
              </a:xfrm>
              <a:custGeom>
                <a:avLst/>
                <a:gdLst>
                  <a:gd name="T0" fmla="*/ 120 w 191"/>
                  <a:gd name="T1" fmla="*/ 32 h 197"/>
                  <a:gd name="T2" fmla="*/ 83 w 191"/>
                  <a:gd name="T3" fmla="*/ 3 h 197"/>
                  <a:gd name="T4" fmla="*/ 47 w 191"/>
                  <a:gd name="T5" fmla="*/ 5 h 197"/>
                  <a:gd name="T6" fmla="*/ 44 w 191"/>
                  <a:gd name="T7" fmla="*/ 27 h 197"/>
                  <a:gd name="T8" fmla="*/ 40 w 191"/>
                  <a:gd name="T9" fmla="*/ 29 h 197"/>
                  <a:gd name="T10" fmla="*/ 40 w 191"/>
                  <a:gd name="T11" fmla="*/ 33 h 197"/>
                  <a:gd name="T12" fmla="*/ 45 w 191"/>
                  <a:gd name="T13" fmla="*/ 40 h 197"/>
                  <a:gd name="T14" fmla="*/ 88 w 191"/>
                  <a:gd name="T15" fmla="*/ 44 h 197"/>
                  <a:gd name="T16" fmla="*/ 118 w 191"/>
                  <a:gd name="T17" fmla="*/ 113 h 197"/>
                  <a:gd name="T18" fmla="*/ 144 w 191"/>
                  <a:gd name="T19" fmla="*/ 129 h 197"/>
                  <a:gd name="T20" fmla="*/ 112 w 191"/>
                  <a:gd name="T21" fmla="*/ 109 h 197"/>
                  <a:gd name="T22" fmla="*/ 65 w 191"/>
                  <a:gd name="T23" fmla="*/ 115 h 197"/>
                  <a:gd name="T24" fmla="*/ 0 w 191"/>
                  <a:gd name="T25" fmla="*/ 116 h 197"/>
                  <a:gd name="T26" fmla="*/ 26 w 191"/>
                  <a:gd name="T27" fmla="*/ 174 h 197"/>
                  <a:gd name="T28" fmla="*/ 61 w 191"/>
                  <a:gd name="T29" fmla="*/ 136 h 197"/>
                  <a:gd name="T30" fmla="*/ 57 w 191"/>
                  <a:gd name="T31" fmla="*/ 148 h 197"/>
                  <a:gd name="T32" fmla="*/ 126 w 191"/>
                  <a:gd name="T33" fmla="*/ 140 h 197"/>
                  <a:gd name="T34" fmla="*/ 55 w 191"/>
                  <a:gd name="T35" fmla="*/ 153 h 197"/>
                  <a:gd name="T36" fmla="*/ 30 w 191"/>
                  <a:gd name="T37" fmla="*/ 180 h 197"/>
                  <a:gd name="T38" fmla="*/ 32 w 191"/>
                  <a:gd name="T39" fmla="*/ 182 h 197"/>
                  <a:gd name="T40" fmla="*/ 180 w 191"/>
                  <a:gd name="T41" fmla="*/ 159 h 197"/>
                  <a:gd name="T42" fmla="*/ 185 w 191"/>
                  <a:gd name="T43" fmla="*/ 129 h 197"/>
                  <a:gd name="T44" fmla="*/ 120 w 191"/>
                  <a:gd name="T45" fmla="*/ 32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197">
                    <a:moveTo>
                      <a:pt x="120" y="32"/>
                    </a:moveTo>
                    <a:cubicBezTo>
                      <a:pt x="112" y="23"/>
                      <a:pt x="99" y="9"/>
                      <a:pt x="83" y="3"/>
                    </a:cubicBezTo>
                    <a:cubicBezTo>
                      <a:pt x="72" y="0"/>
                      <a:pt x="47" y="5"/>
                      <a:pt x="47" y="5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3"/>
                      <a:pt x="40" y="37"/>
                      <a:pt x="45" y="40"/>
                    </a:cubicBezTo>
                    <a:cubicBezTo>
                      <a:pt x="50" y="42"/>
                      <a:pt x="73" y="53"/>
                      <a:pt x="88" y="44"/>
                    </a:cubicBezTo>
                    <a:cubicBezTo>
                      <a:pt x="118" y="60"/>
                      <a:pt x="105" y="91"/>
                      <a:pt x="118" y="113"/>
                    </a:cubicBezTo>
                    <a:cubicBezTo>
                      <a:pt x="123" y="120"/>
                      <a:pt x="131" y="127"/>
                      <a:pt x="144" y="129"/>
                    </a:cubicBezTo>
                    <a:cubicBezTo>
                      <a:pt x="144" y="129"/>
                      <a:pt x="115" y="131"/>
                      <a:pt x="112" y="109"/>
                    </a:cubicBezTo>
                    <a:cubicBezTo>
                      <a:pt x="101" y="104"/>
                      <a:pt x="82" y="99"/>
                      <a:pt x="65" y="115"/>
                    </a:cubicBezTo>
                    <a:cubicBezTo>
                      <a:pt x="51" y="100"/>
                      <a:pt x="14" y="100"/>
                      <a:pt x="0" y="116"/>
                    </a:cubicBezTo>
                    <a:cubicBezTo>
                      <a:pt x="6" y="141"/>
                      <a:pt x="18" y="163"/>
                      <a:pt x="26" y="174"/>
                    </a:cubicBezTo>
                    <a:cubicBezTo>
                      <a:pt x="52" y="156"/>
                      <a:pt x="61" y="136"/>
                      <a:pt x="61" y="136"/>
                    </a:cubicBezTo>
                    <a:cubicBezTo>
                      <a:pt x="60" y="140"/>
                      <a:pt x="59" y="144"/>
                      <a:pt x="57" y="148"/>
                    </a:cubicBezTo>
                    <a:cubicBezTo>
                      <a:pt x="103" y="167"/>
                      <a:pt x="126" y="140"/>
                      <a:pt x="126" y="140"/>
                    </a:cubicBezTo>
                    <a:cubicBezTo>
                      <a:pt x="107" y="171"/>
                      <a:pt x="63" y="157"/>
                      <a:pt x="55" y="153"/>
                    </a:cubicBezTo>
                    <a:cubicBezTo>
                      <a:pt x="48" y="166"/>
                      <a:pt x="38" y="175"/>
                      <a:pt x="30" y="180"/>
                    </a:cubicBezTo>
                    <a:cubicBezTo>
                      <a:pt x="32" y="181"/>
                      <a:pt x="32" y="182"/>
                      <a:pt x="32" y="182"/>
                    </a:cubicBezTo>
                    <a:cubicBezTo>
                      <a:pt x="88" y="197"/>
                      <a:pt x="154" y="177"/>
                      <a:pt x="180" y="159"/>
                    </a:cubicBezTo>
                    <a:cubicBezTo>
                      <a:pt x="191" y="151"/>
                      <a:pt x="188" y="138"/>
                      <a:pt x="185" y="129"/>
                    </a:cubicBezTo>
                    <a:cubicBezTo>
                      <a:pt x="172" y="91"/>
                      <a:pt x="134" y="49"/>
                      <a:pt x="120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3466716" y="5180764"/>
                <a:ext cx="1362513" cy="632208"/>
                <a:chOff x="3466716" y="5180764"/>
                <a:chExt cx="1362513" cy="632208"/>
              </a:xfrm>
            </p:grpSpPr>
            <p:sp>
              <p:nvSpPr>
                <p:cNvPr id="59" name="Freeform 5"/>
                <p:cNvSpPr>
                  <a:spLocks noEditPoints="1"/>
                </p:cNvSpPr>
                <p:nvPr/>
              </p:nvSpPr>
              <p:spPr bwMode="auto">
                <a:xfrm>
                  <a:off x="3466716" y="5180764"/>
                  <a:ext cx="680348" cy="632208"/>
                </a:xfrm>
                <a:custGeom>
                  <a:avLst/>
                  <a:gdLst>
                    <a:gd name="T0" fmla="*/ 808 w 1605"/>
                    <a:gd name="T1" fmla="*/ 1611 h 1611"/>
                    <a:gd name="T2" fmla="*/ 1605 w 1605"/>
                    <a:gd name="T3" fmla="*/ 798 h 1611"/>
                    <a:gd name="T4" fmla="*/ 808 w 1605"/>
                    <a:gd name="T5" fmla="*/ 0 h 1611"/>
                    <a:gd name="T6" fmla="*/ 0 w 1605"/>
                    <a:gd name="T7" fmla="*/ 798 h 1611"/>
                    <a:gd name="T8" fmla="*/ 808 w 1605"/>
                    <a:gd name="T9" fmla="*/ 1611 h 1611"/>
                    <a:gd name="T10" fmla="*/ 808 w 1605"/>
                    <a:gd name="T11" fmla="*/ 96 h 1611"/>
                    <a:gd name="T12" fmla="*/ 1505 w 1605"/>
                    <a:gd name="T13" fmla="*/ 798 h 1611"/>
                    <a:gd name="T14" fmla="*/ 808 w 1605"/>
                    <a:gd name="T15" fmla="*/ 1511 h 1611"/>
                    <a:gd name="T16" fmla="*/ 96 w 1605"/>
                    <a:gd name="T17" fmla="*/ 798 h 1611"/>
                    <a:gd name="T18" fmla="*/ 808 w 1605"/>
                    <a:gd name="T19" fmla="*/ 96 h 16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05" h="1611">
                      <a:moveTo>
                        <a:pt x="808" y="1611"/>
                      </a:moveTo>
                      <a:cubicBezTo>
                        <a:pt x="1247" y="1611"/>
                        <a:pt x="1605" y="1252"/>
                        <a:pt x="1605" y="798"/>
                      </a:cubicBezTo>
                      <a:cubicBezTo>
                        <a:pt x="1605" y="354"/>
                        <a:pt x="1247" y="0"/>
                        <a:pt x="808" y="0"/>
                      </a:cubicBezTo>
                      <a:cubicBezTo>
                        <a:pt x="354" y="0"/>
                        <a:pt x="0" y="354"/>
                        <a:pt x="0" y="798"/>
                      </a:cubicBezTo>
                      <a:cubicBezTo>
                        <a:pt x="0" y="1252"/>
                        <a:pt x="354" y="1611"/>
                        <a:pt x="808" y="1611"/>
                      </a:cubicBezTo>
                      <a:close/>
                      <a:moveTo>
                        <a:pt x="808" y="96"/>
                      </a:moveTo>
                      <a:cubicBezTo>
                        <a:pt x="1195" y="96"/>
                        <a:pt x="1505" y="410"/>
                        <a:pt x="1505" y="798"/>
                      </a:cubicBezTo>
                      <a:cubicBezTo>
                        <a:pt x="1505" y="1190"/>
                        <a:pt x="1195" y="1511"/>
                        <a:pt x="808" y="1511"/>
                      </a:cubicBezTo>
                      <a:cubicBezTo>
                        <a:pt x="420" y="1511"/>
                        <a:pt x="96" y="1190"/>
                        <a:pt x="96" y="798"/>
                      </a:cubicBezTo>
                      <a:cubicBezTo>
                        <a:pt x="96" y="410"/>
                        <a:pt x="420" y="96"/>
                        <a:pt x="808" y="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247595" y="5309208"/>
                  <a:ext cx="5816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Fast</a:t>
                  </a:r>
                </a:p>
              </p:txBody>
            </p:sp>
          </p:grpSp>
        </p:grpSp>
      </p:grpSp>
      <p:sp>
        <p:nvSpPr>
          <p:cNvPr id="71" name="Text Placeholder 4"/>
          <p:cNvSpPr txBox="1">
            <a:spLocks/>
          </p:cNvSpPr>
          <p:nvPr/>
        </p:nvSpPr>
        <p:spPr>
          <a:xfrm>
            <a:off x="400044" y="4470478"/>
            <a:ext cx="10820401" cy="184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A new </a:t>
            </a:r>
            <a:r>
              <a:rPr lang="en-US" sz="3200" b="1" dirty="0"/>
              <a:t>open-source</a:t>
            </a:r>
            <a:r>
              <a:rPr lang="en-US" sz="3200" dirty="0"/>
              <a:t> and </a:t>
            </a:r>
            <a:r>
              <a:rPr lang="en-US" sz="3200" b="1" dirty="0"/>
              <a:t>cross-platform</a:t>
            </a:r>
            <a:r>
              <a:rPr lang="en-US" sz="3200" dirty="0"/>
              <a:t> framework for building </a:t>
            </a:r>
            <a:r>
              <a:rPr lang="en-US" sz="3200" b="1" dirty="0"/>
              <a:t>modern cloud-based Web applications </a:t>
            </a:r>
            <a:r>
              <a:rPr lang="en-US" sz="3200" dirty="0"/>
              <a:t>using </a:t>
            </a:r>
            <a:r>
              <a:rPr lang="en-US" sz="3200" b="1" dirty="0"/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44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gulpfile.js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75" y="2882968"/>
            <a:ext cx="6894059" cy="26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Runner Explorer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83" y="2902168"/>
            <a:ext cx="4607202" cy="1861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662" y="2902168"/>
            <a:ext cx="4715112" cy="231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Gulp Task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848360"/>
            <a:ext cx="6626679" cy="3139898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7651090" y="3958021"/>
            <a:ext cx="1243011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529" y="3188097"/>
            <a:ext cx="2213350" cy="197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3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&amp; Source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680321" y="2290177"/>
            <a:ext cx="735329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https://github.com/rennerizer/devday-core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0320" y="2998627"/>
            <a:ext cx="5646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Code - </a:t>
            </a:r>
            <a:r>
              <a:rPr lang="en-US" sz="2000" dirty="0" err="1"/>
              <a:t>DevDayCoreStarter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Code – </a:t>
            </a:r>
            <a:r>
              <a:rPr lang="en-US" sz="2000" dirty="0" err="1"/>
              <a:t>DevDayCoreFeatures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Trebuchet MS" panose="020B0603020202020204" pitchFamily="34" charset="0"/>
              <a:buChar char="▫"/>
            </a:pPr>
            <a:r>
              <a:rPr lang="en-US" sz="2000" dirty="0"/>
              <a:t>Deck - DDD-ASPNET-Core-102016-vFinal.pptx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000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224347" y="4172718"/>
            <a:ext cx="4643210" cy="2390317"/>
          </a:xfrm>
          <a:prstGeom prst="rect">
            <a:avLst/>
          </a:prstGeom>
          <a:solidFill>
            <a:srgbClr val="5C2D9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1210" tIns="274204" rIns="89600" bIns="89604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60955" y="4172718"/>
            <a:ext cx="5197656" cy="2390316"/>
          </a:xfrm>
          <a:prstGeom prst="rect">
            <a:avLst/>
          </a:prstGeom>
          <a:solidFill>
            <a:srgbClr val="5C2D9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1210" tIns="274204" rIns="89600" bIns="89604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  </a:t>
            </a:r>
          </a:p>
        </p:txBody>
      </p:sp>
      <p:sp>
        <p:nvSpPr>
          <p:cNvPr id="6" name="TextBox 21"/>
          <p:cNvSpPr txBox="1"/>
          <p:nvPr/>
        </p:nvSpPr>
        <p:spPr>
          <a:xfrm>
            <a:off x="1026691" y="4682261"/>
            <a:ext cx="5173526" cy="53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9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7" name="TextBox 22"/>
          <p:cNvSpPr txBox="1"/>
          <p:nvPr/>
        </p:nvSpPr>
        <p:spPr>
          <a:xfrm>
            <a:off x="6338741" y="4693936"/>
            <a:ext cx="4424508" cy="53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9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.NET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Core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377" y="5857192"/>
            <a:ext cx="382157" cy="449931"/>
          </a:xfrm>
          <a:prstGeom prst="rect">
            <a:avLst/>
          </a:prstGeom>
        </p:spPr>
      </p:pic>
      <p:pic>
        <p:nvPicPr>
          <p:cNvPr id="9" name="Picture 8" descr="http://files.softicons.com/download/system-icons/windows-8-metro-icons-by-dakirby309/png/512x512/Folders%20&amp;%20OS/Linu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037" y="5853602"/>
            <a:ext cx="510157" cy="50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temp\WinAzure_rgb_Wht_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7050168" y="5813459"/>
            <a:ext cx="546044" cy="55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temp\WinAzure_rgb_Wht_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3525589" y="5813459"/>
            <a:ext cx="546044" cy="55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348749" y="5190447"/>
            <a:ext cx="4817610" cy="58443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Full .NET Framework for any scenario and </a:t>
            </a:r>
          </a:p>
          <a:p>
            <a:pPr marL="0" marR="0" lvl="0" indent="0" algn="ctr" defTabSz="913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library support on Windows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19062" y="5139234"/>
            <a:ext cx="4276112" cy="58443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Modular libraries &amp; runtime optimized for server and cloud workloads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60955" y="2996043"/>
            <a:ext cx="3966733" cy="1117557"/>
          </a:xfrm>
          <a:prstGeom prst="rect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ASP.NET 4.6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338154" y="2159685"/>
            <a:ext cx="1238254" cy="7772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MVC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998808" y="2157843"/>
            <a:ext cx="5868748" cy="772857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ASP.NET Core MVC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998808" y="2996042"/>
            <a:ext cx="5868748" cy="1117558"/>
          </a:xfrm>
          <a:prstGeom prst="rect">
            <a:avLst/>
          </a:prstGeom>
          <a:solidFill>
            <a:srgbClr val="D83B0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ASP.NET Core 1.0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647528" y="2159685"/>
            <a:ext cx="1280160" cy="7772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Web API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962240" y="2159685"/>
            <a:ext cx="1304794" cy="7772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Web</a:t>
            </a:r>
          </a:p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271311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322" y="2175250"/>
            <a:ext cx="635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Does the current version of ASP.NET have problems?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7394" y="2777277"/>
            <a:ext cx="238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ASP.NET Evolution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1800403" y="3379304"/>
            <a:ext cx="1539145" cy="607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</a:t>
            </a:r>
          </a:p>
          <a:p>
            <a:pPr algn="ctr"/>
            <a:r>
              <a:rPr lang="en-US" dirty="0"/>
              <a:t>Web Forms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178761" y="3379304"/>
            <a:ext cx="1539145" cy="607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</a:t>
            </a:r>
          </a:p>
          <a:p>
            <a:pPr algn="ctr"/>
            <a:r>
              <a:rPr lang="en-US" dirty="0"/>
              <a:t>MVC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8557119" y="3379304"/>
            <a:ext cx="1539145" cy="607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</a:t>
            </a:r>
          </a:p>
          <a:p>
            <a:pPr algn="ctr"/>
            <a:r>
              <a:rPr lang="en-US" dirty="0"/>
              <a:t>Core</a:t>
            </a:r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3339548" y="3683157"/>
            <a:ext cx="1839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6717906" y="3683157"/>
            <a:ext cx="1839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0321" y="4492780"/>
            <a:ext cx="645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are the main drivers behind the new framework?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6366" y="3385194"/>
            <a:ext cx="1121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Problems!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17974" y="3382612"/>
            <a:ext cx="1121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Problems?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45084" y="6040134"/>
            <a:ext cx="300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Development Ecosystem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97892" y="5100180"/>
            <a:ext cx="2700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Platform Accessibility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33388" y="5570157"/>
            <a:ext cx="3229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ASP.NET Pipeline Redesign</a:t>
            </a:r>
          </a:p>
        </p:txBody>
      </p:sp>
    </p:spTree>
    <p:extLst>
      <p:ext uri="{BB962C8B-B14F-4D97-AF65-F5344CB8AC3E}">
        <p14:creationId xmlns:p14="http://schemas.microsoft.com/office/powerpoint/2010/main" val="306002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586" y="2009789"/>
            <a:ext cx="6912149" cy="252681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ASP.NET Core</a:t>
            </a:r>
            <a:br>
              <a:rPr lang="en-US" sz="4800" dirty="0"/>
            </a:br>
            <a:r>
              <a:rPr lang="en-US" sz="4800" dirty="0"/>
              <a:t>Quick Start Walkthrough</a:t>
            </a:r>
          </a:p>
        </p:txBody>
      </p:sp>
    </p:spTree>
    <p:extLst>
      <p:ext uri="{BB962C8B-B14F-4D97-AF65-F5344CB8AC3E}">
        <p14:creationId xmlns:p14="http://schemas.microsoft.com/office/powerpoint/2010/main" val="142007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Start Intro</a:t>
            </a:r>
          </a:p>
        </p:txBody>
      </p:sp>
      <p:sp>
        <p:nvSpPr>
          <p:cNvPr id="5" name="Cube 4"/>
          <p:cNvSpPr>
            <a:spLocks/>
          </p:cNvSpPr>
          <p:nvPr/>
        </p:nvSpPr>
        <p:spPr>
          <a:xfrm>
            <a:off x="8926451" y="5279010"/>
            <a:ext cx="731520" cy="7315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ube 5"/>
          <p:cNvSpPr>
            <a:spLocks/>
          </p:cNvSpPr>
          <p:nvPr/>
        </p:nvSpPr>
        <p:spPr>
          <a:xfrm>
            <a:off x="9729301" y="5279010"/>
            <a:ext cx="731520" cy="7315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ube 6"/>
          <p:cNvSpPr>
            <a:spLocks/>
          </p:cNvSpPr>
          <p:nvPr/>
        </p:nvSpPr>
        <p:spPr>
          <a:xfrm>
            <a:off x="10532151" y="5279010"/>
            <a:ext cx="731520" cy="7315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ube 7"/>
          <p:cNvSpPr>
            <a:spLocks/>
          </p:cNvSpPr>
          <p:nvPr/>
        </p:nvSpPr>
        <p:spPr>
          <a:xfrm>
            <a:off x="9359038" y="4718429"/>
            <a:ext cx="731520" cy="7315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ube 8"/>
          <p:cNvSpPr>
            <a:spLocks/>
          </p:cNvSpPr>
          <p:nvPr/>
        </p:nvSpPr>
        <p:spPr>
          <a:xfrm>
            <a:off x="10157385" y="4718429"/>
            <a:ext cx="731520" cy="7315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ube 9"/>
          <p:cNvSpPr>
            <a:spLocks/>
          </p:cNvSpPr>
          <p:nvPr/>
        </p:nvSpPr>
        <p:spPr>
          <a:xfrm>
            <a:off x="9782619" y="4157848"/>
            <a:ext cx="731520" cy="7315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280774" y="2484088"/>
            <a:ext cx="10820401" cy="1007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Setting up an ASP.NET Core project in Visual Studio 2015</a:t>
            </a:r>
            <a:endParaRPr lang="en-US" sz="32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26976" y="4654424"/>
            <a:ext cx="6544006" cy="1025090"/>
          </a:xfrm>
        </p:spPr>
        <p:txBody>
          <a:bodyPr/>
          <a:lstStyle/>
          <a:p>
            <a:r>
              <a:rPr lang="en-US" dirty="0"/>
              <a:t>Visual Studio 2015 w/ Update 3</a:t>
            </a:r>
          </a:p>
          <a:p>
            <a:r>
              <a:rPr lang="en-US" dirty="0"/>
              <a:t>.NET Core 1.0.1 - VS 2015 Tooling Preview 2</a:t>
            </a: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280775" y="3854050"/>
            <a:ext cx="2922466" cy="7708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u="sng" dirty="0"/>
              <a:t>Prerequisites</a:t>
            </a:r>
            <a:endParaRPr lang="en-US" sz="3200" b="1" u="sng" dirty="0"/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280774" y="2018129"/>
            <a:ext cx="2922466" cy="7708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u="sng" dirty="0"/>
              <a:t>Walkthrough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391517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5329</TotalTime>
  <Words>757</Words>
  <Application>Microsoft Office PowerPoint</Application>
  <PresentationFormat>Widescreen</PresentationFormat>
  <Paragraphs>288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Segoe UI</vt:lpstr>
      <vt:lpstr>Segoe UI Light</vt:lpstr>
      <vt:lpstr>Segoe UI Semibold</vt:lpstr>
      <vt:lpstr>Trebuchet MS</vt:lpstr>
      <vt:lpstr>Berlin</vt:lpstr>
      <vt:lpstr>Office Theme</vt:lpstr>
      <vt:lpstr>PowerPoint Presentation</vt:lpstr>
      <vt:lpstr>PowerPoint Presentation</vt:lpstr>
      <vt:lpstr>ASP.NET Core</vt:lpstr>
      <vt:lpstr>Session Agenda</vt:lpstr>
      <vt:lpstr>Microsoft Marketing</vt:lpstr>
      <vt:lpstr>Big Picture</vt:lpstr>
      <vt:lpstr>Key Questions</vt:lpstr>
      <vt:lpstr>ASP.NET Core Quick Start Walkthrough</vt:lpstr>
      <vt:lpstr>Quick Start Intro</vt:lpstr>
      <vt:lpstr>Project Creation</vt:lpstr>
      <vt:lpstr>ASP.NET Core Packages</vt:lpstr>
      <vt:lpstr>Files and Folders</vt:lpstr>
      <vt:lpstr>project.json</vt:lpstr>
      <vt:lpstr>Add MVC References</vt:lpstr>
      <vt:lpstr>Build Out MVC Structure</vt:lpstr>
      <vt:lpstr>Add A Controller</vt:lpstr>
      <vt:lpstr>Add A View</vt:lpstr>
      <vt:lpstr>Add Content to View</vt:lpstr>
      <vt:lpstr>Startup</vt:lpstr>
      <vt:lpstr>Add MVC Services</vt:lpstr>
      <vt:lpstr>Configure HTTP Request Pipeline</vt:lpstr>
      <vt:lpstr>Run It!</vt:lpstr>
      <vt:lpstr>ASP.NET Core Feature Exploration</vt:lpstr>
      <vt:lpstr>Middleware</vt:lpstr>
      <vt:lpstr>Middleware</vt:lpstr>
      <vt:lpstr>Legacy ASP.NET Pipeline</vt:lpstr>
      <vt:lpstr>ASP.NET Core Pipeline</vt:lpstr>
      <vt:lpstr>Middleware Deep Dive</vt:lpstr>
      <vt:lpstr>Middleware Scenarios</vt:lpstr>
      <vt:lpstr>HttpContext Modification Middleware</vt:lpstr>
      <vt:lpstr>ContextMiddleware Configuration</vt:lpstr>
      <vt:lpstr>Response Modification Middleware</vt:lpstr>
      <vt:lpstr>ResponseMiddleware Configuration</vt:lpstr>
      <vt:lpstr>Error Handling Middleware</vt:lpstr>
      <vt:lpstr>ErrorMiddleware Configuration</vt:lpstr>
      <vt:lpstr>Short-Circuiting Middleware</vt:lpstr>
      <vt:lpstr>ShortCircuitMiddleware Configuration</vt:lpstr>
      <vt:lpstr>Client-Side Development</vt:lpstr>
      <vt:lpstr>Web Anarchy (libraries, packages, tools)</vt:lpstr>
      <vt:lpstr>ASP.NET Core Client-Side Files</vt:lpstr>
      <vt:lpstr>ASP.NET Core Client-Side Tooling</vt:lpstr>
      <vt:lpstr>Client-Side Scenarios</vt:lpstr>
      <vt:lpstr>Add Bower</vt:lpstr>
      <vt:lpstr>Add Bootstrap Dependency</vt:lpstr>
      <vt:lpstr>Bower (Behind The Scenes)</vt:lpstr>
      <vt:lpstr>Add NPM (Node Package Manager)</vt:lpstr>
      <vt:lpstr>Add Gulp Dependency</vt:lpstr>
      <vt:lpstr>NPM (Behind The Scenes)</vt:lpstr>
      <vt:lpstr>Add Gulp</vt:lpstr>
      <vt:lpstr>Modify gulpfile.js</vt:lpstr>
      <vt:lpstr>Task Runner Explorer</vt:lpstr>
      <vt:lpstr>Execute Gulp Task</vt:lpstr>
      <vt:lpstr>Slides &amp; 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Renner</dc:creator>
  <cp:lastModifiedBy>Nathan Renner</cp:lastModifiedBy>
  <cp:revision>127</cp:revision>
  <cp:lastPrinted>2016-10-25T14:41:22Z</cp:lastPrinted>
  <dcterms:created xsi:type="dcterms:W3CDTF">2016-10-13T22:04:27Z</dcterms:created>
  <dcterms:modified xsi:type="dcterms:W3CDTF">2016-10-28T03:27:00Z</dcterms:modified>
</cp:coreProperties>
</file>