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99" autoAdjust="0"/>
  </p:normalViewPr>
  <p:slideViewPr>
    <p:cSldViewPr snapToGrid="0">
      <p:cViewPr>
        <p:scale>
          <a:sx n="33" d="100"/>
          <a:sy n="33" d="100"/>
        </p:scale>
        <p:origin x="188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7FEBE-BFA7-43FA-A472-5109F89F00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78CD1-9BAA-4202-B42C-5BCDB789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8CD1-9BAA-4202-B42C-5BCDB789A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6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8CD1-9BAA-4202-B42C-5BCDB789A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8CD1-9BAA-4202-B42C-5BCDB789A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8CD1-9BAA-4202-B42C-5BCDB789A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time point, we aggregated the speeds data by the census division, connection type, statistical class type, and population </a:t>
            </a:r>
            <a:r>
              <a:rPr lang="en-US" dirty="0" err="1"/>
              <a:t>centre</a:t>
            </a:r>
            <a:r>
              <a:rPr lang="en-US" dirty="0"/>
              <a:t>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8CD1-9BAA-4202-B42C-5BCDB789AE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FD8E-655E-991C-6472-AABE0548E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6BDF1-7E69-64C1-58AD-BD1C9E697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67F8E-A22E-0982-5410-60FDF57A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ECA38-F208-DBA6-3428-EBA12947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2603-96AA-872A-AF71-C0F4EF38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756-0CC7-8DA1-5A43-3622678F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3F8F8-88F0-C937-5BD9-FEDD8229D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084D1-D9EA-CF5F-196E-74CA973E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E1F2-8BF2-0F80-A04B-16C5489B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13F4-157E-5A64-0D84-892E208C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1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03ED2-C4F4-37B3-40E2-C9F9737C7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D849C-0DB0-DF07-4FA2-757FFEEE3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D3CDC-D536-7604-3333-51F56719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2B25-6561-63AC-C6A9-58E33EF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92161-1605-38CA-BAB5-052C2997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8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CA08-64DE-3123-5D6B-9459636C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A791-2080-DEF3-D8E6-FC210334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FA0C4-BFE2-322A-3F4D-2714AC5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1372-0246-16D3-7AEA-9188FD61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F273C-BF5C-EF61-B3AC-9358EA10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B92E-7505-79C6-1042-BB537E13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E7419-FE2A-FCB9-5AE1-2B54A725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8F32-4794-07DD-2801-B68A796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F992-C37D-7A8C-8D84-2790361A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11126-5035-2218-8CCB-E93914DE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6007-8958-949C-8F9A-40F0B4D5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69FC-3B63-3D41-8AD9-4C2A0EC7B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0911-1EBD-B917-68BC-EADC4661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C935-25A7-661C-4A5B-3EEE706A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466A6-F4F2-36F8-9B4F-011D15B2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FF51A-1B90-F63C-4AE7-A6C856E1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8BE2-A4E9-0A1D-3247-BB03A9CF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CFAE-7CD3-1438-A8FB-253C7ECF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486A4-2D70-F6BF-7476-FDB881F29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89B77-8D62-AB6D-56E2-55030FE88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B6641-9CD6-2AE4-25F9-1A22117C4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2B5F1-7A7F-1EA3-B861-BBB3AE8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21CCE-8B10-1D5B-0C22-0F8D412C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D8CFC-C4D4-017E-7094-0D8A277D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6CA-BFEF-F069-0DDD-FD03514E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DFA6B-E9AC-8BAD-779E-70759F61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CDF81-8524-C564-7675-8D0C601B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0F6BB-E9F7-EB60-B582-F44F7DDC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3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36C94-8142-8B60-106E-18C13565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A6F90-CCC0-284C-3501-61A9123D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485C7-6ED0-7BD1-4241-EB665C7B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0458-7C6B-64D4-A4F9-E34FFEBC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27CC-2E10-E6F0-B3E7-A8014E71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15B9F-4AC1-9589-471C-DF3EBF88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D8E5-303D-9F60-E87F-1D765B4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44277-9AED-FDDB-AB39-6DFB3391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2BE87-DEF7-D4CC-3604-602A79F8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445D-BC3F-468D-9657-186B40DE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3E151-AA3F-AB53-8D86-EFA28407C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F2D2E-EB5B-3FFD-C02C-3C6CBD405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68F5F-BBCB-23F3-5A2E-334A6891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2B7A6-0E93-53A8-32F8-64475A5D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8ED92-91B9-4606-47FD-E7ADCA09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1F24E-2B79-668F-6DBD-20ED1520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FE8DA-9B04-131A-4DD6-AE1BD372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CDE4-901F-2197-AB9B-9C8E5907E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FC36-FF44-4402-8715-201D9E9C333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E536D-2A64-7EC0-3C38-F0869E901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DA2D-7154-6F41-1E88-7C1B0432C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EB56DB-9E7B-60EF-B214-F79BBC5EA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93699"/>
              </p:ext>
            </p:extLst>
          </p:nvPr>
        </p:nvGraphicFramePr>
        <p:xfrm>
          <a:off x="1144489" y="674843"/>
          <a:ext cx="5552145" cy="239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27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604356">
                  <a:extLst>
                    <a:ext uri="{9D8B030D-6E8A-4147-A177-3AD203B41FA5}">
                      <a16:colId xmlns:a16="http://schemas.microsoft.com/office/drawing/2014/main" val="208067802"/>
                    </a:ext>
                  </a:extLst>
                </a:gridCol>
                <a:gridCol w="576887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659297">
                  <a:extLst>
                    <a:ext uri="{9D8B030D-6E8A-4147-A177-3AD203B41FA5}">
                      <a16:colId xmlns:a16="http://schemas.microsoft.com/office/drawing/2014/main" val="3749006851"/>
                    </a:ext>
                  </a:extLst>
                </a:gridCol>
                <a:gridCol w="723395">
                  <a:extLst>
                    <a:ext uri="{9D8B030D-6E8A-4147-A177-3AD203B41FA5}">
                      <a16:colId xmlns:a16="http://schemas.microsoft.com/office/drawing/2014/main" val="2650924323"/>
                    </a:ext>
                  </a:extLst>
                </a:gridCol>
                <a:gridCol w="723395">
                  <a:extLst>
                    <a:ext uri="{9D8B030D-6E8A-4147-A177-3AD203B41FA5}">
                      <a16:colId xmlns:a16="http://schemas.microsoft.com/office/drawing/2014/main" val="769470182"/>
                    </a:ext>
                  </a:extLst>
                </a:gridCol>
                <a:gridCol w="979791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  <a:gridCol w="393747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quadkey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tests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conn_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avg_d_kbps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NaN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8510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110042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NaN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3911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120392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122833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120293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120504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2A32FF-C988-A427-BB76-F618A5523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38571"/>
              </p:ext>
            </p:extLst>
          </p:nvPr>
        </p:nvGraphicFramePr>
        <p:xfrm>
          <a:off x="1538936" y="3938556"/>
          <a:ext cx="4763251" cy="2112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8067802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24353890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933013323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1006653883"/>
                    </a:ext>
                  </a:extLst>
                </a:gridCol>
                <a:gridCol w="351271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conn_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is_rural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(PCTYPE=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NaN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tests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avg_d_mbps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8510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AE39EBA9-5C56-D745-D1DD-FCB61D26AE92}"/>
              </a:ext>
            </a:extLst>
          </p:cNvPr>
          <p:cNvSpPr/>
          <p:nvPr/>
        </p:nvSpPr>
        <p:spPr>
          <a:xfrm>
            <a:off x="1553130" y="3068262"/>
            <a:ext cx="410140" cy="830997"/>
          </a:xfrm>
          <a:prstGeom prst="downArrow">
            <a:avLst>
              <a:gd name="adj1" fmla="val 60415"/>
              <a:gd name="adj2" fmla="val 29408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13ACD-4627-1C2E-7C30-DFA1354C5BF4}"/>
              </a:ext>
            </a:extLst>
          </p:cNvPr>
          <p:cNvSpPr txBox="1"/>
          <p:nvPr/>
        </p:nvSpPr>
        <p:spPr>
          <a:xfrm>
            <a:off x="2082796" y="3068261"/>
            <a:ext cx="367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Group by:</a:t>
            </a:r>
            <a:r>
              <a:rPr lang="en-US" sz="1200" dirty="0"/>
              <a:t> CDUID, </a:t>
            </a:r>
            <a:r>
              <a:rPr lang="en-US" sz="1200" dirty="0" err="1"/>
              <a:t>conn_type</a:t>
            </a:r>
            <a:r>
              <a:rPr lang="en-US" sz="1200" dirty="0"/>
              <a:t>, SACTYPE, </a:t>
            </a:r>
            <a:r>
              <a:rPr lang="en-US" sz="1200" dirty="0" err="1"/>
              <a:t>is_rural</a:t>
            </a:r>
            <a:r>
              <a:rPr lang="en-US" sz="1200" dirty="0"/>
              <a:t>.</a:t>
            </a:r>
          </a:p>
          <a:p>
            <a:pPr marL="403225" lvl="1" indent="-171450">
              <a:buFont typeface="Wingdings" panose="05000000000000000000" pitchFamily="2" charset="2"/>
              <a:buChar char="ü"/>
            </a:pPr>
            <a:r>
              <a:rPr lang="en-US" sz="1200" dirty="0"/>
              <a:t>weight = ‘tests’.</a:t>
            </a:r>
          </a:p>
          <a:p>
            <a:pPr marL="403225" lvl="1" indent="-171450">
              <a:buFont typeface="Wingdings" panose="05000000000000000000" pitchFamily="2" charset="2"/>
              <a:buChar char="ü"/>
            </a:pPr>
            <a:r>
              <a:rPr lang="en-US" sz="1200" dirty="0"/>
              <a:t>2,751,464 million rows </a:t>
            </a:r>
            <a:r>
              <a:rPr lang="en-US" sz="1200" dirty="0">
                <a:sym typeface="Wingdings" panose="05000000000000000000" pitchFamily="2" charset="2"/>
              </a:rPr>
              <a:t> 2,771.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ym typeface="Wingdings" panose="05000000000000000000" pitchFamily="2" charset="2"/>
              </a:rPr>
              <a:t>Imputation:</a:t>
            </a:r>
            <a:r>
              <a:rPr lang="en-US" sz="1200" dirty="0">
                <a:sym typeface="Wingdings" panose="05000000000000000000" pitchFamily="2" charset="2"/>
              </a:rPr>
              <a:t> the latest speed.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760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7B39393-C890-8CD5-4606-E6B9B90B4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5" r="70446" b="55055"/>
          <a:stretch/>
        </p:blipFill>
        <p:spPr>
          <a:xfrm>
            <a:off x="1195137" y="1333230"/>
            <a:ext cx="8406063" cy="41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3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7B39393-C890-8CD5-4606-E6B9B90B4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" t="45377" r="69201" b="47562"/>
          <a:stretch/>
        </p:blipFill>
        <p:spPr>
          <a:xfrm>
            <a:off x="1892968" y="1321198"/>
            <a:ext cx="8406063" cy="15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4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7B39393-C890-8CD5-4606-E6B9B90B4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" t="45379" r="67857" b="26613"/>
          <a:stretch/>
        </p:blipFill>
        <p:spPr>
          <a:xfrm>
            <a:off x="1892969" y="533258"/>
            <a:ext cx="8788002" cy="59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7B39393-C890-8CD5-4606-E6B9B90B4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" t="73049" r="68474"/>
          <a:stretch/>
        </p:blipFill>
        <p:spPr>
          <a:xfrm>
            <a:off x="1892968" y="1108953"/>
            <a:ext cx="8573994" cy="57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1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1131C83-00AC-2BE2-F682-A56CFE14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3882"/>
              </p:ext>
            </p:extLst>
          </p:nvPr>
        </p:nvGraphicFramePr>
        <p:xfrm>
          <a:off x="1807876" y="2544881"/>
          <a:ext cx="2774284" cy="239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603567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  <a:gridCol w="401924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quadkey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2019-1Q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8510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2019-3Q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3911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2019-4Q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2020-4Q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2021-1Q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2021-3Q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D742CB-FA1F-EAAA-9874-0C4DD1432FCE}"/>
              </a:ext>
            </a:extLst>
          </p:cNvPr>
          <p:cNvSpPr txBox="1"/>
          <p:nvPr/>
        </p:nvSpPr>
        <p:spPr>
          <a:xfrm>
            <a:off x="515769" y="111760"/>
            <a:ext cx="758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43C61FB-4888-9904-FE57-65309C87C27C}"/>
              </a:ext>
            </a:extLst>
          </p:cNvPr>
          <p:cNvSpPr/>
          <p:nvPr/>
        </p:nvSpPr>
        <p:spPr>
          <a:xfrm rot="16200000">
            <a:off x="4502904" y="3122849"/>
            <a:ext cx="1380564" cy="1001370"/>
          </a:xfrm>
          <a:prstGeom prst="downArrow">
            <a:avLst>
              <a:gd name="adj1" fmla="val 72190"/>
              <a:gd name="adj2" fmla="val 29408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941B26D-8CDA-391C-CE04-A46C9B2FD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24521"/>
              </p:ext>
            </p:extLst>
          </p:nvPr>
        </p:nvGraphicFramePr>
        <p:xfrm>
          <a:off x="5712462" y="2544881"/>
          <a:ext cx="2774284" cy="239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603567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  <a:gridCol w="401924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quadkey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avg_d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mbps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2019-1Q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8510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2019-2Q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3911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2019-3Q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2019-4Q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2020-1Q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FF91A5-B6DA-75D1-0962-F335493D266D}"/>
              </a:ext>
            </a:extLst>
          </p:cNvPr>
          <p:cNvSpPr/>
          <p:nvPr/>
        </p:nvSpPr>
        <p:spPr>
          <a:xfrm>
            <a:off x="5712462" y="3241040"/>
            <a:ext cx="2774284" cy="294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A106B-2DA4-DAC3-C4A9-D8369C6853F8}"/>
              </a:ext>
            </a:extLst>
          </p:cNvPr>
          <p:cNvSpPr/>
          <p:nvPr/>
        </p:nvSpPr>
        <p:spPr>
          <a:xfrm>
            <a:off x="5712462" y="4089670"/>
            <a:ext cx="2774284" cy="568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16E0-1E99-5B72-1C6A-C81C58A89138}"/>
              </a:ext>
            </a:extLst>
          </p:cNvPr>
          <p:cNvSpPr txBox="1"/>
          <p:nvPr/>
        </p:nvSpPr>
        <p:spPr>
          <a:xfrm>
            <a:off x="4673600" y="3311420"/>
            <a:ext cx="100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Impute missing </a:t>
            </a:r>
          </a:p>
          <a:p>
            <a:r>
              <a:rPr lang="en-US" sz="1200" dirty="0"/>
              <a:t>time points</a:t>
            </a:r>
          </a:p>
        </p:txBody>
      </p:sp>
    </p:spTree>
    <p:extLst>
      <p:ext uri="{BB962C8B-B14F-4D97-AF65-F5344CB8AC3E}">
        <p14:creationId xmlns:p14="http://schemas.microsoft.com/office/powerpoint/2010/main" val="165555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742CB-FA1F-EAAA-9874-0C4DD1432FCE}"/>
              </a:ext>
            </a:extLst>
          </p:cNvPr>
          <p:cNvSpPr txBox="1"/>
          <p:nvPr/>
        </p:nvSpPr>
        <p:spPr>
          <a:xfrm>
            <a:off x="515768" y="111760"/>
            <a:ext cx="109853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imputation (missing 2~10)</a:t>
            </a:r>
          </a:p>
          <a:p>
            <a:r>
              <a:rPr lang="en-US" dirty="0"/>
              <a:t>e.g., impute data for: </a:t>
            </a:r>
          </a:p>
          <a:p>
            <a:r>
              <a:rPr lang="en-US" dirty="0"/>
              <a:t>	CDUID=6204(Baffin), PRUID=62(Nunavut), </a:t>
            </a:r>
            <a:r>
              <a:rPr lang="en-US" dirty="0" err="1"/>
              <a:t>is_rural</a:t>
            </a:r>
            <a:r>
              <a:rPr lang="en-US" dirty="0"/>
              <a:t>=1, </a:t>
            </a:r>
            <a:r>
              <a:rPr lang="en-US" dirty="0" err="1"/>
              <a:t>conn_type</a:t>
            </a:r>
            <a:r>
              <a:rPr lang="en-US" dirty="0"/>
              <a:t>=mobile, SACTYPE=6 in 2020-2Q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regions with the same CDUID, PR, </a:t>
            </a:r>
            <a:r>
              <a:rPr lang="en-US" dirty="0" err="1"/>
              <a:t>conn_type</a:t>
            </a:r>
            <a:r>
              <a:rPr lang="en-US" dirty="0"/>
              <a:t>,  </a:t>
            </a:r>
            <a:r>
              <a:rPr lang="en-US" dirty="0" err="1"/>
              <a:t>is_rural</a:t>
            </a:r>
            <a:r>
              <a:rPr lang="en-US" dirty="0"/>
              <a:t>, time (only vary in SACTYPE)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regions with the same CDUID, PR, SACTYPE,  </a:t>
            </a:r>
            <a:r>
              <a:rPr lang="en-US" dirty="0" err="1"/>
              <a:t>is_rural</a:t>
            </a:r>
            <a:r>
              <a:rPr lang="en-US" dirty="0"/>
              <a:t>, time (only vary in </a:t>
            </a:r>
            <a:r>
              <a:rPr lang="en-US" dirty="0" err="1"/>
              <a:t>conn_type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regions with the same PR, SACTYPE,  </a:t>
            </a:r>
            <a:r>
              <a:rPr lang="en-US" dirty="0" err="1"/>
              <a:t>conn_type</a:t>
            </a:r>
            <a:r>
              <a:rPr lang="en-US" dirty="0"/>
              <a:t>, </a:t>
            </a:r>
            <a:r>
              <a:rPr lang="en-US" dirty="0" err="1"/>
              <a:t>is_rural</a:t>
            </a:r>
            <a:r>
              <a:rPr lang="en-US" dirty="0"/>
              <a:t>, time (only vary in CDUID)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320DC15-8DB8-E9C3-3DDC-622A0A5AB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8388"/>
              </p:ext>
            </p:extLst>
          </p:nvPr>
        </p:nvGraphicFramePr>
        <p:xfrm>
          <a:off x="842676" y="1630481"/>
          <a:ext cx="6065731" cy="155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205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020175940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824357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407929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B176EB-9F14-F705-119F-EDE4E6478FE2}"/>
              </a:ext>
            </a:extLst>
          </p:cNvPr>
          <p:cNvSpPr/>
          <p:nvPr/>
        </p:nvSpPr>
        <p:spPr>
          <a:xfrm>
            <a:off x="6268720" y="1630481"/>
            <a:ext cx="619367" cy="155054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91A8EB2-1C41-2DEA-238D-1A8258518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06265"/>
              </p:ext>
            </p:extLst>
          </p:nvPr>
        </p:nvGraphicFramePr>
        <p:xfrm>
          <a:off x="842676" y="3766155"/>
          <a:ext cx="6065731" cy="707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205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020175940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824357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407929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C28380B-298C-37AC-AF5E-650B3B4493D0}"/>
              </a:ext>
            </a:extLst>
          </p:cNvPr>
          <p:cNvSpPr/>
          <p:nvPr/>
        </p:nvSpPr>
        <p:spPr>
          <a:xfrm>
            <a:off x="6289040" y="3755995"/>
            <a:ext cx="619367" cy="7076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9FD8DD3-34E8-6A16-974B-86717330E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59721"/>
              </p:ext>
            </p:extLst>
          </p:nvPr>
        </p:nvGraphicFramePr>
        <p:xfrm>
          <a:off x="842676" y="5192280"/>
          <a:ext cx="6065731" cy="155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205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020175940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824357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407929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6B47F51-EB22-CF9C-8D70-D05220A73323}"/>
              </a:ext>
            </a:extLst>
          </p:cNvPr>
          <p:cNvSpPr/>
          <p:nvPr/>
        </p:nvSpPr>
        <p:spPr>
          <a:xfrm>
            <a:off x="6268720" y="5192280"/>
            <a:ext cx="619367" cy="155054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F30003-7640-C4C9-B12D-CD9971C3F4DE}"/>
              </a:ext>
            </a:extLst>
          </p:cNvPr>
          <p:cNvSpPr/>
          <p:nvPr/>
        </p:nvSpPr>
        <p:spPr>
          <a:xfrm>
            <a:off x="2606328" y="1630481"/>
            <a:ext cx="619367" cy="155054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CA437-59CC-16E8-67A4-BC4F4C8AD081}"/>
              </a:ext>
            </a:extLst>
          </p:cNvPr>
          <p:cNvSpPr/>
          <p:nvPr/>
        </p:nvSpPr>
        <p:spPr>
          <a:xfrm>
            <a:off x="3398808" y="3766155"/>
            <a:ext cx="655032" cy="69751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52FCEE-FF22-3476-0EB8-2B27AE72651D}"/>
              </a:ext>
            </a:extLst>
          </p:cNvPr>
          <p:cNvSpPr/>
          <p:nvPr/>
        </p:nvSpPr>
        <p:spPr>
          <a:xfrm>
            <a:off x="929928" y="5195692"/>
            <a:ext cx="619367" cy="155054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29617568-0B9F-C1BB-3281-690A86E22CF0}"/>
              </a:ext>
            </a:extLst>
          </p:cNvPr>
          <p:cNvSpPr txBox="1"/>
          <p:nvPr/>
        </p:nvSpPr>
        <p:spPr>
          <a:xfrm>
            <a:off x="5415279" y="643950"/>
            <a:ext cx="31699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 1: The other </a:t>
            </a:r>
            <a:r>
              <a:rPr lang="en-US" sz="1600" dirty="0" err="1"/>
              <a:t>conn_type</a:t>
            </a:r>
            <a:endParaRPr lang="en-US" sz="16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91A8EB2-1C41-2DEA-238D-1A8258518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99868"/>
              </p:ext>
            </p:extLst>
          </p:nvPr>
        </p:nvGraphicFramePr>
        <p:xfrm>
          <a:off x="5425440" y="1022680"/>
          <a:ext cx="4534963" cy="707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9FD8DD3-34E8-6A16-974B-86717330E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22759"/>
              </p:ext>
            </p:extLst>
          </p:nvPr>
        </p:nvGraphicFramePr>
        <p:xfrm>
          <a:off x="5425439" y="2595046"/>
          <a:ext cx="4534963" cy="155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BFE9C81-DB2A-54C9-09C9-368DD99F3409}"/>
              </a:ext>
            </a:extLst>
          </p:cNvPr>
          <p:cNvSpPr txBox="1"/>
          <p:nvPr/>
        </p:nvSpPr>
        <p:spPr>
          <a:xfrm>
            <a:off x="5415279" y="2220634"/>
            <a:ext cx="4181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 3: Regions that vary only in CDUID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742CB-FA1F-EAAA-9874-0C4DD1432FCE}"/>
              </a:ext>
            </a:extLst>
          </p:cNvPr>
          <p:cNvSpPr txBox="1"/>
          <p:nvPr/>
        </p:nvSpPr>
        <p:spPr>
          <a:xfrm>
            <a:off x="637660" y="2226388"/>
            <a:ext cx="453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 1: Regions that vary only in SACTYPE)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320DC15-8DB8-E9C3-3DDC-622A0A5AB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30819"/>
              </p:ext>
            </p:extLst>
          </p:nvPr>
        </p:nvGraphicFramePr>
        <p:xfrm>
          <a:off x="633126" y="2595046"/>
          <a:ext cx="4534963" cy="155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B176EB-9F14-F705-119F-EDE4E6478FE2}"/>
              </a:ext>
            </a:extLst>
          </p:cNvPr>
          <p:cNvSpPr/>
          <p:nvPr/>
        </p:nvSpPr>
        <p:spPr>
          <a:xfrm>
            <a:off x="4501732" y="2544246"/>
            <a:ext cx="619367" cy="16748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8380B-298C-37AC-AF5E-650B3B4493D0}"/>
              </a:ext>
            </a:extLst>
          </p:cNvPr>
          <p:cNvSpPr/>
          <p:nvPr/>
        </p:nvSpPr>
        <p:spPr>
          <a:xfrm>
            <a:off x="9314366" y="953552"/>
            <a:ext cx="619367" cy="85956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B47F51-EB22-CF9C-8D70-D05220A73323}"/>
              </a:ext>
            </a:extLst>
          </p:cNvPr>
          <p:cNvSpPr/>
          <p:nvPr/>
        </p:nvSpPr>
        <p:spPr>
          <a:xfrm>
            <a:off x="9317402" y="2544245"/>
            <a:ext cx="619367" cy="1674886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F30003-7640-C4C9-B12D-CD9971C3F4DE}"/>
              </a:ext>
            </a:extLst>
          </p:cNvPr>
          <p:cNvSpPr/>
          <p:nvPr/>
        </p:nvSpPr>
        <p:spPr>
          <a:xfrm>
            <a:off x="1258858" y="2544245"/>
            <a:ext cx="619367" cy="16748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CA437-59CC-16E8-67A4-BC4F4C8AD081}"/>
              </a:ext>
            </a:extLst>
          </p:cNvPr>
          <p:cNvSpPr/>
          <p:nvPr/>
        </p:nvSpPr>
        <p:spPr>
          <a:xfrm>
            <a:off x="6823332" y="953359"/>
            <a:ext cx="655032" cy="85413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52FCEE-FF22-3476-0EB8-2B27AE72651D}"/>
              </a:ext>
            </a:extLst>
          </p:cNvPr>
          <p:cNvSpPr/>
          <p:nvPr/>
        </p:nvSpPr>
        <p:spPr>
          <a:xfrm>
            <a:off x="5392419" y="2544245"/>
            <a:ext cx="619367" cy="167488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A4E69A2-27F8-BBDB-1BF2-F2C0F3E68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41273"/>
              </p:ext>
            </p:extLst>
          </p:nvPr>
        </p:nvGraphicFramePr>
        <p:xfrm>
          <a:off x="606758" y="1026896"/>
          <a:ext cx="4534963" cy="707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conn_type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is_rural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avg_d</a:t>
                      </a:r>
                      <a:b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mbps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61.25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8643440-7E80-DA84-A93B-A1958517E322}"/>
              </a:ext>
            </a:extLst>
          </p:cNvPr>
          <p:cNvSpPr/>
          <p:nvPr/>
        </p:nvSpPr>
        <p:spPr>
          <a:xfrm>
            <a:off x="4503171" y="923072"/>
            <a:ext cx="619367" cy="890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936DA1-F4CC-2C83-AD2E-B76FE0A1C3E0}"/>
              </a:ext>
            </a:extLst>
          </p:cNvPr>
          <p:cNvSpPr/>
          <p:nvPr/>
        </p:nvSpPr>
        <p:spPr>
          <a:xfrm>
            <a:off x="5771622" y="2966725"/>
            <a:ext cx="57410" cy="575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2801DA-C0B3-BC7B-234D-BB5B6C37E4D6}"/>
              </a:ext>
            </a:extLst>
          </p:cNvPr>
          <p:cNvSpPr txBox="1"/>
          <p:nvPr/>
        </p:nvSpPr>
        <p:spPr>
          <a:xfrm>
            <a:off x="606757" y="643950"/>
            <a:ext cx="468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Target: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236DA4A-41A0-DE19-2FB7-909ED11A80B8}"/>
              </a:ext>
            </a:extLst>
          </p:cNvPr>
          <p:cNvSpPr/>
          <p:nvPr/>
        </p:nvSpPr>
        <p:spPr>
          <a:xfrm>
            <a:off x="5372140" y="1792247"/>
            <a:ext cx="53786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7791A30-D1A7-48C8-ACE6-AE9BB3DA4358}"/>
              </a:ext>
            </a:extLst>
          </p:cNvPr>
          <p:cNvCxnSpPr>
            <a:cxnSpLocks/>
            <a:stCxn id="177" idx="3"/>
            <a:endCxn id="18" idx="2"/>
          </p:cNvCxnSpPr>
          <p:nvPr/>
        </p:nvCxnSpPr>
        <p:spPr>
          <a:xfrm rot="5400000" flipH="1" flipV="1">
            <a:off x="7183411" y="-560539"/>
            <a:ext cx="66980" cy="4814298"/>
          </a:xfrm>
          <a:prstGeom prst="bentConnector3">
            <a:avLst>
              <a:gd name="adj1" fmla="val -341296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FAB7E2A6-BF67-D41E-BEE3-E75150E4063E}"/>
              </a:ext>
            </a:extLst>
          </p:cNvPr>
          <p:cNvCxnSpPr>
            <a:cxnSpLocks/>
            <a:stCxn id="177" idx="3"/>
            <a:endCxn id="20" idx="0"/>
          </p:cNvCxnSpPr>
          <p:nvPr/>
        </p:nvCxnSpPr>
        <p:spPr>
          <a:xfrm rot="16200000" flipH="1">
            <a:off x="6886347" y="-196495"/>
            <a:ext cx="664145" cy="4817334"/>
          </a:xfrm>
          <a:prstGeom prst="bentConnector3">
            <a:avLst>
              <a:gd name="adj1" fmla="val 35658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074DA73-5A1E-C45C-3D90-4839EE3AE7F7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4457445" y="2190274"/>
            <a:ext cx="706280" cy="16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9D2F35B7-DE86-DDA3-8911-3EA8EC873679}"/>
              </a:ext>
            </a:extLst>
          </p:cNvPr>
          <p:cNvSpPr/>
          <p:nvPr/>
        </p:nvSpPr>
        <p:spPr>
          <a:xfrm>
            <a:off x="4782859" y="1807496"/>
            <a:ext cx="53785" cy="726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29617568-0B9F-C1BB-3281-690A86E22CF0}"/>
              </a:ext>
            </a:extLst>
          </p:cNvPr>
          <p:cNvSpPr txBox="1"/>
          <p:nvPr/>
        </p:nvSpPr>
        <p:spPr>
          <a:xfrm>
            <a:off x="622966" y="424526"/>
            <a:ext cx="31699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 1: The other </a:t>
            </a:r>
            <a:r>
              <a:rPr lang="en-US" sz="1600" dirty="0" err="1"/>
              <a:t>conn_type</a:t>
            </a:r>
            <a:endParaRPr lang="en-US" sz="16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91A8EB2-1C41-2DEA-238D-1A8258518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19031"/>
              </p:ext>
            </p:extLst>
          </p:nvPr>
        </p:nvGraphicFramePr>
        <p:xfrm>
          <a:off x="604551" y="763433"/>
          <a:ext cx="4534963" cy="707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9FD8DD3-34E8-6A16-974B-86717330E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75452"/>
              </p:ext>
            </p:extLst>
          </p:nvPr>
        </p:nvGraphicFramePr>
        <p:xfrm>
          <a:off x="5415279" y="2117526"/>
          <a:ext cx="4534963" cy="155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BFE9C81-DB2A-54C9-09C9-368DD99F3409}"/>
              </a:ext>
            </a:extLst>
          </p:cNvPr>
          <p:cNvSpPr txBox="1"/>
          <p:nvPr/>
        </p:nvSpPr>
        <p:spPr>
          <a:xfrm>
            <a:off x="5405119" y="1743114"/>
            <a:ext cx="4181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 3: Regions that vary only in CDUID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742CB-FA1F-EAAA-9874-0C4DD1432FCE}"/>
              </a:ext>
            </a:extLst>
          </p:cNvPr>
          <p:cNvSpPr txBox="1"/>
          <p:nvPr/>
        </p:nvSpPr>
        <p:spPr>
          <a:xfrm>
            <a:off x="627500" y="1748868"/>
            <a:ext cx="453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 2: Regions that vary only in SACTYPE)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320DC15-8DB8-E9C3-3DDC-622A0A5AB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46869"/>
              </p:ext>
            </p:extLst>
          </p:nvPr>
        </p:nvGraphicFramePr>
        <p:xfrm>
          <a:off x="622966" y="2117526"/>
          <a:ext cx="4534963" cy="155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B176EB-9F14-F705-119F-EDE4E6478FE2}"/>
              </a:ext>
            </a:extLst>
          </p:cNvPr>
          <p:cNvSpPr/>
          <p:nvPr/>
        </p:nvSpPr>
        <p:spPr>
          <a:xfrm>
            <a:off x="4491572" y="2066726"/>
            <a:ext cx="619367" cy="16748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8380B-298C-37AC-AF5E-650B3B4493D0}"/>
              </a:ext>
            </a:extLst>
          </p:cNvPr>
          <p:cNvSpPr/>
          <p:nvPr/>
        </p:nvSpPr>
        <p:spPr>
          <a:xfrm>
            <a:off x="4493477" y="694305"/>
            <a:ext cx="619367" cy="85956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B47F51-EB22-CF9C-8D70-D05220A73323}"/>
              </a:ext>
            </a:extLst>
          </p:cNvPr>
          <p:cNvSpPr/>
          <p:nvPr/>
        </p:nvSpPr>
        <p:spPr>
          <a:xfrm>
            <a:off x="9307242" y="2066725"/>
            <a:ext cx="619367" cy="1674886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F30003-7640-C4C9-B12D-CD9971C3F4DE}"/>
              </a:ext>
            </a:extLst>
          </p:cNvPr>
          <p:cNvSpPr/>
          <p:nvPr/>
        </p:nvSpPr>
        <p:spPr>
          <a:xfrm>
            <a:off x="1248698" y="2066725"/>
            <a:ext cx="619367" cy="16748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CA437-59CC-16E8-67A4-BC4F4C8AD081}"/>
              </a:ext>
            </a:extLst>
          </p:cNvPr>
          <p:cNvSpPr/>
          <p:nvPr/>
        </p:nvSpPr>
        <p:spPr>
          <a:xfrm>
            <a:off x="2002443" y="694112"/>
            <a:ext cx="655032" cy="85413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52FCEE-FF22-3476-0EB8-2B27AE72651D}"/>
              </a:ext>
            </a:extLst>
          </p:cNvPr>
          <p:cNvSpPr/>
          <p:nvPr/>
        </p:nvSpPr>
        <p:spPr>
          <a:xfrm>
            <a:off x="5382259" y="2066725"/>
            <a:ext cx="619367" cy="167488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A4E69A2-27F8-BBDB-1BF2-F2C0F3E68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57791"/>
              </p:ext>
            </p:extLst>
          </p:nvPr>
        </p:nvGraphicFramePr>
        <p:xfrm>
          <a:off x="5382259" y="757189"/>
          <a:ext cx="4534963" cy="707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conn_type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is_rural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avg_d</a:t>
                      </a:r>
                      <a:b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mbps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61.25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8643440-7E80-DA84-A93B-A1958517E322}"/>
              </a:ext>
            </a:extLst>
          </p:cNvPr>
          <p:cNvSpPr/>
          <p:nvPr/>
        </p:nvSpPr>
        <p:spPr>
          <a:xfrm>
            <a:off x="9286340" y="694111"/>
            <a:ext cx="619367" cy="82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936DA1-F4CC-2C83-AD2E-B76FE0A1C3E0}"/>
              </a:ext>
            </a:extLst>
          </p:cNvPr>
          <p:cNvSpPr/>
          <p:nvPr/>
        </p:nvSpPr>
        <p:spPr>
          <a:xfrm>
            <a:off x="5761462" y="2489205"/>
            <a:ext cx="57410" cy="575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2801DA-C0B3-BC7B-234D-BB5B6C37E4D6}"/>
              </a:ext>
            </a:extLst>
          </p:cNvPr>
          <p:cNvSpPr txBox="1"/>
          <p:nvPr/>
        </p:nvSpPr>
        <p:spPr>
          <a:xfrm>
            <a:off x="5342302" y="426389"/>
            <a:ext cx="1488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Target: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236DA4A-41A0-DE19-2FB7-909ED11A80B8}"/>
              </a:ext>
            </a:extLst>
          </p:cNvPr>
          <p:cNvSpPr/>
          <p:nvPr/>
        </p:nvSpPr>
        <p:spPr>
          <a:xfrm>
            <a:off x="10107684" y="1493406"/>
            <a:ext cx="53786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7791A30-D1A7-48C8-ACE6-AE9BB3DA4358}"/>
              </a:ext>
            </a:extLst>
          </p:cNvPr>
          <p:cNvCxnSpPr>
            <a:cxnSpLocks/>
            <a:stCxn id="177" idx="3"/>
            <a:endCxn id="18" idx="2"/>
          </p:cNvCxnSpPr>
          <p:nvPr/>
        </p:nvCxnSpPr>
        <p:spPr>
          <a:xfrm rot="5400000" flipH="1">
            <a:off x="7195461" y="-838426"/>
            <a:ext cx="27386" cy="4811985"/>
          </a:xfrm>
          <a:prstGeom prst="bentConnector3">
            <a:avLst>
              <a:gd name="adj1" fmla="val -255057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FAB7E2A6-BF67-D41E-BEE3-E75150E4063E}"/>
              </a:ext>
            </a:extLst>
          </p:cNvPr>
          <p:cNvCxnSpPr>
            <a:cxnSpLocks/>
            <a:stCxn id="177" idx="3"/>
            <a:endCxn id="20" idx="0"/>
          </p:cNvCxnSpPr>
          <p:nvPr/>
        </p:nvCxnSpPr>
        <p:spPr>
          <a:xfrm rot="16200000" flipH="1">
            <a:off x="9373303" y="1823102"/>
            <a:ext cx="485466" cy="17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074DA73-5A1E-C45C-3D90-4839EE3AE7F7}"/>
              </a:ext>
            </a:extLst>
          </p:cNvPr>
          <p:cNvCxnSpPr>
            <a:cxnSpLocks/>
            <a:stCxn id="5" idx="0"/>
            <a:endCxn id="177" idx="3"/>
          </p:cNvCxnSpPr>
          <p:nvPr/>
        </p:nvCxnSpPr>
        <p:spPr>
          <a:xfrm rot="5400000" flipH="1" flipV="1">
            <a:off x="6965468" y="-582952"/>
            <a:ext cx="485467" cy="4813890"/>
          </a:xfrm>
          <a:prstGeom prst="bentConnector3">
            <a:avLst>
              <a:gd name="adj1" fmla="val 85317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9D2F35B7-DE86-DDA3-8911-3EA8EC873679}"/>
              </a:ext>
            </a:extLst>
          </p:cNvPr>
          <p:cNvSpPr/>
          <p:nvPr/>
        </p:nvSpPr>
        <p:spPr>
          <a:xfrm>
            <a:off x="9588253" y="1508655"/>
            <a:ext cx="53785" cy="726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1C4C62-0140-69B7-ECA6-30E9C102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67" y="3208383"/>
            <a:ext cx="9571550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1131C83-00AC-2BE2-F682-A56CFE14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87716"/>
              </p:ext>
            </p:extLst>
          </p:nvPr>
        </p:nvGraphicFramePr>
        <p:xfrm>
          <a:off x="1216830" y="1985394"/>
          <a:ext cx="4722155" cy="2955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241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08067802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749006851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650924323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769470182"/>
                    </a:ext>
                  </a:extLst>
                </a:gridCol>
                <a:gridCol w="601102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  <a:gridCol w="353350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32199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quadkey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tests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conn_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122833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129293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98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97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7417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120858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60594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128747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5878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120504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8469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110042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96275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120392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18728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D742CB-FA1F-EAAA-9874-0C4DD1432FCE}"/>
              </a:ext>
            </a:extLst>
          </p:cNvPr>
          <p:cNvSpPr txBox="1"/>
          <p:nvPr/>
        </p:nvSpPr>
        <p:spPr>
          <a:xfrm>
            <a:off x="519950" y="282026"/>
            <a:ext cx="758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B477-8838-60C2-D366-544093839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73514"/>
              </p:ext>
            </p:extLst>
          </p:nvPr>
        </p:nvGraphicFramePr>
        <p:xfrm>
          <a:off x="6338672" y="2372769"/>
          <a:ext cx="3530840" cy="2112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8067802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243538903"/>
                    </a:ext>
                  </a:extLst>
                </a:gridCol>
                <a:gridCol w="654175">
                  <a:extLst>
                    <a:ext uri="{9D8B030D-6E8A-4147-A177-3AD203B41FA5}">
                      <a16:colId xmlns:a16="http://schemas.microsoft.com/office/drawing/2014/main" val="1933013323"/>
                    </a:ext>
                  </a:extLst>
                </a:gridCol>
                <a:gridCol w="603567">
                  <a:extLst>
                    <a:ext uri="{9D8B030D-6E8A-4147-A177-3AD203B41FA5}">
                      <a16:colId xmlns:a16="http://schemas.microsoft.com/office/drawing/2014/main" val="1006653883"/>
                    </a:ext>
                  </a:extLst>
                </a:gridCol>
                <a:gridCol w="351271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conn_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is_rural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avg_d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mbps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8510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9226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254447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85664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C047987-6A3D-3871-D5EC-E889D13BDB84}"/>
              </a:ext>
            </a:extLst>
          </p:cNvPr>
          <p:cNvSpPr/>
          <p:nvPr/>
        </p:nvSpPr>
        <p:spPr>
          <a:xfrm>
            <a:off x="1249703" y="3800348"/>
            <a:ext cx="4656408" cy="573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A8BDD-436F-646D-1235-69E2F126914C}"/>
              </a:ext>
            </a:extLst>
          </p:cNvPr>
          <p:cNvSpPr/>
          <p:nvPr/>
        </p:nvSpPr>
        <p:spPr>
          <a:xfrm>
            <a:off x="6338672" y="3089148"/>
            <a:ext cx="3530840" cy="262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96CBDD-EAE9-C8D1-74AB-8BACF1ECB55E}"/>
              </a:ext>
            </a:extLst>
          </p:cNvPr>
          <p:cNvSpPr/>
          <p:nvPr/>
        </p:nvSpPr>
        <p:spPr>
          <a:xfrm>
            <a:off x="1216830" y="2962446"/>
            <a:ext cx="4656408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BB157-BB10-7A7C-3D14-91CF20DCB740}"/>
              </a:ext>
            </a:extLst>
          </p:cNvPr>
          <p:cNvSpPr/>
          <p:nvPr/>
        </p:nvSpPr>
        <p:spPr>
          <a:xfrm>
            <a:off x="1216830" y="2404244"/>
            <a:ext cx="4656408" cy="53788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8F7D2-7836-CF38-EE19-C5F012C56319}"/>
              </a:ext>
            </a:extLst>
          </p:cNvPr>
          <p:cNvSpPr/>
          <p:nvPr/>
        </p:nvSpPr>
        <p:spPr>
          <a:xfrm>
            <a:off x="6338672" y="2800484"/>
            <a:ext cx="3530840" cy="26296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BCBE0FF-6589-FE20-C433-65429C1F650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873238" y="2673185"/>
            <a:ext cx="465434" cy="258782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698C257-FF0D-0F61-6D53-669DFE91A2FC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873238" y="3104686"/>
            <a:ext cx="465434" cy="11594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AB7CC4-45E0-209D-9F89-B7BE272C329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5906111" y="3220631"/>
            <a:ext cx="432561" cy="866588"/>
          </a:xfrm>
          <a:prstGeom prst="bentConnector3">
            <a:avLst>
              <a:gd name="adj1" fmla="val 4765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58D97FD-4C6F-8B47-0B55-B95B657D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72" y="3586569"/>
            <a:ext cx="8681456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0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7E3F9-A9D1-A6A3-AD89-0DCE44ACBC4D}"/>
              </a:ext>
            </a:extLst>
          </p:cNvPr>
          <p:cNvSpPr txBox="1"/>
          <p:nvPr/>
        </p:nvSpPr>
        <p:spPr>
          <a:xfrm>
            <a:off x="519950" y="282026"/>
            <a:ext cx="758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performances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F4CE5F-03D9-7D63-E08E-00DC92DAB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02503"/>
              </p:ext>
            </p:extLst>
          </p:nvPr>
        </p:nvGraphicFramePr>
        <p:xfrm>
          <a:off x="2057160" y="1825625"/>
          <a:ext cx="5322140" cy="1696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560">
                  <a:extLst>
                    <a:ext uri="{9D8B030D-6E8A-4147-A177-3AD203B41FA5}">
                      <a16:colId xmlns:a16="http://schemas.microsoft.com/office/drawing/2014/main" val="2977514277"/>
                    </a:ext>
                  </a:extLst>
                </a:gridCol>
                <a:gridCol w="1053477">
                  <a:extLst>
                    <a:ext uri="{9D8B030D-6E8A-4147-A177-3AD203B41FA5}">
                      <a16:colId xmlns:a16="http://schemas.microsoft.com/office/drawing/2014/main" val="139580404"/>
                    </a:ext>
                  </a:extLst>
                </a:gridCol>
                <a:gridCol w="1499547">
                  <a:extLst>
                    <a:ext uri="{9D8B030D-6E8A-4147-A177-3AD203B41FA5}">
                      <a16:colId xmlns:a16="http://schemas.microsoft.com/office/drawing/2014/main" val="3550466071"/>
                    </a:ext>
                  </a:extLst>
                </a:gridCol>
                <a:gridCol w="1351556">
                  <a:extLst>
                    <a:ext uri="{9D8B030D-6E8A-4147-A177-3AD203B41FA5}">
                      <a16:colId xmlns:a16="http://schemas.microsoft.com/office/drawing/2014/main" val="363828085"/>
                    </a:ext>
                  </a:extLst>
                </a:gridCol>
              </a:tblGrid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Coefficients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avg_d_mbps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avg_u_mbps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5903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r>
                        <a:rPr lang="en-US" sz="1100" dirty="0"/>
                        <a:t>Baseline</a:t>
                      </a:r>
                    </a:p>
                    <a:p>
                      <a:r>
                        <a:rPr lang="en-US" sz="1100" dirty="0"/>
                        <a:t>(most recent speeds)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481024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r>
                        <a:rPr lang="en-US" sz="1100" dirty="0"/>
                        <a:t>ARIMA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6491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r>
                        <a:rPr lang="en-US" sz="1100" dirty="0"/>
                        <a:t>Mixed-effects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97114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r>
                        <a:rPr lang="en-US" sz="1100" dirty="0"/>
                        <a:t>Ensemble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14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1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3B15C93-BA21-18D5-CD7D-4FFC3D936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23"/>
          <a:stretch/>
        </p:blipFill>
        <p:spPr bwMode="auto">
          <a:xfrm>
            <a:off x="1524000" y="0"/>
            <a:ext cx="9144000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52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F3C725B-8788-063F-ADA5-F220ABC5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6" r="67662" b="74737"/>
          <a:stretch/>
        </p:blipFill>
        <p:spPr>
          <a:xfrm>
            <a:off x="970548" y="1582152"/>
            <a:ext cx="9821779" cy="33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1019</Words>
  <Application>Microsoft Office PowerPoint</Application>
  <PresentationFormat>Widescreen</PresentationFormat>
  <Paragraphs>651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Joosung Min</dc:creator>
  <cp:lastModifiedBy>Joosung Min</cp:lastModifiedBy>
  <cp:revision>29</cp:revision>
  <dcterms:created xsi:type="dcterms:W3CDTF">2022-05-23T19:47:07Z</dcterms:created>
  <dcterms:modified xsi:type="dcterms:W3CDTF">2022-05-27T16:39:18Z</dcterms:modified>
</cp:coreProperties>
</file>