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3/23/2017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android.com/guide/platform/index.html#api-framework" TargetMode="External"/><Relationship Id="rId2" Type="http://schemas.openxmlformats.org/officeDocument/2006/relationships/hyperlink" Target="https://developer.android.com/guide/platform/index.html#art" TargetMode="External"/><Relationship Id="rId1" Type="http://schemas.openxmlformats.org/officeDocument/2006/relationships/slideLayout" Target="../slideLayouts/slideLayout2.xml"/><Relationship Id="rId5" Type="http://schemas.openxmlformats.org/officeDocument/2006/relationships/hyperlink" Target="https://source.android.com/devices/bluetooth.html" TargetMode="External"/><Relationship Id="rId4" Type="http://schemas.openxmlformats.org/officeDocument/2006/relationships/hyperlink" Target="https://source.android.com/devices/camera/index.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source.android.com/source/jack.html" TargetMode="External"/><Relationship Id="rId2" Type="http://schemas.openxmlformats.org/officeDocument/2006/relationships/hyperlink" Target="http://source.android.com/devices/tech/dalvik/index.html" TargetMode="External"/><Relationship Id="rId1" Type="http://schemas.openxmlformats.org/officeDocument/2006/relationships/slideLayout" Target="../slideLayouts/slideLayout2.xml"/><Relationship Id="rId4" Type="http://schemas.openxmlformats.org/officeDocument/2006/relationships/hyperlink" Target="https://developer.android.com/guide/practices/verifying-apps-art.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android.com/guide/topics/resources/overview.html" TargetMode="External"/><Relationship Id="rId7" Type="http://schemas.openxmlformats.org/officeDocument/2006/relationships/hyperlink" Target="https://developer.android.com/guide/topics/providers/content-providers.html" TargetMode="External"/><Relationship Id="rId2" Type="http://schemas.openxmlformats.org/officeDocument/2006/relationships/hyperlink" Target="https://developer.android.com/guide/topics/ui/overview.html" TargetMode="External"/><Relationship Id="rId1" Type="http://schemas.openxmlformats.org/officeDocument/2006/relationships/slideLayout" Target="../slideLayouts/slideLayout2.xml"/><Relationship Id="rId6" Type="http://schemas.openxmlformats.org/officeDocument/2006/relationships/hyperlink" Target="https://developer.android.com/guide/components/tasks-and-back-stack.html" TargetMode="External"/><Relationship Id="rId5" Type="http://schemas.openxmlformats.org/officeDocument/2006/relationships/hyperlink" Target="https://developer.android.com/guide/components/activities.html" TargetMode="External"/><Relationship Id="rId4" Type="http://schemas.openxmlformats.org/officeDocument/2006/relationships/hyperlink" Target="https://developer.android.com/guide/topics/ui/notifiers/notifications.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ource.android.com/devices/tech/dalvik/dex-format.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Android DEVELOPMENT</a:t>
            </a:r>
          </a:p>
        </p:txBody>
      </p:sp>
      <p:sp>
        <p:nvSpPr>
          <p:cNvPr id="3" name="Subtitle 2"/>
          <p:cNvSpPr>
            <a:spLocks noGrp="1"/>
          </p:cNvSpPr>
          <p:nvPr>
            <p:ph type="subTitle" idx="1"/>
          </p:nvPr>
        </p:nvSpPr>
        <p:spPr/>
        <p:txBody>
          <a:bodyPr/>
          <a:lstStyle/>
          <a:p>
            <a:r>
              <a:rPr lang="en-US" dirty="0"/>
              <a:t>Platform Architecture</a:t>
            </a:r>
          </a:p>
        </p:txBody>
      </p:sp>
    </p:spTree>
    <p:extLst>
      <p:ext uri="{BB962C8B-B14F-4D97-AF65-F5344CB8AC3E}">
        <p14:creationId xmlns:p14="http://schemas.microsoft.com/office/powerpoint/2010/main" val="919585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36857"/>
          </a:xfrm>
        </p:spPr>
        <p:txBody>
          <a:bodyPr>
            <a:normAutofit fontScale="90000"/>
          </a:bodyPr>
          <a:lstStyle/>
          <a:p>
            <a:r>
              <a:rPr lang="en-US" dirty="0"/>
              <a:t> </a:t>
            </a:r>
          </a:p>
        </p:txBody>
      </p:sp>
      <p:pic>
        <p:nvPicPr>
          <p:cNvPr id="5" name="Content Placeholder 4"/>
          <p:cNvPicPr>
            <a:picLocks noGrp="1" noChangeAspect="1"/>
          </p:cNvPicPr>
          <p:nvPr>
            <p:ph sz="quarter" idx="13"/>
          </p:nvPr>
        </p:nvPicPr>
        <p:blipFill>
          <a:blip r:embed="rId2"/>
          <a:stretch>
            <a:fillRect/>
          </a:stretch>
        </p:blipFill>
        <p:spPr>
          <a:xfrm>
            <a:off x="913775" y="755374"/>
            <a:ext cx="10364451" cy="5777947"/>
          </a:xfrm>
        </p:spPr>
      </p:pic>
    </p:spTree>
    <p:extLst>
      <p:ext uri="{BB962C8B-B14F-4D97-AF65-F5344CB8AC3E}">
        <p14:creationId xmlns:p14="http://schemas.microsoft.com/office/powerpoint/2010/main" val="2375086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931987"/>
          </a:xfrm>
        </p:spPr>
        <p:txBody>
          <a:bodyPr/>
          <a:lstStyle/>
          <a:p>
            <a:r>
              <a:rPr lang="en-US" dirty="0" err="1"/>
              <a:t>Cont</a:t>
            </a:r>
            <a:r>
              <a:rPr lang="en-US" dirty="0"/>
              <a:t> …</a:t>
            </a:r>
          </a:p>
        </p:txBody>
      </p:sp>
      <p:sp>
        <p:nvSpPr>
          <p:cNvPr id="3" name="Content Placeholder 2"/>
          <p:cNvSpPr>
            <a:spLocks noGrp="1"/>
          </p:cNvSpPr>
          <p:nvPr>
            <p:ph sz="quarter" idx="13"/>
          </p:nvPr>
        </p:nvSpPr>
        <p:spPr>
          <a:xfrm>
            <a:off x="913774" y="1550504"/>
            <a:ext cx="10363826" cy="5009322"/>
          </a:xfrm>
        </p:spPr>
        <p:txBody>
          <a:bodyPr>
            <a:normAutofit lnSpcReduction="10000"/>
          </a:bodyPr>
          <a:lstStyle/>
          <a:p>
            <a:r>
              <a:rPr lang="en-US" dirty="0"/>
              <a:t>Android is an open source, Linux-based software stack created for a wide array of devices and form factors.</a:t>
            </a:r>
          </a:p>
          <a:p>
            <a:r>
              <a:rPr lang="en-US" b="1" dirty="0"/>
              <a:t>The Linux Kernel</a:t>
            </a:r>
          </a:p>
          <a:p>
            <a:pPr lvl="1"/>
            <a:r>
              <a:rPr lang="en-US" dirty="0"/>
              <a:t>The foundation of the Android platform is the Linux kernel. For example, </a:t>
            </a:r>
            <a:r>
              <a:rPr lang="en-US" dirty="0">
                <a:hlinkClick r:id="rId2"/>
              </a:rPr>
              <a:t>the Android Runtime (ART)</a:t>
            </a:r>
            <a:r>
              <a:rPr lang="en-US" dirty="0"/>
              <a:t> relies on the Linux kernel for underlying functionalities such as threading and low-level memory management.</a:t>
            </a:r>
          </a:p>
          <a:p>
            <a:r>
              <a:rPr lang="en-US" b="1" dirty="0"/>
              <a:t>Hardware Abstraction Layer (HAL)</a:t>
            </a:r>
          </a:p>
          <a:p>
            <a:pPr lvl="1"/>
            <a:r>
              <a:rPr lang="en-US" dirty="0"/>
              <a:t>provides standard interfaces that expose device hardware capabilities to the higher-level </a:t>
            </a:r>
            <a:r>
              <a:rPr lang="en-US" dirty="0">
                <a:hlinkClick r:id="rId3"/>
              </a:rPr>
              <a:t>Java API framework</a:t>
            </a:r>
            <a:r>
              <a:rPr lang="en-US" dirty="0"/>
              <a:t>. </a:t>
            </a:r>
          </a:p>
          <a:p>
            <a:pPr lvl="1"/>
            <a:r>
              <a:rPr lang="en-US" dirty="0"/>
              <a:t>The HAL consists of multiple library modules, each of which implements an interface for a specific type of hardware component, such as the </a:t>
            </a:r>
            <a:r>
              <a:rPr lang="en-US" dirty="0">
                <a:hlinkClick r:id="rId4"/>
              </a:rPr>
              <a:t>camera</a:t>
            </a:r>
            <a:r>
              <a:rPr lang="en-US" dirty="0"/>
              <a:t> or </a:t>
            </a:r>
            <a:r>
              <a:rPr lang="en-US" dirty="0" err="1">
                <a:hlinkClick r:id="rId5"/>
              </a:rPr>
              <a:t>bluetooth</a:t>
            </a:r>
            <a:r>
              <a:rPr lang="en-US" dirty="0"/>
              <a:t> module. </a:t>
            </a:r>
          </a:p>
          <a:p>
            <a:pPr lvl="1"/>
            <a:r>
              <a:rPr lang="en-US" dirty="0"/>
              <a:t>When a framework API makes a call to access device hardware, the Android system loads the library module for that hardware component.</a:t>
            </a:r>
          </a:p>
        </p:txBody>
      </p:sp>
    </p:spTree>
    <p:extLst>
      <p:ext uri="{BB962C8B-B14F-4D97-AF65-F5344CB8AC3E}">
        <p14:creationId xmlns:p14="http://schemas.microsoft.com/office/powerpoint/2010/main" val="1285479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494665"/>
          </a:xfrm>
        </p:spPr>
        <p:txBody>
          <a:bodyPr>
            <a:normAutofit fontScale="90000"/>
          </a:bodyPr>
          <a:lstStyle/>
          <a:p>
            <a:r>
              <a:rPr lang="en-US" dirty="0" err="1"/>
              <a:t>Cont</a:t>
            </a:r>
            <a:r>
              <a:rPr lang="en-US" dirty="0"/>
              <a:t> …</a:t>
            </a:r>
          </a:p>
        </p:txBody>
      </p:sp>
      <p:sp>
        <p:nvSpPr>
          <p:cNvPr id="3" name="Content Placeholder 2"/>
          <p:cNvSpPr>
            <a:spLocks noGrp="1"/>
          </p:cNvSpPr>
          <p:nvPr>
            <p:ph sz="quarter" idx="13"/>
          </p:nvPr>
        </p:nvSpPr>
        <p:spPr>
          <a:xfrm>
            <a:off x="913774" y="1113183"/>
            <a:ext cx="10363826" cy="5380381"/>
          </a:xfrm>
        </p:spPr>
        <p:txBody>
          <a:bodyPr>
            <a:normAutofit fontScale="92500"/>
          </a:bodyPr>
          <a:lstStyle/>
          <a:p>
            <a:r>
              <a:rPr lang="en-US" b="1" dirty="0"/>
              <a:t>Android Runtime</a:t>
            </a:r>
          </a:p>
          <a:p>
            <a:pPr lvl="1"/>
            <a:r>
              <a:rPr lang="en-US" dirty="0"/>
              <a:t>For devices running Android version 5.0 (API level 21) or higher, each app runs in its own process and with its own instance of the </a:t>
            </a:r>
            <a:r>
              <a:rPr lang="en-US" dirty="0">
                <a:hlinkClick r:id="rId2"/>
              </a:rPr>
              <a:t>Android Runtime (ART)</a:t>
            </a:r>
            <a:r>
              <a:rPr lang="en-US" dirty="0"/>
              <a:t>. </a:t>
            </a:r>
          </a:p>
          <a:p>
            <a:pPr lvl="1"/>
            <a:r>
              <a:rPr lang="en-US" dirty="0"/>
              <a:t>ART is written to run multiple virtual machines on low-memory devices by executing DEX files, a bytecode format designed specially for Android that's optimized for minimal memory footprint. </a:t>
            </a:r>
          </a:p>
          <a:p>
            <a:pPr lvl="1"/>
            <a:r>
              <a:rPr lang="en-US" dirty="0"/>
              <a:t>Build toolchains, such as </a:t>
            </a:r>
            <a:r>
              <a:rPr lang="en-US" dirty="0">
                <a:hlinkClick r:id="rId3"/>
              </a:rPr>
              <a:t>Jack</a:t>
            </a:r>
            <a:r>
              <a:rPr lang="en-US" dirty="0"/>
              <a:t>, compile Java sources into DEX bytecode, which can run on the Android platform.</a:t>
            </a:r>
          </a:p>
          <a:p>
            <a:pPr lvl="1"/>
            <a:r>
              <a:rPr lang="en-US" dirty="0"/>
              <a:t>Some of the major features of ART include the following:</a:t>
            </a:r>
          </a:p>
          <a:p>
            <a:pPr lvl="2"/>
            <a:r>
              <a:rPr lang="en-US" dirty="0"/>
              <a:t>Ahead-of-time (AOT) and just-in-time (JIT) compilation</a:t>
            </a:r>
          </a:p>
          <a:p>
            <a:pPr lvl="2"/>
            <a:r>
              <a:rPr lang="en-US" dirty="0"/>
              <a:t>Optimized garbage collection (GC)</a:t>
            </a:r>
          </a:p>
          <a:p>
            <a:pPr lvl="2"/>
            <a:r>
              <a:rPr lang="en-US" dirty="0"/>
              <a:t>Better debugging support, including a dedicated sampling profiler, detailed diagnostic exceptions and crash reporting, and the ability to set watchpoints to monitor specific fields</a:t>
            </a:r>
          </a:p>
          <a:p>
            <a:pPr lvl="1"/>
            <a:r>
              <a:rPr lang="en-US" dirty="0"/>
              <a:t>Prior to Android version 5.0 (API level 21), </a:t>
            </a:r>
            <a:r>
              <a:rPr lang="en-US" dirty="0" err="1"/>
              <a:t>Dalvik</a:t>
            </a:r>
            <a:r>
              <a:rPr lang="en-US" dirty="0"/>
              <a:t> was the Android runtime. If your app runs well on ART, then it should work on </a:t>
            </a:r>
            <a:r>
              <a:rPr lang="en-US" dirty="0" err="1"/>
              <a:t>Dalvik</a:t>
            </a:r>
            <a:r>
              <a:rPr lang="en-US" dirty="0"/>
              <a:t> as well, but </a:t>
            </a:r>
            <a:r>
              <a:rPr lang="en-US" dirty="0">
                <a:hlinkClick r:id="rId4"/>
              </a:rPr>
              <a:t>the reverse may not be true</a:t>
            </a:r>
            <a:r>
              <a:rPr lang="en-US" dirty="0"/>
              <a:t>.</a:t>
            </a:r>
          </a:p>
        </p:txBody>
      </p:sp>
    </p:spTree>
    <p:extLst>
      <p:ext uri="{BB962C8B-B14F-4D97-AF65-F5344CB8AC3E}">
        <p14:creationId xmlns:p14="http://schemas.microsoft.com/office/powerpoint/2010/main" val="434030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34422"/>
          </a:xfrm>
        </p:spPr>
        <p:txBody>
          <a:bodyPr>
            <a:normAutofit fontScale="90000"/>
          </a:bodyPr>
          <a:lstStyle/>
          <a:p>
            <a:r>
              <a:rPr lang="en-US" dirty="0" err="1"/>
              <a:t>Cont</a:t>
            </a:r>
            <a:r>
              <a:rPr lang="en-US" dirty="0"/>
              <a:t> …</a:t>
            </a:r>
          </a:p>
        </p:txBody>
      </p:sp>
      <p:sp>
        <p:nvSpPr>
          <p:cNvPr id="3" name="Content Placeholder 2"/>
          <p:cNvSpPr>
            <a:spLocks noGrp="1"/>
          </p:cNvSpPr>
          <p:nvPr>
            <p:ph sz="quarter" idx="13"/>
          </p:nvPr>
        </p:nvSpPr>
        <p:spPr>
          <a:xfrm>
            <a:off x="913774" y="1060174"/>
            <a:ext cx="10363826" cy="5433391"/>
          </a:xfrm>
        </p:spPr>
        <p:txBody>
          <a:bodyPr/>
          <a:lstStyle/>
          <a:p>
            <a:r>
              <a:rPr lang="en-US" b="1" dirty="0"/>
              <a:t>Java API Framework</a:t>
            </a:r>
          </a:p>
          <a:p>
            <a:pPr lvl="1"/>
            <a:r>
              <a:rPr lang="en-US" dirty="0"/>
              <a:t>The entire feature-set of the Android OS is available to you through APIs written in the Java language. These APIs form the building blocks you need to create Android apps by simplifying the reuse of core, modular system components and services, which include the following:</a:t>
            </a:r>
          </a:p>
          <a:p>
            <a:pPr lvl="2"/>
            <a:r>
              <a:rPr lang="en-US" dirty="0"/>
              <a:t>A rich and extensible </a:t>
            </a:r>
            <a:r>
              <a:rPr lang="en-US" dirty="0">
                <a:hlinkClick r:id="rId2"/>
              </a:rPr>
              <a:t>View System</a:t>
            </a:r>
            <a:r>
              <a:rPr lang="en-US" dirty="0"/>
              <a:t> you can use to build an app’s UI, including lists, grids, text boxes, buttons, and even an embeddable web browser</a:t>
            </a:r>
          </a:p>
          <a:p>
            <a:pPr lvl="2"/>
            <a:r>
              <a:rPr lang="en-US" dirty="0"/>
              <a:t>A </a:t>
            </a:r>
            <a:r>
              <a:rPr lang="en-US" dirty="0">
                <a:hlinkClick r:id="rId3"/>
              </a:rPr>
              <a:t>Resource Manager</a:t>
            </a:r>
            <a:r>
              <a:rPr lang="en-US" dirty="0"/>
              <a:t>, providing access to non-code resources such as localized strings, graphics, and layout files</a:t>
            </a:r>
          </a:p>
          <a:p>
            <a:pPr lvl="2"/>
            <a:r>
              <a:rPr lang="en-US" dirty="0"/>
              <a:t>A </a:t>
            </a:r>
            <a:r>
              <a:rPr lang="en-US" dirty="0">
                <a:hlinkClick r:id="rId4"/>
              </a:rPr>
              <a:t>Notification Manager</a:t>
            </a:r>
            <a:r>
              <a:rPr lang="en-US" dirty="0"/>
              <a:t> that enables all apps to display custom alerts in the status bar</a:t>
            </a:r>
          </a:p>
          <a:p>
            <a:pPr lvl="2"/>
            <a:r>
              <a:rPr lang="en-US" dirty="0"/>
              <a:t>An </a:t>
            </a:r>
            <a:r>
              <a:rPr lang="en-US" dirty="0">
                <a:hlinkClick r:id="rId5"/>
              </a:rPr>
              <a:t>Activity Manager</a:t>
            </a:r>
            <a:r>
              <a:rPr lang="en-US" dirty="0"/>
              <a:t> that manages the lifecycle of apps and provides a common </a:t>
            </a:r>
            <a:r>
              <a:rPr lang="en-US" dirty="0">
                <a:hlinkClick r:id="rId6"/>
              </a:rPr>
              <a:t>navigation back stack</a:t>
            </a:r>
            <a:endParaRPr lang="en-US" dirty="0"/>
          </a:p>
          <a:p>
            <a:pPr lvl="2"/>
            <a:r>
              <a:rPr lang="en-US" dirty="0">
                <a:hlinkClick r:id="rId7"/>
              </a:rPr>
              <a:t>Content Providers</a:t>
            </a:r>
            <a:r>
              <a:rPr lang="en-US" dirty="0"/>
              <a:t> that enable apps to access data from other apps, such as the Contacts app, or to share their own data</a:t>
            </a:r>
          </a:p>
          <a:p>
            <a:pPr marL="914400" lvl="2" indent="0">
              <a:buNone/>
            </a:pPr>
            <a:endParaRPr lang="en-US" dirty="0"/>
          </a:p>
          <a:p>
            <a:endParaRPr lang="en-US" dirty="0"/>
          </a:p>
        </p:txBody>
      </p:sp>
    </p:spTree>
    <p:extLst>
      <p:ext uri="{BB962C8B-B14F-4D97-AF65-F5344CB8AC3E}">
        <p14:creationId xmlns:p14="http://schemas.microsoft.com/office/powerpoint/2010/main" val="3173415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87431"/>
          </a:xfrm>
        </p:spPr>
        <p:txBody>
          <a:bodyPr/>
          <a:lstStyle/>
          <a:p>
            <a:r>
              <a:rPr lang="en-US" dirty="0" err="1"/>
              <a:t>Cont</a:t>
            </a:r>
            <a:r>
              <a:rPr lang="en-US" dirty="0"/>
              <a:t> …</a:t>
            </a:r>
          </a:p>
        </p:txBody>
      </p:sp>
      <p:sp>
        <p:nvSpPr>
          <p:cNvPr id="3" name="Content Placeholder 2"/>
          <p:cNvSpPr>
            <a:spLocks noGrp="1"/>
          </p:cNvSpPr>
          <p:nvPr>
            <p:ph sz="quarter" idx="13"/>
          </p:nvPr>
        </p:nvSpPr>
        <p:spPr>
          <a:xfrm>
            <a:off x="913774" y="1205948"/>
            <a:ext cx="10363826" cy="4956313"/>
          </a:xfrm>
        </p:spPr>
        <p:txBody>
          <a:bodyPr/>
          <a:lstStyle/>
          <a:p>
            <a:r>
              <a:rPr lang="en-US" dirty="0"/>
              <a:t>System Apps</a:t>
            </a:r>
          </a:p>
          <a:p>
            <a:pPr lvl="1"/>
            <a:r>
              <a:rPr lang="en-US" dirty="0"/>
              <a:t>Android comes with a set of core apps for email, SMS messaging, calendars, internet browsing, contacts, and more. </a:t>
            </a:r>
          </a:p>
          <a:p>
            <a:pPr lvl="1"/>
            <a:r>
              <a:rPr lang="en-US" dirty="0"/>
              <a:t>Apps included with the platform have no special status among the apps the user chooses to install.</a:t>
            </a:r>
          </a:p>
          <a:p>
            <a:pPr lvl="1"/>
            <a:r>
              <a:rPr lang="en-US" dirty="0"/>
              <a:t>The system apps function both as apps for users and to provide key capabilities that developers can access from their own app. </a:t>
            </a:r>
          </a:p>
          <a:p>
            <a:pPr lvl="1"/>
            <a:r>
              <a:rPr lang="en-US" dirty="0"/>
              <a:t>For example, if your app would like to deliver an SMS message, you don't need to build that functionality yourself—you can instead invoke whichever SMS app is already installed to deliver a message to the recipient you specify.</a:t>
            </a:r>
          </a:p>
        </p:txBody>
      </p:sp>
    </p:spTree>
    <p:extLst>
      <p:ext uri="{BB962C8B-B14F-4D97-AF65-F5344CB8AC3E}">
        <p14:creationId xmlns:p14="http://schemas.microsoft.com/office/powerpoint/2010/main" val="1421440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998248"/>
          </a:xfrm>
        </p:spPr>
        <p:txBody>
          <a:bodyPr/>
          <a:lstStyle/>
          <a:p>
            <a:r>
              <a:rPr lang="en-US" dirty="0"/>
              <a:t>Ahead-of-time (AOT) compilation</a:t>
            </a:r>
          </a:p>
        </p:txBody>
      </p:sp>
      <p:sp>
        <p:nvSpPr>
          <p:cNvPr id="3" name="Content Placeholder 2"/>
          <p:cNvSpPr>
            <a:spLocks noGrp="1"/>
          </p:cNvSpPr>
          <p:nvPr>
            <p:ph sz="quarter" idx="13"/>
          </p:nvPr>
        </p:nvSpPr>
        <p:spPr>
          <a:xfrm>
            <a:off x="913774" y="1616766"/>
            <a:ext cx="10363826" cy="4465982"/>
          </a:xfrm>
        </p:spPr>
        <p:txBody>
          <a:bodyPr/>
          <a:lstStyle/>
          <a:p>
            <a:r>
              <a:rPr lang="en-US" dirty="0"/>
              <a:t>At install time, ART compiles apps using the on-device </a:t>
            </a:r>
            <a:r>
              <a:rPr lang="en-US" b="1" dirty="0"/>
              <a:t>dex2oat</a:t>
            </a:r>
            <a:r>
              <a:rPr lang="en-US" dirty="0"/>
              <a:t> tool. </a:t>
            </a:r>
          </a:p>
          <a:p>
            <a:r>
              <a:rPr lang="en-US" dirty="0"/>
              <a:t>This utility accepts </a:t>
            </a:r>
            <a:r>
              <a:rPr lang="en-US" dirty="0">
                <a:hlinkClick r:id="rId2"/>
              </a:rPr>
              <a:t>DEX</a:t>
            </a:r>
            <a:r>
              <a:rPr lang="en-US" dirty="0"/>
              <a:t> files as input and generates a compiled app executable for the target device. </a:t>
            </a:r>
          </a:p>
          <a:p>
            <a:r>
              <a:rPr lang="en-US" dirty="0"/>
              <a:t>The utility should be able to compile all valid DEX files without difficulty.</a:t>
            </a:r>
          </a:p>
          <a:p>
            <a:r>
              <a:rPr lang="en-US" dirty="0"/>
              <a:t>However, some post-processing tools produce invalid files that may be tolerated by </a:t>
            </a:r>
            <a:r>
              <a:rPr lang="en-US" dirty="0" err="1"/>
              <a:t>Dalvik</a:t>
            </a:r>
            <a:r>
              <a:rPr lang="en-US" dirty="0"/>
              <a:t> but cannot be compiled by ART.</a:t>
            </a:r>
          </a:p>
        </p:txBody>
      </p:sp>
    </p:spTree>
    <p:extLst>
      <p:ext uri="{BB962C8B-B14F-4D97-AF65-F5344CB8AC3E}">
        <p14:creationId xmlns:p14="http://schemas.microsoft.com/office/powerpoint/2010/main" val="3013440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87431"/>
          </a:xfrm>
        </p:spPr>
        <p:txBody>
          <a:bodyPr/>
          <a:lstStyle/>
          <a:p>
            <a:r>
              <a:rPr lang="en-US" dirty="0"/>
              <a:t>Just-In-Time (JIT) Compiler</a:t>
            </a:r>
          </a:p>
        </p:txBody>
      </p:sp>
      <p:sp>
        <p:nvSpPr>
          <p:cNvPr id="3" name="Content Placeholder 2"/>
          <p:cNvSpPr>
            <a:spLocks noGrp="1"/>
          </p:cNvSpPr>
          <p:nvPr>
            <p:ph sz="quarter" idx="13"/>
          </p:nvPr>
        </p:nvSpPr>
        <p:spPr>
          <a:xfrm>
            <a:off x="913774" y="1205948"/>
            <a:ext cx="10363826" cy="5115339"/>
          </a:xfrm>
        </p:spPr>
        <p:txBody>
          <a:bodyPr>
            <a:normAutofit lnSpcReduction="10000"/>
          </a:bodyPr>
          <a:lstStyle/>
          <a:p>
            <a:r>
              <a:rPr lang="en-US" dirty="0"/>
              <a:t>JIT compilation works in this manner:</a:t>
            </a:r>
          </a:p>
          <a:p>
            <a:pPr lvl="1"/>
            <a:r>
              <a:rPr lang="en-US" dirty="0"/>
              <a:t>The user runs the app, which then triggers ART to load the .</a:t>
            </a:r>
            <a:r>
              <a:rPr lang="en-US" dirty="0" err="1"/>
              <a:t>dex</a:t>
            </a:r>
            <a:r>
              <a:rPr lang="en-US" dirty="0"/>
              <a:t> file.</a:t>
            </a:r>
          </a:p>
          <a:p>
            <a:pPr lvl="1"/>
            <a:r>
              <a:rPr lang="en-US" dirty="0"/>
              <a:t>If the .oat file (the AOT binary for the .</a:t>
            </a:r>
            <a:r>
              <a:rPr lang="en-US" dirty="0" err="1"/>
              <a:t>dex</a:t>
            </a:r>
            <a:r>
              <a:rPr lang="en-US" dirty="0"/>
              <a:t> file) is available, ART uses them directly. Note that .oat files are generated regularly. However, that does not imply they contain compiled code (AOT binary).</a:t>
            </a:r>
          </a:p>
          <a:p>
            <a:pPr lvl="1"/>
            <a:r>
              <a:rPr lang="en-US" dirty="0"/>
              <a:t>If no .oat file is available, ART runs through either JIT or an interpreter to execute the .</a:t>
            </a:r>
            <a:r>
              <a:rPr lang="en-US" dirty="0" err="1"/>
              <a:t>dex</a:t>
            </a:r>
            <a:r>
              <a:rPr lang="en-US" dirty="0"/>
              <a:t> file. ART will always use the .oat files if available. Otherwise, it will use the APK and extract it in memory to get to the .</a:t>
            </a:r>
            <a:r>
              <a:rPr lang="en-US" dirty="0" err="1"/>
              <a:t>dex</a:t>
            </a:r>
            <a:r>
              <a:rPr lang="en-US" dirty="0"/>
              <a:t> incurring a big memory overhead (equal to the size of the </a:t>
            </a:r>
            <a:r>
              <a:rPr lang="en-US" dirty="0" err="1"/>
              <a:t>dex</a:t>
            </a:r>
            <a:r>
              <a:rPr lang="en-US" dirty="0"/>
              <a:t> files).</a:t>
            </a:r>
          </a:p>
          <a:p>
            <a:pPr lvl="1"/>
            <a:r>
              <a:rPr lang="en-US" dirty="0"/>
              <a:t>JIT is enabled for any application that is not compiled according to the "speed" compilation filter (which says, compile as much as you can from the app).</a:t>
            </a:r>
          </a:p>
          <a:p>
            <a:pPr lvl="1"/>
            <a:r>
              <a:rPr lang="en-US" dirty="0"/>
              <a:t>The JIT profile data is dumped to a file in a system directory. Only the application has access to the directory.</a:t>
            </a:r>
          </a:p>
          <a:p>
            <a:pPr lvl="1"/>
            <a:r>
              <a:rPr lang="en-US" dirty="0"/>
              <a:t>The AOT compilation (dex2oat) daemon parses that file to drive its compilation.</a:t>
            </a:r>
          </a:p>
          <a:p>
            <a:pPr lvl="1"/>
            <a:endParaRPr lang="en-US" dirty="0"/>
          </a:p>
          <a:p>
            <a:pPr lvl="1"/>
            <a:endParaRPr lang="en-US" dirty="0"/>
          </a:p>
        </p:txBody>
      </p:sp>
    </p:spTree>
    <p:extLst>
      <p:ext uri="{BB962C8B-B14F-4D97-AF65-F5344CB8AC3E}">
        <p14:creationId xmlns:p14="http://schemas.microsoft.com/office/powerpoint/2010/main" val="38599836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41</TotalTime>
  <Words>473</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Droplet</vt:lpstr>
      <vt:lpstr>Android DEVELOPMENT</vt:lpstr>
      <vt:lpstr> </vt:lpstr>
      <vt:lpstr>Cont …</vt:lpstr>
      <vt:lpstr>Cont …</vt:lpstr>
      <vt:lpstr>Cont …</vt:lpstr>
      <vt:lpstr>Cont …</vt:lpstr>
      <vt:lpstr>Ahead-of-time (AOT) compilation</vt:lpstr>
      <vt:lpstr>Just-In-Time (JIT) Compiler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DEVELOPMENT</dc:title>
  <dc:creator>Felix Okoth</dc:creator>
  <cp:lastModifiedBy>Felix Okoth</cp:lastModifiedBy>
  <cp:revision>5</cp:revision>
  <dcterms:created xsi:type="dcterms:W3CDTF">2017-03-23T03:24:31Z</dcterms:created>
  <dcterms:modified xsi:type="dcterms:W3CDTF">2017-03-23T04:06:15Z</dcterms:modified>
</cp:coreProperties>
</file>