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INITIALIZATION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527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06700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325218"/>
            <a:ext cx="10363826" cy="4465981"/>
          </a:xfrm>
        </p:spPr>
        <p:txBody>
          <a:bodyPr/>
          <a:lstStyle/>
          <a:p>
            <a:pPr lvl="1"/>
            <a:r>
              <a:rPr lang="en-US" dirty="0"/>
              <a:t>Also, the this reference passed as the first parameter to &lt;</a:t>
            </a:r>
            <a:r>
              <a:rPr lang="en-US" dirty="0" err="1"/>
              <a:t>init</a:t>
            </a:r>
            <a:r>
              <a:rPr lang="en-US" dirty="0"/>
              <a:t>&gt; is inserted by the Java compiler into the parameter list of every instance method. </a:t>
            </a:r>
          </a:p>
          <a:p>
            <a:pPr lvl="1"/>
            <a:r>
              <a:rPr lang="en-US" dirty="0"/>
              <a:t>For example, the method </a:t>
            </a:r>
            <a:r>
              <a:rPr lang="en-US" b="1" dirty="0"/>
              <a:t>void add(</a:t>
            </a:r>
            <a:r>
              <a:rPr lang="en-US" b="1" dirty="0" err="1"/>
              <a:t>int</a:t>
            </a:r>
            <a:r>
              <a:rPr lang="en-US" b="1" dirty="0"/>
              <a:t> amount)</a:t>
            </a:r>
            <a:r>
              <a:rPr lang="en-US" dirty="0"/>
              <a:t> in the source file for class </a:t>
            </a:r>
            <a:r>
              <a:rPr lang="en-US" dirty="0" err="1"/>
              <a:t>CoffeeCup</a:t>
            </a:r>
            <a:r>
              <a:rPr lang="en-US" dirty="0"/>
              <a:t> would become the </a:t>
            </a:r>
            <a:r>
              <a:rPr lang="en-US" b="1" dirty="0"/>
              <a:t>void add(</a:t>
            </a:r>
            <a:r>
              <a:rPr lang="en-US" b="1" dirty="0" err="1"/>
              <a:t>CoffeeCup</a:t>
            </a:r>
            <a:r>
              <a:rPr lang="en-US" b="1" dirty="0"/>
              <a:t> this, </a:t>
            </a:r>
            <a:r>
              <a:rPr lang="en-US" b="1" dirty="0" err="1"/>
              <a:t>int</a:t>
            </a:r>
            <a:r>
              <a:rPr lang="en-US" b="1" dirty="0"/>
              <a:t> amount)</a:t>
            </a:r>
            <a:r>
              <a:rPr lang="en-US" dirty="0"/>
              <a:t> method in the class file.</a:t>
            </a:r>
          </a:p>
          <a:p>
            <a:pPr lvl="1"/>
            <a:r>
              <a:rPr lang="en-US" dirty="0"/>
              <a:t>The hidden </a:t>
            </a:r>
            <a:r>
              <a:rPr lang="en-US" b="1" i="1" dirty="0"/>
              <a:t>this</a:t>
            </a:r>
            <a:r>
              <a:rPr lang="en-US" dirty="0"/>
              <a:t> reference is the way in which instance methods, including instance initialization methods, are able to access instance data.</a:t>
            </a:r>
          </a:p>
        </p:txBody>
      </p:sp>
    </p:spTree>
    <p:extLst>
      <p:ext uri="{BB962C8B-B14F-4D97-AF65-F5344CB8AC3E}">
        <p14:creationId xmlns:p14="http://schemas.microsoft.com/office/powerpoint/2010/main" val="66460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Initialization of Classes and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Initialization of a class consists of executing its static initializers and the initializers for static fields (class variables) declared in the class.</a:t>
            </a:r>
          </a:p>
          <a:p>
            <a:endParaRPr lang="en-US" dirty="0"/>
          </a:p>
          <a:p>
            <a:r>
              <a:rPr lang="en-US" dirty="0"/>
              <a:t>Initialization of an interface consists of executing the initializers for fields (constants) declared in the interface.</a:t>
            </a:r>
          </a:p>
          <a:p>
            <a:endParaRPr lang="en-US" dirty="0"/>
          </a:p>
          <a:p>
            <a:r>
              <a:rPr lang="en-US" dirty="0"/>
              <a:t>Before a class is initialized, its direct superclass must be initialized, but interfaces implemented by the class are not initialized. Similarly, the </a:t>
            </a:r>
            <a:r>
              <a:rPr lang="en-US" dirty="0" err="1"/>
              <a:t>superinterfaces</a:t>
            </a:r>
            <a:r>
              <a:rPr lang="en-US" dirty="0"/>
              <a:t> of an interface are not initialized before the interface is initialized.</a:t>
            </a:r>
          </a:p>
        </p:txBody>
      </p:sp>
    </p:spTree>
    <p:extLst>
      <p:ext uri="{BB962C8B-B14F-4D97-AF65-F5344CB8AC3E}">
        <p14:creationId xmlns:p14="http://schemas.microsoft.com/office/powerpoint/2010/main" val="103964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When Initialization Occurs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class or interface type T will be initialized immediately before the first occurrence of any one of the following:</a:t>
            </a:r>
          </a:p>
          <a:p>
            <a:pPr lvl="1"/>
            <a:r>
              <a:rPr lang="en-US" dirty="0"/>
              <a:t>T is a class and an instance of T is created.</a:t>
            </a:r>
          </a:p>
          <a:p>
            <a:pPr lvl="1"/>
            <a:r>
              <a:rPr lang="en-US" dirty="0"/>
              <a:t>T is a class and a static method declared by T is invoked.</a:t>
            </a:r>
          </a:p>
          <a:p>
            <a:pPr lvl="1"/>
            <a:r>
              <a:rPr lang="en-US" dirty="0"/>
              <a:t>A static field declared by T is assigned.</a:t>
            </a:r>
          </a:p>
          <a:p>
            <a:pPr lvl="1"/>
            <a:r>
              <a:rPr lang="en-US" dirty="0"/>
              <a:t>A static field declared by T is used and the field is not a constant variable</a:t>
            </a:r>
          </a:p>
          <a:p>
            <a:pPr lvl="1"/>
            <a:r>
              <a:rPr lang="en-US" dirty="0"/>
              <a:t>T is a top level class, and an assert statement lexically nested within T is executed.</a:t>
            </a:r>
          </a:p>
        </p:txBody>
      </p:sp>
    </p:spTree>
    <p:extLst>
      <p:ext uri="{BB962C8B-B14F-4D97-AF65-F5344CB8AC3E}">
        <p14:creationId xmlns:p14="http://schemas.microsoft.com/office/powerpoint/2010/main" val="426029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reference to a static field causes initialization of only the class or interface that actually declares it, even though it might be referred to through the name of a subclass, a </a:t>
            </a:r>
            <a:r>
              <a:rPr lang="en-US" dirty="0" err="1"/>
              <a:t>subinterface</a:t>
            </a:r>
            <a:r>
              <a:rPr lang="en-US" dirty="0"/>
              <a:t>, or a class that implements an interface.</a:t>
            </a:r>
          </a:p>
          <a:p>
            <a:endParaRPr lang="en-US" dirty="0"/>
          </a:p>
          <a:p>
            <a:r>
              <a:rPr lang="en-US" dirty="0"/>
              <a:t>Invocation of certain reflective methods in class </a:t>
            </a:r>
            <a:r>
              <a:rPr lang="en-US" dirty="0" err="1"/>
              <a:t>Class</a:t>
            </a:r>
            <a:r>
              <a:rPr lang="en-US" dirty="0"/>
              <a:t> and in package </a:t>
            </a:r>
            <a:r>
              <a:rPr lang="en-US" dirty="0" err="1"/>
              <a:t>java.lang.reflect</a:t>
            </a:r>
            <a:r>
              <a:rPr lang="en-US" dirty="0"/>
              <a:t> also causes class or interface initialization.</a:t>
            </a:r>
          </a:p>
        </p:txBody>
      </p:sp>
    </p:spTree>
    <p:extLst>
      <p:ext uri="{BB962C8B-B14F-4D97-AF65-F5344CB8AC3E}">
        <p14:creationId xmlns:p14="http://schemas.microsoft.com/office/powerpoint/2010/main" val="391237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6572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Object initialization in Java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90261"/>
            <a:ext cx="10363826" cy="4200938"/>
          </a:xfrm>
        </p:spPr>
        <p:txBody>
          <a:bodyPr/>
          <a:lstStyle/>
          <a:p>
            <a:r>
              <a:rPr lang="en-US" dirty="0"/>
              <a:t>An object is a chunk of memory bundled with the code that manipulates memory.</a:t>
            </a:r>
          </a:p>
          <a:p>
            <a:r>
              <a:rPr lang="en-US" dirty="0"/>
              <a:t>In the memory, the object maintains its </a:t>
            </a:r>
            <a:r>
              <a:rPr lang="en-US" i="1" dirty="0"/>
              <a:t>state</a:t>
            </a:r>
            <a:r>
              <a:rPr lang="en-US" dirty="0"/>
              <a:t> (the values of its instance variables), which can change and evolve throughout its lifetime. </a:t>
            </a:r>
          </a:p>
          <a:p>
            <a:r>
              <a:rPr lang="en-US" dirty="0"/>
              <a:t>To get a newly-created object off to a good start, its newly-allocated memory must be initialized to a proper initial state. </a:t>
            </a:r>
          </a:p>
          <a:p>
            <a:r>
              <a:rPr lang="en-US" dirty="0"/>
              <a:t>At the beginning of an object's life, the Java virtual machine (JVM) allocates enough memory on the heap to accommodate the object's instance variables. </a:t>
            </a:r>
          </a:p>
        </p:txBody>
      </p:sp>
    </p:spTree>
    <p:extLst>
      <p:ext uri="{BB962C8B-B14F-4D97-AF65-F5344CB8AC3E}">
        <p14:creationId xmlns:p14="http://schemas.microsoft.com/office/powerpoint/2010/main" val="99886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2117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139688"/>
            <a:ext cx="10363826" cy="4651511"/>
          </a:xfrm>
        </p:spPr>
        <p:txBody>
          <a:bodyPr/>
          <a:lstStyle/>
          <a:p>
            <a:r>
              <a:rPr lang="en-US" dirty="0"/>
              <a:t>When that memory is first allocated, however, the data it contains is unpredictable. </a:t>
            </a:r>
          </a:p>
          <a:p>
            <a:r>
              <a:rPr lang="en-US" dirty="0"/>
              <a:t>If the memory were used as is, the behavior of the object would also be unpredictable. </a:t>
            </a:r>
          </a:p>
          <a:p>
            <a:r>
              <a:rPr lang="en-US" dirty="0"/>
              <a:t>To guard against such a scenario, Java makes certain that memory is initialized, at least to predictable default values, before it is used by any code.</a:t>
            </a:r>
          </a:p>
          <a:p>
            <a:r>
              <a:rPr lang="en-US" dirty="0"/>
              <a:t>The Java language, has built-in mechanisms that help you ensure proper initialization of the memory occupied by a newly-created object. </a:t>
            </a:r>
          </a:p>
          <a:p>
            <a:r>
              <a:rPr lang="en-US" dirty="0"/>
              <a:t>With proper use of these mechanisms, you can prevent an object of your design from ever being created with an invalid initial state.</a:t>
            </a:r>
          </a:p>
        </p:txBody>
      </p:sp>
    </p:spTree>
    <p:extLst>
      <p:ext uri="{BB962C8B-B14F-4D97-AF65-F5344CB8AC3E}">
        <p14:creationId xmlns:p14="http://schemas.microsoft.com/office/powerpoint/2010/main" val="2701342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Java language initialization 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Default initial values:</a:t>
            </a:r>
          </a:p>
          <a:p>
            <a:pPr lvl="1"/>
            <a:r>
              <a:rPr lang="en-US" dirty="0"/>
              <a:t>If you provide no explicit initialization to instance variables, they will be awarded predictable </a:t>
            </a:r>
            <a:r>
              <a:rPr lang="en-US" i="1" dirty="0"/>
              <a:t>default initial values</a:t>
            </a:r>
            <a:r>
              <a:rPr lang="en-US" dirty="0"/>
              <a:t>, which are based only on the type of the variable</a:t>
            </a:r>
          </a:p>
          <a:p>
            <a:pPr lvl="1"/>
            <a:r>
              <a:rPr lang="en-US" dirty="0"/>
              <a:t>These are the default initial values for both instance and class variables. </a:t>
            </a:r>
          </a:p>
          <a:p>
            <a:pPr lvl="2"/>
            <a:r>
              <a:rPr lang="en-US" dirty="0"/>
              <a:t>Boolean - false, byte - (byte) 0, short (short) 0, </a:t>
            </a:r>
            <a:r>
              <a:rPr lang="en-US" dirty="0" err="1"/>
              <a:t>int</a:t>
            </a:r>
            <a:r>
              <a:rPr lang="en-US" dirty="0"/>
              <a:t> 0, long 0L,  char \u0000, float - 0.0f double -  0.0d, object - reference null</a:t>
            </a:r>
          </a:p>
          <a:p>
            <a:pPr lvl="1"/>
            <a:r>
              <a:rPr lang="en-US" dirty="0"/>
              <a:t>Local variables are not given default initial values. They must be initialized explicitly before they are used.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88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19953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338470"/>
            <a:ext cx="10363826" cy="4452729"/>
          </a:xfrm>
        </p:spPr>
        <p:txBody>
          <a:bodyPr/>
          <a:lstStyle/>
          <a:p>
            <a:r>
              <a:rPr lang="en-US" b="1" dirty="0"/>
              <a:t>Constructors:</a:t>
            </a:r>
          </a:p>
          <a:p>
            <a:pPr lvl="1"/>
            <a:r>
              <a:rPr lang="en-US" dirty="0"/>
              <a:t> In Java, constructors are similar to methods, but they are not methods. </a:t>
            </a:r>
          </a:p>
          <a:p>
            <a:pPr lvl="1"/>
            <a:r>
              <a:rPr lang="en-US" dirty="0"/>
              <a:t>Like a method, a constructor has a set of parameters and a body of code. </a:t>
            </a:r>
          </a:p>
          <a:p>
            <a:pPr lvl="1"/>
            <a:r>
              <a:rPr lang="en-US" dirty="0"/>
              <a:t>Unlike methods, however, constructors have no return type. </a:t>
            </a:r>
          </a:p>
          <a:p>
            <a:pPr lvl="1"/>
            <a:r>
              <a:rPr lang="en-US" dirty="0"/>
              <a:t>Like methods, you can give access specifiers to constructors, but unlike methods, constructors with public, protected, or package access are not inherited by subclasses. </a:t>
            </a:r>
          </a:p>
          <a:p>
            <a:pPr lvl="1"/>
            <a:r>
              <a:rPr lang="en-US" dirty="0"/>
              <a:t>(Also, instead of determining the ability to invoke a method, the access level of a constructor determines the ability to instantiate an object.)</a:t>
            </a:r>
          </a:p>
          <a:p>
            <a:pPr lvl="1"/>
            <a:r>
              <a:rPr lang="en-US" dirty="0"/>
              <a:t>As with methods, you can overload constructors by varying the number, types, and order of parameters. </a:t>
            </a:r>
            <a:endParaRPr lang="en-US" b="1" dirty="0"/>
          </a:p>
          <a:p>
            <a:pPr lvl="1"/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98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64509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90262"/>
            <a:ext cx="10363826" cy="4200938"/>
          </a:xfrm>
        </p:spPr>
        <p:txBody>
          <a:bodyPr/>
          <a:lstStyle/>
          <a:p>
            <a:r>
              <a:rPr lang="en-US" b="1" dirty="0"/>
              <a:t>Instance initialization methods:</a:t>
            </a:r>
          </a:p>
          <a:p>
            <a:pPr lvl="1"/>
            <a:r>
              <a:rPr lang="en-US" dirty="0"/>
              <a:t>When you compile a class, the Java compiler creates an instance initialization method for each constructor you declare in the source code of the class. </a:t>
            </a:r>
          </a:p>
          <a:p>
            <a:pPr lvl="1"/>
            <a:r>
              <a:rPr lang="en-US" dirty="0"/>
              <a:t>Although the constructor is not a method, the instance initialization method is. </a:t>
            </a:r>
          </a:p>
          <a:p>
            <a:pPr lvl="1"/>
            <a:r>
              <a:rPr lang="en-US" dirty="0"/>
              <a:t>It has a name, &lt;</a:t>
            </a:r>
            <a:r>
              <a:rPr lang="en-US" dirty="0" err="1"/>
              <a:t>init</a:t>
            </a:r>
            <a:r>
              <a:rPr lang="en-US" dirty="0"/>
              <a:t>&gt;, a return type, void, and a set of parameters that match the parameters of the constructor from which it was generated.</a:t>
            </a:r>
          </a:p>
          <a:p>
            <a:pPr lvl="2"/>
            <a:r>
              <a:rPr lang="en-US" b="1" dirty="0"/>
              <a:t>public void &lt;</a:t>
            </a:r>
            <a:r>
              <a:rPr lang="en-US" b="1" dirty="0" err="1"/>
              <a:t>init</a:t>
            </a:r>
            <a:r>
              <a:rPr lang="en-US" b="1" dirty="0"/>
              <a:t>&gt;(</a:t>
            </a:r>
            <a:r>
              <a:rPr lang="en-US" b="1" dirty="0" err="1"/>
              <a:t>CoffeeCup</a:t>
            </a:r>
            <a:r>
              <a:rPr lang="en-US" b="1" dirty="0"/>
              <a:t> this) {...}</a:t>
            </a:r>
          </a:p>
          <a:p>
            <a:pPr lvl="1"/>
            <a:r>
              <a:rPr lang="en-US" dirty="0"/>
              <a:t>Note that &lt;</a:t>
            </a:r>
            <a:r>
              <a:rPr lang="en-US" dirty="0" err="1"/>
              <a:t>init</a:t>
            </a:r>
            <a:r>
              <a:rPr lang="en-US" dirty="0"/>
              <a:t>&gt; is not a valid Java method name, so you could not define a method in your source file that accidentally conflicted with an instance initialization method. </a:t>
            </a:r>
          </a:p>
        </p:txBody>
      </p:sp>
    </p:spTree>
    <p:extLst>
      <p:ext uri="{BB962C8B-B14F-4D97-AF65-F5344CB8AC3E}">
        <p14:creationId xmlns:p14="http://schemas.microsoft.com/office/powerpoint/2010/main" val="112999392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64</TotalTime>
  <Words>539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Droplet</vt:lpstr>
      <vt:lpstr>JAVA INITIALIZATION</vt:lpstr>
      <vt:lpstr>Initialization of Classes and Interfaces</vt:lpstr>
      <vt:lpstr>When Initialization Occurs</vt:lpstr>
      <vt:lpstr>PowerPoint Presentation</vt:lpstr>
      <vt:lpstr>Object initialization in Java </vt:lpstr>
      <vt:lpstr> </vt:lpstr>
      <vt:lpstr> Java language initialization mechanisms</vt:lpstr>
      <vt:lpstr>Cont …</vt:lpstr>
      <vt:lpstr>Cont …</vt:lpstr>
      <vt:lpstr>Cont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Felix Okoth</dc:creator>
  <cp:lastModifiedBy>Felix Okoth</cp:lastModifiedBy>
  <cp:revision>7</cp:revision>
  <dcterms:created xsi:type="dcterms:W3CDTF">2017-03-22T13:49:37Z</dcterms:created>
  <dcterms:modified xsi:type="dcterms:W3CDTF">2017-03-22T14:53:39Z</dcterms:modified>
</cp:coreProperties>
</file>