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1/18/2017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1/18/2017</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docs.oracle.com/javase/tutorial/getStarted/cupojava/win32.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docs.oracle.com/javase/tutorial/java/nutsandbolts/_keywords.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docs.oracle.com/javase/tutorial/java/nutsandbolts/datatype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oracle.com/technetwork/java/langenv-140151.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 programming</a:t>
            </a:r>
          </a:p>
        </p:txBody>
      </p:sp>
      <p:sp>
        <p:nvSpPr>
          <p:cNvPr id="3" name="Subtitle 2"/>
          <p:cNvSpPr>
            <a:spLocks noGrp="1"/>
          </p:cNvSpPr>
          <p:nvPr>
            <p:ph type="subTitle" idx="1"/>
          </p:nvPr>
        </p:nvSpPr>
        <p:spPr/>
        <p:txBody>
          <a:bodyPr/>
          <a:lstStyle/>
          <a:p>
            <a:r>
              <a:rPr lang="en-US" dirty="0"/>
              <a:t>Java technology is both a programming language and a platform.</a:t>
            </a:r>
            <a:endParaRPr lang="en-US" dirty="0"/>
          </a:p>
        </p:txBody>
      </p:sp>
    </p:spTree>
    <p:extLst>
      <p:ext uri="{BB962C8B-B14F-4D97-AF65-F5344CB8AC3E}">
        <p14:creationId xmlns:p14="http://schemas.microsoft.com/office/powerpoint/2010/main" val="821022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world” app (</a:t>
            </a:r>
            <a:r>
              <a:rPr lang="en-US" dirty="0">
                <a:hlinkClick r:id="rId2"/>
              </a:rPr>
              <a:t>link</a:t>
            </a:r>
            <a:r>
              <a:rPr lang="en-US" dirty="0"/>
              <a:t>)</a:t>
            </a:r>
          </a:p>
        </p:txBody>
      </p:sp>
      <p:sp>
        <p:nvSpPr>
          <p:cNvPr id="3" name="Content Placeholder 2"/>
          <p:cNvSpPr>
            <a:spLocks noGrp="1"/>
          </p:cNvSpPr>
          <p:nvPr>
            <p:ph sz="quarter" idx="13"/>
          </p:nvPr>
        </p:nvSpPr>
        <p:spPr/>
        <p:txBody>
          <a:bodyPr/>
          <a:lstStyle/>
          <a:p>
            <a:r>
              <a:rPr lang="en-US" dirty="0"/>
              <a:t>Compiling: </a:t>
            </a:r>
            <a:r>
              <a:rPr lang="en-US" b="1" dirty="0" err="1"/>
              <a:t>javac</a:t>
            </a:r>
            <a:r>
              <a:rPr lang="en-US" dirty="0"/>
              <a:t> HelloWorldApp.java</a:t>
            </a:r>
          </a:p>
          <a:p>
            <a:r>
              <a:rPr lang="en-US" dirty="0"/>
              <a:t>Running: </a:t>
            </a:r>
            <a:r>
              <a:rPr lang="en-US" b="1" dirty="0"/>
              <a:t>java -</a:t>
            </a:r>
            <a:r>
              <a:rPr lang="en-US" b="1" dirty="0" err="1"/>
              <a:t>cp</a:t>
            </a:r>
            <a:r>
              <a:rPr lang="en-US" dirty="0"/>
              <a:t> . </a:t>
            </a:r>
            <a:r>
              <a:rPr lang="en-US" dirty="0" err="1"/>
              <a:t>HelloWorldApp</a:t>
            </a:r>
            <a:endParaRPr lang="en-US" dirty="0"/>
          </a:p>
        </p:txBody>
      </p:sp>
    </p:spTree>
    <p:extLst>
      <p:ext uri="{BB962C8B-B14F-4D97-AF65-F5344CB8AC3E}">
        <p14:creationId xmlns:p14="http://schemas.microsoft.com/office/powerpoint/2010/main" val="2603084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Basics</a:t>
            </a:r>
            <a:endParaRPr lang="en-US" dirty="0"/>
          </a:p>
        </p:txBody>
      </p:sp>
      <p:sp>
        <p:nvSpPr>
          <p:cNvPr id="3" name="Content Placeholder 2"/>
          <p:cNvSpPr>
            <a:spLocks noGrp="1"/>
          </p:cNvSpPr>
          <p:nvPr>
            <p:ph sz="quarter" idx="13"/>
          </p:nvPr>
        </p:nvSpPr>
        <p:spPr>
          <a:xfrm>
            <a:off x="913774" y="1775791"/>
            <a:ext cx="10363826" cy="4399721"/>
          </a:xfrm>
        </p:spPr>
        <p:txBody>
          <a:bodyPr>
            <a:normAutofit/>
          </a:bodyPr>
          <a:lstStyle/>
          <a:p>
            <a:r>
              <a:rPr lang="en-US" dirty="0"/>
              <a:t>Objects:</a:t>
            </a:r>
          </a:p>
          <a:p>
            <a:pPr lvl="1">
              <a:buFont typeface="Courier New" panose="02070309020205020404" pitchFamily="49" charset="0"/>
              <a:buChar char="o"/>
            </a:pPr>
            <a:r>
              <a:rPr lang="en-US" dirty="0"/>
              <a:t>Software objects are conceptually similar to real-world objects: they too consist of </a:t>
            </a:r>
            <a:r>
              <a:rPr lang="en-US" b="1" dirty="0"/>
              <a:t>state</a:t>
            </a:r>
            <a:r>
              <a:rPr lang="en-US" dirty="0"/>
              <a:t> and related </a:t>
            </a:r>
            <a:r>
              <a:rPr lang="en-US" b="1" dirty="0"/>
              <a:t>behavior</a:t>
            </a:r>
            <a:r>
              <a:rPr lang="en-US" dirty="0"/>
              <a:t>. </a:t>
            </a:r>
          </a:p>
          <a:p>
            <a:pPr lvl="1">
              <a:buFont typeface="Courier New" panose="02070309020205020404" pitchFamily="49" charset="0"/>
              <a:buChar char="o"/>
            </a:pPr>
            <a:r>
              <a:rPr lang="en-US" dirty="0"/>
              <a:t>An object stores its state in </a:t>
            </a:r>
            <a:r>
              <a:rPr lang="en-US" i="1" dirty="0"/>
              <a:t>fields</a:t>
            </a:r>
            <a:r>
              <a:rPr lang="en-US" dirty="0"/>
              <a:t> (variables in some programming languages) and exposes its behavior through </a:t>
            </a:r>
            <a:r>
              <a:rPr lang="en-US" i="1" dirty="0"/>
              <a:t>methods</a:t>
            </a:r>
            <a:r>
              <a:rPr lang="en-US" dirty="0"/>
              <a:t> (functions in some programming languages).</a:t>
            </a:r>
          </a:p>
          <a:p>
            <a:pPr lvl="1">
              <a:buFont typeface="Courier New" panose="02070309020205020404" pitchFamily="49" charset="0"/>
              <a:buChar char="o"/>
            </a:pPr>
            <a:r>
              <a:rPr lang="en-US" dirty="0"/>
              <a:t>Methods operate on an object's internal state and serve as the primary mechanism for object-to-object communication. </a:t>
            </a:r>
          </a:p>
          <a:p>
            <a:pPr lvl="1">
              <a:buFont typeface="Courier New" panose="02070309020205020404" pitchFamily="49" charset="0"/>
              <a:buChar char="o"/>
            </a:pPr>
            <a:r>
              <a:rPr lang="en-US" dirty="0"/>
              <a:t>Hiding internal state and requiring all interaction to be performed through an object's methods is known as </a:t>
            </a:r>
            <a:r>
              <a:rPr lang="en-US" b="1" i="1" dirty="0"/>
              <a:t>data encapsulation</a:t>
            </a:r>
            <a:r>
              <a:rPr lang="en-US" dirty="0"/>
              <a:t> — a fundamental principle of object-oriented programming.</a:t>
            </a:r>
            <a:endParaRPr lang="en-US" dirty="0"/>
          </a:p>
        </p:txBody>
      </p:sp>
    </p:spTree>
    <p:extLst>
      <p:ext uri="{BB962C8B-B14F-4D97-AF65-F5344CB8AC3E}">
        <p14:creationId xmlns:p14="http://schemas.microsoft.com/office/powerpoint/2010/main" val="3260475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sp>
        <p:nvSpPr>
          <p:cNvPr id="3" name="Content Placeholder 2"/>
          <p:cNvSpPr>
            <a:spLocks noGrp="1"/>
          </p:cNvSpPr>
          <p:nvPr>
            <p:ph sz="quarter" idx="13"/>
          </p:nvPr>
        </p:nvSpPr>
        <p:spPr>
          <a:xfrm>
            <a:off x="913774" y="1656522"/>
            <a:ext cx="10363826" cy="4678017"/>
          </a:xfrm>
        </p:spPr>
        <p:txBody>
          <a:bodyPr>
            <a:normAutofit lnSpcReduction="10000"/>
          </a:bodyPr>
          <a:lstStyle/>
          <a:p>
            <a:r>
              <a:rPr lang="en-US" dirty="0"/>
              <a:t>The Java programming language defines the following kinds of variables:</a:t>
            </a:r>
          </a:p>
          <a:p>
            <a:pPr lvl="1">
              <a:buFont typeface="Courier New" panose="02070309020205020404" pitchFamily="49" charset="0"/>
              <a:buChar char="o"/>
            </a:pPr>
            <a:r>
              <a:rPr lang="en-US" b="1" dirty="0"/>
              <a:t>Instance Variables </a:t>
            </a:r>
            <a:r>
              <a:rPr lang="en-US" dirty="0"/>
              <a:t>(Non-Static Fields) Technically speaking, objects store their individual states in "non-static fields", that is, fields declared without the static keyword. Non-static fields are also known as instance variables because their values are unique to each instance of a class (to each object, in other words); the current Speed of one bicycle is independent from the current Speed of another.</a:t>
            </a:r>
          </a:p>
          <a:p>
            <a:pPr lvl="1">
              <a:buFont typeface="Courier New" panose="02070309020205020404" pitchFamily="49" charset="0"/>
              <a:buChar char="o"/>
            </a:pPr>
            <a:r>
              <a:rPr lang="en-US" b="1" dirty="0"/>
              <a:t>Class Variables</a:t>
            </a:r>
            <a:r>
              <a:rPr lang="en-US" dirty="0"/>
              <a:t> (Static Fields) A class variable is any field declared with the static modifier; this tells the compiler that there is exactly one copy of this variable in existence, regardless of how many times the class has been instantiated. A field defining the number of gears for a particular kind of bicycle could be marked as static since conceptually the same number of gears will apply to all instances. The code static </a:t>
            </a:r>
            <a:r>
              <a:rPr lang="en-US" dirty="0" err="1"/>
              <a:t>int</a:t>
            </a:r>
            <a:r>
              <a:rPr lang="en-US" dirty="0"/>
              <a:t> </a:t>
            </a:r>
            <a:r>
              <a:rPr lang="en-US" dirty="0" err="1"/>
              <a:t>numGears</a:t>
            </a:r>
            <a:r>
              <a:rPr lang="en-US" dirty="0"/>
              <a:t> = 6; would create such a static field. Additionally, the keyword final could be added to indicate that the number of gears will never change.</a:t>
            </a:r>
          </a:p>
        </p:txBody>
      </p:sp>
    </p:spTree>
    <p:extLst>
      <p:ext uri="{BB962C8B-B14F-4D97-AF65-F5344CB8AC3E}">
        <p14:creationId xmlns:p14="http://schemas.microsoft.com/office/powerpoint/2010/main" val="1720620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649358"/>
            <a:ext cx="10363826" cy="5141842"/>
          </a:xfrm>
        </p:spPr>
        <p:txBody>
          <a:bodyPr/>
          <a:lstStyle/>
          <a:p>
            <a:pPr lvl="1">
              <a:buFont typeface="Courier New" panose="02070309020205020404" pitchFamily="49" charset="0"/>
              <a:buChar char="o"/>
            </a:pPr>
            <a:r>
              <a:rPr lang="en-US" b="1" dirty="0"/>
              <a:t>Local Variables</a:t>
            </a:r>
            <a:r>
              <a:rPr lang="en-US" dirty="0"/>
              <a:t> Similar to how an object stores its state in fields, a method will often store its temporary state in local variables. The syntax for declaring a local variable is similar to declaring a field (for example, </a:t>
            </a:r>
            <a:r>
              <a:rPr lang="en-US" dirty="0" err="1"/>
              <a:t>int</a:t>
            </a:r>
            <a:r>
              <a:rPr lang="en-US" dirty="0"/>
              <a:t> count = 0;). There is no special keyword designating a variable as local; that determination comes entirely from the location in which the variable is declared — which is between the opening and closing braces of a method. As such, local variables are only visible to the methods in which they are declared; they are not accessible from the rest of the class.</a:t>
            </a:r>
          </a:p>
          <a:p>
            <a:pPr lvl="1">
              <a:buFont typeface="Courier New" panose="02070309020205020404" pitchFamily="49" charset="0"/>
              <a:buChar char="o"/>
            </a:pPr>
            <a:r>
              <a:rPr lang="en-US" b="1" dirty="0"/>
              <a:t>Parameters</a:t>
            </a:r>
            <a:r>
              <a:rPr lang="en-US" dirty="0"/>
              <a:t> You've already seen examples of parameters, both in the Bicycle class and in the main method of the "Hello World!" application. Recall that the signature for the main method is public static void main(String[] </a:t>
            </a:r>
            <a:r>
              <a:rPr lang="en-US" dirty="0" err="1"/>
              <a:t>args</a:t>
            </a:r>
            <a:r>
              <a:rPr lang="en-US" dirty="0"/>
              <a:t>). Here, the </a:t>
            </a:r>
            <a:r>
              <a:rPr lang="en-US" dirty="0" err="1"/>
              <a:t>args</a:t>
            </a:r>
            <a:r>
              <a:rPr lang="en-US" dirty="0"/>
              <a:t> variable is the parameter to this method. The important thing to remember is that parameters are always classified as "variables" not "fields". This applies to other parameter-accepting constructs as well (such as constructors and exception handlers) that you'll learn about later in the tutorial.</a:t>
            </a:r>
            <a:endParaRPr lang="en-US" dirty="0"/>
          </a:p>
        </p:txBody>
      </p:sp>
    </p:spTree>
    <p:extLst>
      <p:ext uri="{BB962C8B-B14F-4D97-AF65-F5344CB8AC3E}">
        <p14:creationId xmlns:p14="http://schemas.microsoft.com/office/powerpoint/2010/main" val="3525972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naming</a:t>
            </a:r>
          </a:p>
        </p:txBody>
      </p:sp>
      <p:sp>
        <p:nvSpPr>
          <p:cNvPr id="3" name="Content Placeholder 2"/>
          <p:cNvSpPr>
            <a:spLocks noGrp="1"/>
          </p:cNvSpPr>
          <p:nvPr>
            <p:ph sz="quarter" idx="13"/>
          </p:nvPr>
        </p:nvSpPr>
        <p:spPr>
          <a:xfrm>
            <a:off x="913774" y="1643270"/>
            <a:ext cx="10363826" cy="4611756"/>
          </a:xfrm>
        </p:spPr>
        <p:txBody>
          <a:bodyPr>
            <a:normAutofit/>
          </a:bodyPr>
          <a:lstStyle/>
          <a:p>
            <a:r>
              <a:rPr lang="en-US" b="1" dirty="0"/>
              <a:t>Variable names are case-sensitive</a:t>
            </a:r>
            <a:r>
              <a:rPr lang="en-US" dirty="0"/>
              <a:t>. </a:t>
            </a:r>
          </a:p>
          <a:p>
            <a:pPr lvl="1"/>
            <a:r>
              <a:rPr lang="en-US" dirty="0"/>
              <a:t>A variable's name can be any legal identifier — an unlimited-length sequence of Unicode letters and digits, beginning with a letter, the dollar sign "$", or the underscore character "_". </a:t>
            </a:r>
          </a:p>
          <a:p>
            <a:pPr lvl="1"/>
            <a:r>
              <a:rPr lang="en-US" dirty="0"/>
              <a:t>The convention, however, is to always begin your variable names with a letter, not "$" or "_". </a:t>
            </a:r>
          </a:p>
          <a:p>
            <a:pPr lvl="1"/>
            <a:r>
              <a:rPr lang="en-US" dirty="0"/>
              <a:t>Additionally, the dollar sign character, by convention, is never used at all. You may find some situations where auto-generated names will contain the dollar sign, but your variable names should always avoid using it. </a:t>
            </a:r>
          </a:p>
          <a:p>
            <a:pPr lvl="1"/>
            <a:r>
              <a:rPr lang="en-US" dirty="0"/>
              <a:t>A similar convention exists for the underscore character; while it's technically legal to begin your variable's name with "_", this practice is discouraged. </a:t>
            </a:r>
          </a:p>
          <a:p>
            <a:pPr lvl="1"/>
            <a:r>
              <a:rPr lang="en-US" b="1" dirty="0"/>
              <a:t>White space is not permitted</a:t>
            </a:r>
            <a:r>
              <a:rPr lang="en-US" dirty="0"/>
              <a:t>.</a:t>
            </a:r>
            <a:endParaRPr lang="en-US" dirty="0"/>
          </a:p>
        </p:txBody>
      </p:sp>
    </p:spTree>
    <p:extLst>
      <p:ext uri="{BB962C8B-B14F-4D97-AF65-F5344CB8AC3E}">
        <p14:creationId xmlns:p14="http://schemas.microsoft.com/office/powerpoint/2010/main" val="1422562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808384"/>
            <a:ext cx="10363826" cy="4982816"/>
          </a:xfrm>
        </p:spPr>
        <p:txBody>
          <a:bodyPr/>
          <a:lstStyle/>
          <a:p>
            <a:r>
              <a:rPr lang="en-US" b="1" dirty="0"/>
              <a:t>Subsequent characters</a:t>
            </a:r>
            <a:r>
              <a:rPr lang="en-US" dirty="0"/>
              <a:t> </a:t>
            </a:r>
          </a:p>
          <a:p>
            <a:pPr lvl="1"/>
            <a:r>
              <a:rPr lang="en-US" dirty="0"/>
              <a:t>may be letters, digits, dollar signs, or underscore characters. </a:t>
            </a:r>
          </a:p>
          <a:p>
            <a:pPr lvl="1"/>
            <a:r>
              <a:rPr lang="en-US" dirty="0"/>
              <a:t>Conventions (and common sense) apply to this rule as well. </a:t>
            </a:r>
          </a:p>
          <a:p>
            <a:pPr lvl="1"/>
            <a:r>
              <a:rPr lang="en-US" dirty="0"/>
              <a:t>When choosing a name for your variables, use full words instead of cryptic abbreviations. </a:t>
            </a:r>
          </a:p>
          <a:p>
            <a:pPr lvl="1"/>
            <a:r>
              <a:rPr lang="en-US" dirty="0"/>
              <a:t>Doing so will make your code easier to read and understand. </a:t>
            </a:r>
          </a:p>
          <a:p>
            <a:pPr lvl="1"/>
            <a:r>
              <a:rPr lang="en-US" dirty="0"/>
              <a:t>In many cases it will also make your code self-documenting; fields named cadence, speed, and gear, for example, are much more intuitive than abbreviated versions, such as s, c, and g. </a:t>
            </a:r>
          </a:p>
          <a:p>
            <a:pPr lvl="1"/>
            <a:r>
              <a:rPr lang="en-US" dirty="0"/>
              <a:t>Also keep in mind that the name you choose must </a:t>
            </a:r>
            <a:r>
              <a:rPr lang="en-US" b="1" dirty="0"/>
              <a:t>not</a:t>
            </a:r>
            <a:r>
              <a:rPr lang="en-US" dirty="0"/>
              <a:t> be a </a:t>
            </a:r>
            <a:r>
              <a:rPr lang="en-US" b="1" dirty="0"/>
              <a:t>keyword</a:t>
            </a:r>
            <a:r>
              <a:rPr lang="en-US" dirty="0"/>
              <a:t> or </a:t>
            </a:r>
            <a:r>
              <a:rPr lang="en-US" b="1" dirty="0"/>
              <a:t>reserved</a:t>
            </a:r>
            <a:r>
              <a:rPr lang="en-US" dirty="0"/>
              <a:t> word.</a:t>
            </a:r>
            <a:endParaRPr lang="en-US" dirty="0"/>
          </a:p>
        </p:txBody>
      </p:sp>
    </p:spTree>
    <p:extLst>
      <p:ext uri="{BB962C8B-B14F-4D97-AF65-F5344CB8AC3E}">
        <p14:creationId xmlns:p14="http://schemas.microsoft.com/office/powerpoint/2010/main" val="3383513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702366"/>
            <a:ext cx="10363826" cy="5088834"/>
          </a:xfrm>
        </p:spPr>
        <p:txBody>
          <a:bodyPr/>
          <a:lstStyle/>
          <a:p>
            <a:r>
              <a:rPr lang="en-US" dirty="0"/>
              <a:t>If the name you choose consists of only one word, spell that word in all lowercase letters. </a:t>
            </a:r>
          </a:p>
          <a:p>
            <a:r>
              <a:rPr lang="en-US" dirty="0"/>
              <a:t>If it consists of more than one word, capitalize the first letter of each subsequent word. </a:t>
            </a:r>
          </a:p>
          <a:p>
            <a:r>
              <a:rPr lang="en-US" dirty="0"/>
              <a:t>If your variable stores a constant value, such as static final </a:t>
            </a:r>
            <a:r>
              <a:rPr lang="en-US" dirty="0" err="1"/>
              <a:t>int</a:t>
            </a:r>
            <a:r>
              <a:rPr lang="en-US" dirty="0"/>
              <a:t> NUM_GEARS = 6, the convention changes slightly, capitalizing every letter and separating subsequent words with the underscore character. </a:t>
            </a:r>
          </a:p>
          <a:p>
            <a:r>
              <a:rPr lang="en-US" dirty="0"/>
              <a:t>By convention, the underscore character is never used elsewhere.</a:t>
            </a:r>
            <a:endParaRPr lang="en-US" dirty="0"/>
          </a:p>
        </p:txBody>
      </p:sp>
    </p:spTree>
    <p:extLst>
      <p:ext uri="{BB962C8B-B14F-4D97-AF65-F5344CB8AC3E}">
        <p14:creationId xmlns:p14="http://schemas.microsoft.com/office/powerpoint/2010/main" val="309590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Language Keywords (</a:t>
            </a:r>
            <a:r>
              <a:rPr lang="en-US" dirty="0">
                <a:hlinkClick r:id="rId2"/>
              </a:rPr>
              <a:t>link</a:t>
            </a:r>
            <a:r>
              <a:rPr lang="en-US" dirty="0"/>
              <a:t>)</a:t>
            </a:r>
            <a:endParaRPr lang="en-US" dirty="0"/>
          </a:p>
        </p:txBody>
      </p:sp>
      <p:sp>
        <p:nvSpPr>
          <p:cNvPr id="3" name="Content Placeholder 2"/>
          <p:cNvSpPr>
            <a:spLocks noGrp="1"/>
          </p:cNvSpPr>
          <p:nvPr>
            <p:ph sz="quarter" idx="13"/>
          </p:nvPr>
        </p:nvSpPr>
        <p:spPr>
          <a:xfrm>
            <a:off x="913774" y="1787858"/>
            <a:ext cx="10363826" cy="4003342"/>
          </a:xfrm>
        </p:spPr>
        <p:txBody>
          <a:bodyPr/>
          <a:lstStyle/>
          <a:p>
            <a:r>
              <a:rPr lang="en-US" dirty="0"/>
              <a:t>You cannot use any of the following as identifiers in your programs. </a:t>
            </a:r>
          </a:p>
          <a:p>
            <a:r>
              <a:rPr lang="en-US" dirty="0"/>
              <a:t>The keywords </a:t>
            </a:r>
            <a:r>
              <a:rPr lang="en-US" dirty="0" err="1"/>
              <a:t>const</a:t>
            </a:r>
            <a:r>
              <a:rPr lang="en-US" dirty="0"/>
              <a:t> and </a:t>
            </a:r>
            <a:r>
              <a:rPr lang="en-US" dirty="0" err="1"/>
              <a:t>goto</a:t>
            </a:r>
            <a:r>
              <a:rPr lang="en-US" dirty="0"/>
              <a:t> are reserved, even though they are not currently used. </a:t>
            </a:r>
          </a:p>
          <a:p>
            <a:r>
              <a:rPr lang="en-US" dirty="0"/>
              <a:t>true, false, and null might seem like keywords, but they are actually literals; you cannot use them as identifiers in your programs.</a:t>
            </a:r>
            <a:endParaRPr lang="en-US" dirty="0"/>
          </a:p>
        </p:txBody>
      </p:sp>
    </p:spTree>
    <p:extLst>
      <p:ext uri="{BB962C8B-B14F-4D97-AF65-F5344CB8AC3E}">
        <p14:creationId xmlns:p14="http://schemas.microsoft.com/office/powerpoint/2010/main" val="2467769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3"/>
            <p:extLst>
              <p:ext uri="{D42A27DB-BD31-4B8C-83A1-F6EECF244321}">
                <p14:modId xmlns:p14="http://schemas.microsoft.com/office/powerpoint/2010/main" val="1261268256"/>
              </p:ext>
            </p:extLst>
          </p:nvPr>
        </p:nvGraphicFramePr>
        <p:xfrm>
          <a:off x="914400" y="834886"/>
          <a:ext cx="10363200" cy="5234610"/>
        </p:xfrm>
        <a:graphic>
          <a:graphicData uri="http://schemas.openxmlformats.org/drawingml/2006/table">
            <a:tbl>
              <a:tblPr/>
              <a:tblGrid>
                <a:gridCol w="2072640">
                  <a:extLst>
                    <a:ext uri="{9D8B030D-6E8A-4147-A177-3AD203B41FA5}">
                      <a16:colId xmlns:a16="http://schemas.microsoft.com/office/drawing/2014/main" val="810694778"/>
                    </a:ext>
                  </a:extLst>
                </a:gridCol>
                <a:gridCol w="2072640">
                  <a:extLst>
                    <a:ext uri="{9D8B030D-6E8A-4147-A177-3AD203B41FA5}">
                      <a16:colId xmlns:a16="http://schemas.microsoft.com/office/drawing/2014/main" val="944179801"/>
                    </a:ext>
                  </a:extLst>
                </a:gridCol>
                <a:gridCol w="2072640">
                  <a:extLst>
                    <a:ext uri="{9D8B030D-6E8A-4147-A177-3AD203B41FA5}">
                      <a16:colId xmlns:a16="http://schemas.microsoft.com/office/drawing/2014/main" val="3351988719"/>
                    </a:ext>
                  </a:extLst>
                </a:gridCol>
                <a:gridCol w="2072640">
                  <a:extLst>
                    <a:ext uri="{9D8B030D-6E8A-4147-A177-3AD203B41FA5}">
                      <a16:colId xmlns:a16="http://schemas.microsoft.com/office/drawing/2014/main" val="1998783232"/>
                    </a:ext>
                  </a:extLst>
                </a:gridCol>
                <a:gridCol w="2072640">
                  <a:extLst>
                    <a:ext uri="{9D8B030D-6E8A-4147-A177-3AD203B41FA5}">
                      <a16:colId xmlns:a16="http://schemas.microsoft.com/office/drawing/2014/main" val="1004760242"/>
                    </a:ext>
                  </a:extLst>
                </a:gridCol>
              </a:tblGrid>
              <a:tr h="523461">
                <a:tc>
                  <a:txBody>
                    <a:bodyPr/>
                    <a:lstStyle/>
                    <a:p>
                      <a:pPr algn="l"/>
                      <a:r>
                        <a:rPr lang="en-US"/>
                        <a:t>abstract</a:t>
                      </a:r>
                    </a:p>
                  </a:txBody>
                  <a:tcPr marL="0" marR="0" marT="0" marB="0" anchor="ctr">
                    <a:lnL>
                      <a:noFill/>
                    </a:lnL>
                    <a:lnR>
                      <a:noFill/>
                    </a:lnR>
                    <a:lnT>
                      <a:noFill/>
                    </a:lnT>
                    <a:lnB>
                      <a:noFill/>
                    </a:lnB>
                  </a:tcPr>
                </a:tc>
                <a:tc>
                  <a:txBody>
                    <a:bodyPr/>
                    <a:lstStyle/>
                    <a:p>
                      <a:pPr algn="l"/>
                      <a:r>
                        <a:rPr lang="en-US"/>
                        <a:t>continue</a:t>
                      </a:r>
                    </a:p>
                  </a:txBody>
                  <a:tcPr marL="0" marR="0" marT="0" marB="0" anchor="ctr">
                    <a:lnL>
                      <a:noFill/>
                    </a:lnL>
                    <a:lnR>
                      <a:noFill/>
                    </a:lnR>
                    <a:lnT>
                      <a:noFill/>
                    </a:lnT>
                    <a:lnB>
                      <a:noFill/>
                    </a:lnB>
                  </a:tcPr>
                </a:tc>
                <a:tc>
                  <a:txBody>
                    <a:bodyPr/>
                    <a:lstStyle/>
                    <a:p>
                      <a:pPr algn="l"/>
                      <a:r>
                        <a:rPr lang="en-US"/>
                        <a:t>for</a:t>
                      </a:r>
                    </a:p>
                  </a:txBody>
                  <a:tcPr marL="0" marR="0" marT="0" marB="0" anchor="ctr">
                    <a:lnL>
                      <a:noFill/>
                    </a:lnL>
                    <a:lnR>
                      <a:noFill/>
                    </a:lnR>
                    <a:lnT>
                      <a:noFill/>
                    </a:lnT>
                    <a:lnB>
                      <a:noFill/>
                    </a:lnB>
                  </a:tcPr>
                </a:tc>
                <a:tc>
                  <a:txBody>
                    <a:bodyPr/>
                    <a:lstStyle/>
                    <a:p>
                      <a:pPr algn="l"/>
                      <a:r>
                        <a:rPr lang="en-US"/>
                        <a:t>new</a:t>
                      </a:r>
                    </a:p>
                  </a:txBody>
                  <a:tcPr marL="0" marR="0" marT="0" marB="0" anchor="ctr">
                    <a:lnL>
                      <a:noFill/>
                    </a:lnL>
                    <a:lnR>
                      <a:noFill/>
                    </a:lnR>
                    <a:lnT>
                      <a:noFill/>
                    </a:lnT>
                    <a:lnB>
                      <a:noFill/>
                    </a:lnB>
                  </a:tcPr>
                </a:tc>
                <a:tc>
                  <a:txBody>
                    <a:bodyPr/>
                    <a:lstStyle/>
                    <a:p>
                      <a:pPr algn="l"/>
                      <a:r>
                        <a:rPr lang="en-US"/>
                        <a:t>switch</a:t>
                      </a:r>
                    </a:p>
                  </a:txBody>
                  <a:tcPr marL="0" marR="0" marT="0" marB="0" anchor="ctr">
                    <a:lnL>
                      <a:noFill/>
                    </a:lnL>
                    <a:lnR>
                      <a:noFill/>
                    </a:lnR>
                    <a:lnT>
                      <a:noFill/>
                    </a:lnT>
                    <a:lnB>
                      <a:noFill/>
                    </a:lnB>
                  </a:tcPr>
                </a:tc>
                <a:extLst>
                  <a:ext uri="{0D108BD9-81ED-4DB2-BD59-A6C34878D82A}">
                    <a16:rowId xmlns:a16="http://schemas.microsoft.com/office/drawing/2014/main" val="526634727"/>
                  </a:ext>
                </a:extLst>
              </a:tr>
              <a:tr h="523461">
                <a:tc>
                  <a:txBody>
                    <a:bodyPr/>
                    <a:lstStyle/>
                    <a:p>
                      <a:r>
                        <a:rPr lang="en-US"/>
                        <a:t>assert</a:t>
                      </a:r>
                      <a:r>
                        <a:rPr lang="en-US" baseline="30000"/>
                        <a:t>***</a:t>
                      </a:r>
                      <a:endParaRPr lang="en-US"/>
                    </a:p>
                  </a:txBody>
                  <a:tcPr marL="0" marR="0" marT="0" marB="0" anchor="ctr">
                    <a:lnL>
                      <a:noFill/>
                    </a:lnL>
                    <a:lnR>
                      <a:noFill/>
                    </a:lnR>
                    <a:lnT>
                      <a:noFill/>
                    </a:lnT>
                    <a:lnB>
                      <a:noFill/>
                    </a:lnB>
                  </a:tcPr>
                </a:tc>
                <a:tc>
                  <a:txBody>
                    <a:bodyPr/>
                    <a:lstStyle/>
                    <a:p>
                      <a:pPr algn="l"/>
                      <a:r>
                        <a:rPr lang="en-US"/>
                        <a:t>default</a:t>
                      </a:r>
                    </a:p>
                  </a:txBody>
                  <a:tcPr marL="0" marR="0" marT="0" marB="0" anchor="ctr">
                    <a:lnL>
                      <a:noFill/>
                    </a:lnL>
                    <a:lnR>
                      <a:noFill/>
                    </a:lnR>
                    <a:lnT>
                      <a:noFill/>
                    </a:lnT>
                    <a:lnB>
                      <a:noFill/>
                    </a:lnB>
                  </a:tcPr>
                </a:tc>
                <a:tc>
                  <a:txBody>
                    <a:bodyPr/>
                    <a:lstStyle/>
                    <a:p>
                      <a:pPr algn="l"/>
                      <a:r>
                        <a:rPr lang="en-US"/>
                        <a:t>goto</a:t>
                      </a:r>
                      <a:r>
                        <a:rPr lang="en-US" baseline="30000"/>
                        <a:t>*</a:t>
                      </a:r>
                      <a:endParaRPr lang="en-US"/>
                    </a:p>
                  </a:txBody>
                  <a:tcPr marL="0" marR="0" marT="0" marB="0" anchor="ctr">
                    <a:lnL>
                      <a:noFill/>
                    </a:lnL>
                    <a:lnR>
                      <a:noFill/>
                    </a:lnR>
                    <a:lnT>
                      <a:noFill/>
                    </a:lnT>
                    <a:lnB>
                      <a:noFill/>
                    </a:lnB>
                  </a:tcPr>
                </a:tc>
                <a:tc>
                  <a:txBody>
                    <a:bodyPr/>
                    <a:lstStyle/>
                    <a:p>
                      <a:pPr algn="l"/>
                      <a:r>
                        <a:rPr lang="en-US"/>
                        <a:t>package</a:t>
                      </a:r>
                    </a:p>
                  </a:txBody>
                  <a:tcPr marL="0" marR="0" marT="0" marB="0" anchor="ctr">
                    <a:lnL>
                      <a:noFill/>
                    </a:lnL>
                    <a:lnR>
                      <a:noFill/>
                    </a:lnR>
                    <a:lnT>
                      <a:noFill/>
                    </a:lnT>
                    <a:lnB>
                      <a:noFill/>
                    </a:lnB>
                  </a:tcPr>
                </a:tc>
                <a:tc>
                  <a:txBody>
                    <a:bodyPr/>
                    <a:lstStyle/>
                    <a:p>
                      <a:pPr algn="l"/>
                      <a:r>
                        <a:rPr lang="en-US"/>
                        <a:t>synchronized</a:t>
                      </a:r>
                    </a:p>
                  </a:txBody>
                  <a:tcPr marL="0" marR="0" marT="0" marB="0" anchor="ctr">
                    <a:lnL>
                      <a:noFill/>
                    </a:lnL>
                    <a:lnR>
                      <a:noFill/>
                    </a:lnR>
                    <a:lnT>
                      <a:noFill/>
                    </a:lnT>
                    <a:lnB>
                      <a:noFill/>
                    </a:lnB>
                  </a:tcPr>
                </a:tc>
                <a:extLst>
                  <a:ext uri="{0D108BD9-81ED-4DB2-BD59-A6C34878D82A}">
                    <a16:rowId xmlns:a16="http://schemas.microsoft.com/office/drawing/2014/main" val="2141811412"/>
                  </a:ext>
                </a:extLst>
              </a:tr>
              <a:tr h="523461">
                <a:tc>
                  <a:txBody>
                    <a:bodyPr/>
                    <a:lstStyle/>
                    <a:p>
                      <a:pPr algn="l"/>
                      <a:r>
                        <a:rPr lang="en-US"/>
                        <a:t>boolean</a:t>
                      </a:r>
                    </a:p>
                  </a:txBody>
                  <a:tcPr marL="0" marR="0" marT="0" marB="0" anchor="ctr">
                    <a:lnL>
                      <a:noFill/>
                    </a:lnL>
                    <a:lnR>
                      <a:noFill/>
                    </a:lnR>
                    <a:lnT>
                      <a:noFill/>
                    </a:lnT>
                    <a:lnB>
                      <a:noFill/>
                    </a:lnB>
                  </a:tcPr>
                </a:tc>
                <a:tc>
                  <a:txBody>
                    <a:bodyPr/>
                    <a:lstStyle/>
                    <a:p>
                      <a:pPr algn="l"/>
                      <a:r>
                        <a:rPr lang="en-US"/>
                        <a:t>do</a:t>
                      </a:r>
                    </a:p>
                  </a:txBody>
                  <a:tcPr marL="0" marR="0" marT="0" marB="0" anchor="ctr">
                    <a:lnL>
                      <a:noFill/>
                    </a:lnL>
                    <a:lnR>
                      <a:noFill/>
                    </a:lnR>
                    <a:lnT>
                      <a:noFill/>
                    </a:lnT>
                    <a:lnB>
                      <a:noFill/>
                    </a:lnB>
                  </a:tcPr>
                </a:tc>
                <a:tc>
                  <a:txBody>
                    <a:bodyPr/>
                    <a:lstStyle/>
                    <a:p>
                      <a:pPr algn="l"/>
                      <a:r>
                        <a:rPr lang="en-US"/>
                        <a:t>if</a:t>
                      </a:r>
                    </a:p>
                  </a:txBody>
                  <a:tcPr marL="0" marR="0" marT="0" marB="0" anchor="ctr">
                    <a:lnL>
                      <a:noFill/>
                    </a:lnL>
                    <a:lnR>
                      <a:noFill/>
                    </a:lnR>
                    <a:lnT>
                      <a:noFill/>
                    </a:lnT>
                    <a:lnB>
                      <a:noFill/>
                    </a:lnB>
                  </a:tcPr>
                </a:tc>
                <a:tc>
                  <a:txBody>
                    <a:bodyPr/>
                    <a:lstStyle/>
                    <a:p>
                      <a:pPr algn="l"/>
                      <a:r>
                        <a:rPr lang="en-US"/>
                        <a:t>private</a:t>
                      </a:r>
                    </a:p>
                  </a:txBody>
                  <a:tcPr marL="0" marR="0" marT="0" marB="0" anchor="ctr">
                    <a:lnL>
                      <a:noFill/>
                    </a:lnL>
                    <a:lnR>
                      <a:noFill/>
                    </a:lnR>
                    <a:lnT>
                      <a:noFill/>
                    </a:lnT>
                    <a:lnB>
                      <a:noFill/>
                    </a:lnB>
                  </a:tcPr>
                </a:tc>
                <a:tc>
                  <a:txBody>
                    <a:bodyPr/>
                    <a:lstStyle/>
                    <a:p>
                      <a:pPr algn="l"/>
                      <a:r>
                        <a:rPr lang="en-US"/>
                        <a:t>this</a:t>
                      </a:r>
                    </a:p>
                  </a:txBody>
                  <a:tcPr marL="0" marR="0" marT="0" marB="0" anchor="ctr">
                    <a:lnL>
                      <a:noFill/>
                    </a:lnL>
                    <a:lnR>
                      <a:noFill/>
                    </a:lnR>
                    <a:lnT>
                      <a:noFill/>
                    </a:lnT>
                    <a:lnB>
                      <a:noFill/>
                    </a:lnB>
                  </a:tcPr>
                </a:tc>
                <a:extLst>
                  <a:ext uri="{0D108BD9-81ED-4DB2-BD59-A6C34878D82A}">
                    <a16:rowId xmlns:a16="http://schemas.microsoft.com/office/drawing/2014/main" val="2851750345"/>
                  </a:ext>
                </a:extLst>
              </a:tr>
              <a:tr h="523461">
                <a:tc>
                  <a:txBody>
                    <a:bodyPr/>
                    <a:lstStyle/>
                    <a:p>
                      <a:pPr algn="l"/>
                      <a:r>
                        <a:rPr lang="en-US"/>
                        <a:t>break</a:t>
                      </a:r>
                    </a:p>
                  </a:txBody>
                  <a:tcPr marL="0" marR="0" marT="0" marB="0" anchor="ctr">
                    <a:lnL>
                      <a:noFill/>
                    </a:lnL>
                    <a:lnR>
                      <a:noFill/>
                    </a:lnR>
                    <a:lnT>
                      <a:noFill/>
                    </a:lnT>
                    <a:lnB>
                      <a:noFill/>
                    </a:lnB>
                  </a:tcPr>
                </a:tc>
                <a:tc>
                  <a:txBody>
                    <a:bodyPr/>
                    <a:lstStyle/>
                    <a:p>
                      <a:pPr algn="l"/>
                      <a:r>
                        <a:rPr lang="en-US"/>
                        <a:t>double</a:t>
                      </a:r>
                    </a:p>
                  </a:txBody>
                  <a:tcPr marL="0" marR="0" marT="0" marB="0" anchor="ctr">
                    <a:lnL>
                      <a:noFill/>
                    </a:lnL>
                    <a:lnR>
                      <a:noFill/>
                    </a:lnR>
                    <a:lnT>
                      <a:noFill/>
                    </a:lnT>
                    <a:lnB>
                      <a:noFill/>
                    </a:lnB>
                  </a:tcPr>
                </a:tc>
                <a:tc>
                  <a:txBody>
                    <a:bodyPr/>
                    <a:lstStyle/>
                    <a:p>
                      <a:pPr algn="l"/>
                      <a:r>
                        <a:rPr lang="en-US"/>
                        <a:t>implements</a:t>
                      </a:r>
                    </a:p>
                  </a:txBody>
                  <a:tcPr marL="0" marR="0" marT="0" marB="0" anchor="ctr">
                    <a:lnL>
                      <a:noFill/>
                    </a:lnL>
                    <a:lnR>
                      <a:noFill/>
                    </a:lnR>
                    <a:lnT>
                      <a:noFill/>
                    </a:lnT>
                    <a:lnB>
                      <a:noFill/>
                    </a:lnB>
                  </a:tcPr>
                </a:tc>
                <a:tc>
                  <a:txBody>
                    <a:bodyPr/>
                    <a:lstStyle/>
                    <a:p>
                      <a:pPr algn="l"/>
                      <a:r>
                        <a:rPr lang="en-US"/>
                        <a:t>protected</a:t>
                      </a:r>
                    </a:p>
                  </a:txBody>
                  <a:tcPr marL="0" marR="0" marT="0" marB="0" anchor="ctr">
                    <a:lnL>
                      <a:noFill/>
                    </a:lnL>
                    <a:lnR>
                      <a:noFill/>
                    </a:lnR>
                    <a:lnT>
                      <a:noFill/>
                    </a:lnT>
                    <a:lnB>
                      <a:noFill/>
                    </a:lnB>
                  </a:tcPr>
                </a:tc>
                <a:tc>
                  <a:txBody>
                    <a:bodyPr/>
                    <a:lstStyle/>
                    <a:p>
                      <a:pPr algn="l"/>
                      <a:r>
                        <a:rPr lang="en-US"/>
                        <a:t>throw</a:t>
                      </a:r>
                    </a:p>
                  </a:txBody>
                  <a:tcPr marL="0" marR="0" marT="0" marB="0" anchor="ctr">
                    <a:lnL>
                      <a:noFill/>
                    </a:lnL>
                    <a:lnR>
                      <a:noFill/>
                    </a:lnR>
                    <a:lnT>
                      <a:noFill/>
                    </a:lnT>
                    <a:lnB>
                      <a:noFill/>
                    </a:lnB>
                  </a:tcPr>
                </a:tc>
                <a:extLst>
                  <a:ext uri="{0D108BD9-81ED-4DB2-BD59-A6C34878D82A}">
                    <a16:rowId xmlns:a16="http://schemas.microsoft.com/office/drawing/2014/main" val="3897757358"/>
                  </a:ext>
                </a:extLst>
              </a:tr>
              <a:tr h="523461">
                <a:tc>
                  <a:txBody>
                    <a:bodyPr/>
                    <a:lstStyle/>
                    <a:p>
                      <a:pPr algn="l"/>
                      <a:r>
                        <a:rPr lang="en-US"/>
                        <a:t>byte</a:t>
                      </a:r>
                    </a:p>
                  </a:txBody>
                  <a:tcPr marL="0" marR="0" marT="0" marB="0" anchor="ctr">
                    <a:lnL>
                      <a:noFill/>
                    </a:lnL>
                    <a:lnR>
                      <a:noFill/>
                    </a:lnR>
                    <a:lnT>
                      <a:noFill/>
                    </a:lnT>
                    <a:lnB>
                      <a:noFill/>
                    </a:lnB>
                  </a:tcPr>
                </a:tc>
                <a:tc>
                  <a:txBody>
                    <a:bodyPr/>
                    <a:lstStyle/>
                    <a:p>
                      <a:pPr algn="l"/>
                      <a:r>
                        <a:rPr lang="en-US"/>
                        <a:t>else</a:t>
                      </a:r>
                    </a:p>
                  </a:txBody>
                  <a:tcPr marL="0" marR="0" marT="0" marB="0" anchor="ctr">
                    <a:lnL>
                      <a:noFill/>
                    </a:lnL>
                    <a:lnR>
                      <a:noFill/>
                    </a:lnR>
                    <a:lnT>
                      <a:noFill/>
                    </a:lnT>
                    <a:lnB>
                      <a:noFill/>
                    </a:lnB>
                  </a:tcPr>
                </a:tc>
                <a:tc>
                  <a:txBody>
                    <a:bodyPr/>
                    <a:lstStyle/>
                    <a:p>
                      <a:pPr algn="l"/>
                      <a:r>
                        <a:rPr lang="en-US"/>
                        <a:t>import</a:t>
                      </a:r>
                    </a:p>
                  </a:txBody>
                  <a:tcPr marL="0" marR="0" marT="0" marB="0" anchor="ctr">
                    <a:lnL>
                      <a:noFill/>
                    </a:lnL>
                    <a:lnR>
                      <a:noFill/>
                    </a:lnR>
                    <a:lnT>
                      <a:noFill/>
                    </a:lnT>
                    <a:lnB>
                      <a:noFill/>
                    </a:lnB>
                  </a:tcPr>
                </a:tc>
                <a:tc>
                  <a:txBody>
                    <a:bodyPr/>
                    <a:lstStyle/>
                    <a:p>
                      <a:pPr algn="l"/>
                      <a:r>
                        <a:rPr lang="en-US"/>
                        <a:t>public</a:t>
                      </a:r>
                    </a:p>
                  </a:txBody>
                  <a:tcPr marL="0" marR="0" marT="0" marB="0" anchor="ctr">
                    <a:lnL>
                      <a:noFill/>
                    </a:lnL>
                    <a:lnR>
                      <a:noFill/>
                    </a:lnR>
                    <a:lnT>
                      <a:noFill/>
                    </a:lnT>
                    <a:lnB>
                      <a:noFill/>
                    </a:lnB>
                  </a:tcPr>
                </a:tc>
                <a:tc>
                  <a:txBody>
                    <a:bodyPr/>
                    <a:lstStyle/>
                    <a:p>
                      <a:pPr algn="l"/>
                      <a:r>
                        <a:rPr lang="en-US"/>
                        <a:t>throws</a:t>
                      </a:r>
                    </a:p>
                  </a:txBody>
                  <a:tcPr marL="0" marR="0" marT="0" marB="0" anchor="ctr">
                    <a:lnL>
                      <a:noFill/>
                    </a:lnL>
                    <a:lnR>
                      <a:noFill/>
                    </a:lnR>
                    <a:lnT>
                      <a:noFill/>
                    </a:lnT>
                    <a:lnB>
                      <a:noFill/>
                    </a:lnB>
                  </a:tcPr>
                </a:tc>
                <a:extLst>
                  <a:ext uri="{0D108BD9-81ED-4DB2-BD59-A6C34878D82A}">
                    <a16:rowId xmlns:a16="http://schemas.microsoft.com/office/drawing/2014/main" val="3978969850"/>
                  </a:ext>
                </a:extLst>
              </a:tr>
              <a:tr h="523461">
                <a:tc>
                  <a:txBody>
                    <a:bodyPr/>
                    <a:lstStyle/>
                    <a:p>
                      <a:pPr algn="l"/>
                      <a:r>
                        <a:rPr lang="en-US"/>
                        <a:t>case</a:t>
                      </a:r>
                    </a:p>
                  </a:txBody>
                  <a:tcPr marL="0" marR="0" marT="0" marB="0" anchor="ctr">
                    <a:lnL>
                      <a:noFill/>
                    </a:lnL>
                    <a:lnR>
                      <a:noFill/>
                    </a:lnR>
                    <a:lnT>
                      <a:noFill/>
                    </a:lnT>
                    <a:lnB>
                      <a:noFill/>
                    </a:lnB>
                  </a:tcPr>
                </a:tc>
                <a:tc>
                  <a:txBody>
                    <a:bodyPr/>
                    <a:lstStyle/>
                    <a:p>
                      <a:pPr algn="l"/>
                      <a:r>
                        <a:rPr lang="en-US"/>
                        <a:t>enum</a:t>
                      </a:r>
                      <a:r>
                        <a:rPr lang="en-US" baseline="30000"/>
                        <a:t>****</a:t>
                      </a:r>
                      <a:endParaRPr lang="en-US"/>
                    </a:p>
                  </a:txBody>
                  <a:tcPr marL="0" marR="0" marT="0" marB="0" anchor="ctr">
                    <a:lnL>
                      <a:noFill/>
                    </a:lnL>
                    <a:lnR>
                      <a:noFill/>
                    </a:lnR>
                    <a:lnT>
                      <a:noFill/>
                    </a:lnT>
                    <a:lnB>
                      <a:noFill/>
                    </a:lnB>
                  </a:tcPr>
                </a:tc>
                <a:tc>
                  <a:txBody>
                    <a:bodyPr/>
                    <a:lstStyle/>
                    <a:p>
                      <a:pPr algn="l"/>
                      <a:r>
                        <a:rPr lang="en-US"/>
                        <a:t>instanceof</a:t>
                      </a:r>
                    </a:p>
                  </a:txBody>
                  <a:tcPr marL="0" marR="0" marT="0" marB="0" anchor="ctr">
                    <a:lnL>
                      <a:noFill/>
                    </a:lnL>
                    <a:lnR>
                      <a:noFill/>
                    </a:lnR>
                    <a:lnT>
                      <a:noFill/>
                    </a:lnT>
                    <a:lnB>
                      <a:noFill/>
                    </a:lnB>
                  </a:tcPr>
                </a:tc>
                <a:tc>
                  <a:txBody>
                    <a:bodyPr/>
                    <a:lstStyle/>
                    <a:p>
                      <a:pPr algn="l"/>
                      <a:r>
                        <a:rPr lang="en-US"/>
                        <a:t>return</a:t>
                      </a:r>
                    </a:p>
                  </a:txBody>
                  <a:tcPr marL="0" marR="0" marT="0" marB="0" anchor="ctr">
                    <a:lnL>
                      <a:noFill/>
                    </a:lnL>
                    <a:lnR>
                      <a:noFill/>
                    </a:lnR>
                    <a:lnT>
                      <a:noFill/>
                    </a:lnT>
                    <a:lnB>
                      <a:noFill/>
                    </a:lnB>
                  </a:tcPr>
                </a:tc>
                <a:tc>
                  <a:txBody>
                    <a:bodyPr/>
                    <a:lstStyle/>
                    <a:p>
                      <a:pPr algn="l"/>
                      <a:r>
                        <a:rPr lang="en-US"/>
                        <a:t>transient</a:t>
                      </a:r>
                    </a:p>
                  </a:txBody>
                  <a:tcPr marL="0" marR="0" marT="0" marB="0" anchor="ctr">
                    <a:lnL>
                      <a:noFill/>
                    </a:lnL>
                    <a:lnR>
                      <a:noFill/>
                    </a:lnR>
                    <a:lnT>
                      <a:noFill/>
                    </a:lnT>
                    <a:lnB>
                      <a:noFill/>
                    </a:lnB>
                  </a:tcPr>
                </a:tc>
                <a:extLst>
                  <a:ext uri="{0D108BD9-81ED-4DB2-BD59-A6C34878D82A}">
                    <a16:rowId xmlns:a16="http://schemas.microsoft.com/office/drawing/2014/main" val="4219762664"/>
                  </a:ext>
                </a:extLst>
              </a:tr>
              <a:tr h="523461">
                <a:tc>
                  <a:txBody>
                    <a:bodyPr/>
                    <a:lstStyle/>
                    <a:p>
                      <a:pPr algn="l"/>
                      <a:r>
                        <a:rPr lang="en-US"/>
                        <a:t>catch</a:t>
                      </a:r>
                    </a:p>
                  </a:txBody>
                  <a:tcPr marL="0" marR="0" marT="0" marB="0" anchor="ctr">
                    <a:lnL>
                      <a:noFill/>
                    </a:lnL>
                    <a:lnR>
                      <a:noFill/>
                    </a:lnR>
                    <a:lnT>
                      <a:noFill/>
                    </a:lnT>
                    <a:lnB>
                      <a:noFill/>
                    </a:lnB>
                  </a:tcPr>
                </a:tc>
                <a:tc>
                  <a:txBody>
                    <a:bodyPr/>
                    <a:lstStyle/>
                    <a:p>
                      <a:pPr algn="l"/>
                      <a:r>
                        <a:rPr lang="en-US"/>
                        <a:t>extends</a:t>
                      </a:r>
                    </a:p>
                  </a:txBody>
                  <a:tcPr marL="0" marR="0" marT="0" marB="0" anchor="ctr">
                    <a:lnL>
                      <a:noFill/>
                    </a:lnL>
                    <a:lnR>
                      <a:noFill/>
                    </a:lnR>
                    <a:lnT>
                      <a:noFill/>
                    </a:lnT>
                    <a:lnB>
                      <a:noFill/>
                    </a:lnB>
                  </a:tcPr>
                </a:tc>
                <a:tc>
                  <a:txBody>
                    <a:bodyPr/>
                    <a:lstStyle/>
                    <a:p>
                      <a:pPr algn="l"/>
                      <a:r>
                        <a:rPr lang="en-US"/>
                        <a:t>int</a:t>
                      </a:r>
                    </a:p>
                  </a:txBody>
                  <a:tcPr marL="0" marR="0" marT="0" marB="0" anchor="ctr">
                    <a:lnL>
                      <a:noFill/>
                    </a:lnL>
                    <a:lnR>
                      <a:noFill/>
                    </a:lnR>
                    <a:lnT>
                      <a:noFill/>
                    </a:lnT>
                    <a:lnB>
                      <a:noFill/>
                    </a:lnB>
                  </a:tcPr>
                </a:tc>
                <a:tc>
                  <a:txBody>
                    <a:bodyPr/>
                    <a:lstStyle/>
                    <a:p>
                      <a:pPr algn="l"/>
                      <a:r>
                        <a:rPr lang="en-US"/>
                        <a:t>short</a:t>
                      </a:r>
                    </a:p>
                  </a:txBody>
                  <a:tcPr marL="0" marR="0" marT="0" marB="0" anchor="ctr">
                    <a:lnL>
                      <a:noFill/>
                    </a:lnL>
                    <a:lnR>
                      <a:noFill/>
                    </a:lnR>
                    <a:lnT>
                      <a:noFill/>
                    </a:lnT>
                    <a:lnB>
                      <a:noFill/>
                    </a:lnB>
                  </a:tcPr>
                </a:tc>
                <a:tc>
                  <a:txBody>
                    <a:bodyPr/>
                    <a:lstStyle/>
                    <a:p>
                      <a:pPr algn="l"/>
                      <a:r>
                        <a:rPr lang="en-US"/>
                        <a:t>try</a:t>
                      </a:r>
                    </a:p>
                  </a:txBody>
                  <a:tcPr marL="0" marR="0" marT="0" marB="0" anchor="ctr">
                    <a:lnL>
                      <a:noFill/>
                    </a:lnL>
                    <a:lnR>
                      <a:noFill/>
                    </a:lnR>
                    <a:lnT>
                      <a:noFill/>
                    </a:lnT>
                    <a:lnB>
                      <a:noFill/>
                    </a:lnB>
                  </a:tcPr>
                </a:tc>
                <a:extLst>
                  <a:ext uri="{0D108BD9-81ED-4DB2-BD59-A6C34878D82A}">
                    <a16:rowId xmlns:a16="http://schemas.microsoft.com/office/drawing/2014/main" val="3875696660"/>
                  </a:ext>
                </a:extLst>
              </a:tr>
              <a:tr h="523461">
                <a:tc>
                  <a:txBody>
                    <a:bodyPr/>
                    <a:lstStyle/>
                    <a:p>
                      <a:pPr algn="l"/>
                      <a:r>
                        <a:rPr lang="en-US"/>
                        <a:t>char</a:t>
                      </a:r>
                    </a:p>
                  </a:txBody>
                  <a:tcPr marL="0" marR="0" marT="0" marB="0" anchor="ctr">
                    <a:lnL>
                      <a:noFill/>
                    </a:lnL>
                    <a:lnR>
                      <a:noFill/>
                    </a:lnR>
                    <a:lnT>
                      <a:noFill/>
                    </a:lnT>
                    <a:lnB>
                      <a:noFill/>
                    </a:lnB>
                  </a:tcPr>
                </a:tc>
                <a:tc>
                  <a:txBody>
                    <a:bodyPr/>
                    <a:lstStyle/>
                    <a:p>
                      <a:pPr algn="l"/>
                      <a:r>
                        <a:rPr lang="en-US"/>
                        <a:t>final</a:t>
                      </a:r>
                    </a:p>
                  </a:txBody>
                  <a:tcPr marL="0" marR="0" marT="0" marB="0" anchor="ctr">
                    <a:lnL>
                      <a:noFill/>
                    </a:lnL>
                    <a:lnR>
                      <a:noFill/>
                    </a:lnR>
                    <a:lnT>
                      <a:noFill/>
                    </a:lnT>
                    <a:lnB>
                      <a:noFill/>
                    </a:lnB>
                  </a:tcPr>
                </a:tc>
                <a:tc>
                  <a:txBody>
                    <a:bodyPr/>
                    <a:lstStyle/>
                    <a:p>
                      <a:pPr algn="l"/>
                      <a:r>
                        <a:rPr lang="en-US"/>
                        <a:t>interface</a:t>
                      </a:r>
                    </a:p>
                  </a:txBody>
                  <a:tcPr marL="0" marR="0" marT="0" marB="0" anchor="ctr">
                    <a:lnL>
                      <a:noFill/>
                    </a:lnL>
                    <a:lnR>
                      <a:noFill/>
                    </a:lnR>
                    <a:lnT>
                      <a:noFill/>
                    </a:lnT>
                    <a:lnB>
                      <a:noFill/>
                    </a:lnB>
                  </a:tcPr>
                </a:tc>
                <a:tc>
                  <a:txBody>
                    <a:bodyPr/>
                    <a:lstStyle/>
                    <a:p>
                      <a:pPr algn="l"/>
                      <a:r>
                        <a:rPr lang="en-US"/>
                        <a:t>static</a:t>
                      </a:r>
                    </a:p>
                  </a:txBody>
                  <a:tcPr marL="0" marR="0" marT="0" marB="0" anchor="ctr">
                    <a:lnL>
                      <a:noFill/>
                    </a:lnL>
                    <a:lnR>
                      <a:noFill/>
                    </a:lnR>
                    <a:lnT>
                      <a:noFill/>
                    </a:lnT>
                    <a:lnB>
                      <a:noFill/>
                    </a:lnB>
                  </a:tcPr>
                </a:tc>
                <a:tc>
                  <a:txBody>
                    <a:bodyPr/>
                    <a:lstStyle/>
                    <a:p>
                      <a:pPr algn="l"/>
                      <a:r>
                        <a:rPr lang="en-US"/>
                        <a:t>void</a:t>
                      </a:r>
                    </a:p>
                  </a:txBody>
                  <a:tcPr marL="0" marR="0" marT="0" marB="0" anchor="ctr">
                    <a:lnL>
                      <a:noFill/>
                    </a:lnL>
                    <a:lnR>
                      <a:noFill/>
                    </a:lnR>
                    <a:lnT>
                      <a:noFill/>
                    </a:lnT>
                    <a:lnB>
                      <a:noFill/>
                    </a:lnB>
                  </a:tcPr>
                </a:tc>
                <a:extLst>
                  <a:ext uri="{0D108BD9-81ED-4DB2-BD59-A6C34878D82A}">
                    <a16:rowId xmlns:a16="http://schemas.microsoft.com/office/drawing/2014/main" val="779774000"/>
                  </a:ext>
                </a:extLst>
              </a:tr>
              <a:tr h="523461">
                <a:tc>
                  <a:txBody>
                    <a:bodyPr/>
                    <a:lstStyle/>
                    <a:p>
                      <a:pPr algn="l"/>
                      <a:r>
                        <a:rPr lang="en-US"/>
                        <a:t>class</a:t>
                      </a:r>
                    </a:p>
                  </a:txBody>
                  <a:tcPr marL="0" marR="0" marT="0" marB="0" anchor="ctr">
                    <a:lnL>
                      <a:noFill/>
                    </a:lnL>
                    <a:lnR>
                      <a:noFill/>
                    </a:lnR>
                    <a:lnT>
                      <a:noFill/>
                    </a:lnT>
                    <a:lnB>
                      <a:noFill/>
                    </a:lnB>
                  </a:tcPr>
                </a:tc>
                <a:tc>
                  <a:txBody>
                    <a:bodyPr/>
                    <a:lstStyle/>
                    <a:p>
                      <a:pPr algn="l"/>
                      <a:r>
                        <a:rPr lang="en-US"/>
                        <a:t>finally</a:t>
                      </a:r>
                    </a:p>
                  </a:txBody>
                  <a:tcPr marL="0" marR="0" marT="0" marB="0" anchor="ctr">
                    <a:lnL>
                      <a:noFill/>
                    </a:lnL>
                    <a:lnR>
                      <a:noFill/>
                    </a:lnR>
                    <a:lnT>
                      <a:noFill/>
                    </a:lnT>
                    <a:lnB>
                      <a:noFill/>
                    </a:lnB>
                  </a:tcPr>
                </a:tc>
                <a:tc>
                  <a:txBody>
                    <a:bodyPr/>
                    <a:lstStyle/>
                    <a:p>
                      <a:pPr algn="l"/>
                      <a:r>
                        <a:rPr lang="en-US"/>
                        <a:t>long</a:t>
                      </a:r>
                    </a:p>
                  </a:txBody>
                  <a:tcPr marL="0" marR="0" marT="0" marB="0" anchor="ctr">
                    <a:lnL>
                      <a:noFill/>
                    </a:lnL>
                    <a:lnR>
                      <a:noFill/>
                    </a:lnR>
                    <a:lnT>
                      <a:noFill/>
                    </a:lnT>
                    <a:lnB>
                      <a:noFill/>
                    </a:lnB>
                  </a:tcPr>
                </a:tc>
                <a:tc>
                  <a:txBody>
                    <a:bodyPr/>
                    <a:lstStyle/>
                    <a:p>
                      <a:pPr algn="l"/>
                      <a:r>
                        <a:rPr lang="en-US"/>
                        <a:t>strictfp</a:t>
                      </a:r>
                      <a:r>
                        <a:rPr lang="en-US" baseline="30000"/>
                        <a:t>**</a:t>
                      </a:r>
                      <a:endParaRPr lang="en-US"/>
                    </a:p>
                  </a:txBody>
                  <a:tcPr marL="0" marR="0" marT="0" marB="0" anchor="ctr">
                    <a:lnL>
                      <a:noFill/>
                    </a:lnL>
                    <a:lnR>
                      <a:noFill/>
                    </a:lnR>
                    <a:lnT>
                      <a:noFill/>
                    </a:lnT>
                    <a:lnB>
                      <a:noFill/>
                    </a:lnB>
                  </a:tcPr>
                </a:tc>
                <a:tc>
                  <a:txBody>
                    <a:bodyPr/>
                    <a:lstStyle/>
                    <a:p>
                      <a:pPr algn="l"/>
                      <a:r>
                        <a:rPr lang="en-US"/>
                        <a:t>volatile</a:t>
                      </a:r>
                    </a:p>
                  </a:txBody>
                  <a:tcPr marL="0" marR="0" marT="0" marB="0" anchor="ctr">
                    <a:lnL>
                      <a:noFill/>
                    </a:lnL>
                    <a:lnR>
                      <a:noFill/>
                    </a:lnR>
                    <a:lnT>
                      <a:noFill/>
                    </a:lnT>
                    <a:lnB>
                      <a:noFill/>
                    </a:lnB>
                  </a:tcPr>
                </a:tc>
                <a:extLst>
                  <a:ext uri="{0D108BD9-81ED-4DB2-BD59-A6C34878D82A}">
                    <a16:rowId xmlns:a16="http://schemas.microsoft.com/office/drawing/2014/main" val="2522938138"/>
                  </a:ext>
                </a:extLst>
              </a:tr>
              <a:tr h="523461">
                <a:tc>
                  <a:txBody>
                    <a:bodyPr/>
                    <a:lstStyle/>
                    <a:p>
                      <a:pPr algn="l"/>
                      <a:r>
                        <a:rPr lang="en-US"/>
                        <a:t>const</a:t>
                      </a:r>
                      <a:r>
                        <a:rPr lang="en-US" baseline="30000"/>
                        <a:t>*</a:t>
                      </a:r>
                      <a:endParaRPr lang="en-US"/>
                    </a:p>
                  </a:txBody>
                  <a:tcPr marL="0" marR="0" marT="0" marB="0" anchor="ctr">
                    <a:lnL>
                      <a:noFill/>
                    </a:lnL>
                    <a:lnR>
                      <a:noFill/>
                    </a:lnR>
                    <a:lnT>
                      <a:noFill/>
                    </a:lnT>
                    <a:lnB>
                      <a:noFill/>
                    </a:lnB>
                  </a:tcPr>
                </a:tc>
                <a:tc>
                  <a:txBody>
                    <a:bodyPr/>
                    <a:lstStyle/>
                    <a:p>
                      <a:pPr algn="l"/>
                      <a:r>
                        <a:rPr lang="en-US"/>
                        <a:t>float</a:t>
                      </a:r>
                    </a:p>
                  </a:txBody>
                  <a:tcPr marL="0" marR="0" marT="0" marB="0" anchor="ctr">
                    <a:lnL>
                      <a:noFill/>
                    </a:lnL>
                    <a:lnR>
                      <a:noFill/>
                    </a:lnR>
                    <a:lnT>
                      <a:noFill/>
                    </a:lnT>
                    <a:lnB>
                      <a:noFill/>
                    </a:lnB>
                  </a:tcPr>
                </a:tc>
                <a:tc>
                  <a:txBody>
                    <a:bodyPr/>
                    <a:lstStyle/>
                    <a:p>
                      <a:pPr algn="l"/>
                      <a:r>
                        <a:rPr lang="en-US"/>
                        <a:t>native</a:t>
                      </a:r>
                    </a:p>
                  </a:txBody>
                  <a:tcPr marL="0" marR="0" marT="0" marB="0" anchor="ctr">
                    <a:lnL>
                      <a:noFill/>
                    </a:lnL>
                    <a:lnR>
                      <a:noFill/>
                    </a:lnR>
                    <a:lnT>
                      <a:noFill/>
                    </a:lnT>
                    <a:lnB>
                      <a:noFill/>
                    </a:lnB>
                  </a:tcPr>
                </a:tc>
                <a:tc>
                  <a:txBody>
                    <a:bodyPr/>
                    <a:lstStyle/>
                    <a:p>
                      <a:pPr algn="l"/>
                      <a:r>
                        <a:rPr lang="en-US"/>
                        <a:t>super</a:t>
                      </a:r>
                    </a:p>
                  </a:txBody>
                  <a:tcPr marL="0" marR="0" marT="0" marB="0" anchor="ctr">
                    <a:lnL>
                      <a:noFill/>
                    </a:lnL>
                    <a:lnR>
                      <a:noFill/>
                    </a:lnR>
                    <a:lnT>
                      <a:noFill/>
                    </a:lnT>
                    <a:lnB>
                      <a:noFill/>
                    </a:lnB>
                  </a:tcPr>
                </a:tc>
                <a:tc>
                  <a:txBody>
                    <a:bodyPr/>
                    <a:lstStyle/>
                    <a:p>
                      <a:pPr algn="l"/>
                      <a:r>
                        <a:rPr lang="en-US" dirty="0"/>
                        <a:t>while</a:t>
                      </a:r>
                    </a:p>
                  </a:txBody>
                  <a:tcPr marL="0" marR="0" marT="0" marB="0" anchor="ctr">
                    <a:lnL>
                      <a:noFill/>
                    </a:lnL>
                    <a:lnR>
                      <a:noFill/>
                    </a:lnR>
                    <a:lnT>
                      <a:noFill/>
                    </a:lnT>
                    <a:lnB>
                      <a:noFill/>
                    </a:lnB>
                  </a:tcPr>
                </a:tc>
                <a:extLst>
                  <a:ext uri="{0D108BD9-81ED-4DB2-BD59-A6C34878D82A}">
                    <a16:rowId xmlns:a16="http://schemas.microsoft.com/office/drawing/2014/main" val="3608698486"/>
                  </a:ext>
                </a:extLst>
              </a:tr>
            </a:tbl>
          </a:graphicData>
        </a:graphic>
      </p:graphicFrame>
    </p:spTree>
    <p:extLst>
      <p:ext uri="{BB962C8B-B14F-4D97-AF65-F5344CB8AC3E}">
        <p14:creationId xmlns:p14="http://schemas.microsoft.com/office/powerpoint/2010/main" val="7683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Primitive Data Types (</a:t>
            </a:r>
            <a:r>
              <a:rPr lang="en-US" dirty="0">
                <a:hlinkClick r:id="rId2"/>
              </a:rPr>
              <a:t>link</a:t>
            </a:r>
            <a:r>
              <a:rPr lang="en-US" dirty="0"/>
              <a:t>)</a:t>
            </a:r>
            <a:endParaRPr lang="en-US" dirty="0"/>
          </a:p>
        </p:txBody>
      </p:sp>
      <p:sp>
        <p:nvSpPr>
          <p:cNvPr id="3" name="Content Placeholder 2"/>
          <p:cNvSpPr>
            <a:spLocks noGrp="1"/>
          </p:cNvSpPr>
          <p:nvPr>
            <p:ph sz="quarter" idx="13"/>
          </p:nvPr>
        </p:nvSpPr>
        <p:spPr/>
        <p:txBody>
          <a:bodyPr>
            <a:normAutofit/>
          </a:bodyPr>
          <a:lstStyle/>
          <a:p>
            <a:r>
              <a:rPr lang="en-US" dirty="0"/>
              <a:t>The Java programming language is statically-typed, which means that all variables must first be declared before they can be used. </a:t>
            </a:r>
          </a:p>
          <a:p>
            <a:r>
              <a:rPr lang="en-US" dirty="0"/>
              <a:t>This involves stating the variable's type and name:</a:t>
            </a:r>
          </a:p>
          <a:p>
            <a:pPr marL="0" indent="0">
              <a:buNone/>
            </a:pPr>
            <a:r>
              <a:rPr lang="en-US" dirty="0"/>
              <a:t>	</a:t>
            </a:r>
            <a:r>
              <a:rPr lang="en-US" dirty="0" err="1"/>
              <a:t>int</a:t>
            </a:r>
            <a:r>
              <a:rPr lang="en-US" dirty="0"/>
              <a:t> gear = 1;</a:t>
            </a:r>
          </a:p>
          <a:p>
            <a:r>
              <a:rPr lang="en-US" dirty="0"/>
              <a:t>Doing so tells your program that a field named "gear" exists, holds numerical data, and has an initial value of "1". </a:t>
            </a:r>
          </a:p>
        </p:txBody>
      </p:sp>
    </p:spTree>
    <p:extLst>
      <p:ext uri="{BB962C8B-B14F-4D97-AF65-F5344CB8AC3E}">
        <p14:creationId xmlns:p14="http://schemas.microsoft.com/office/powerpoint/2010/main" val="1512323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715618"/>
            <a:ext cx="10363826" cy="5075582"/>
          </a:xfrm>
        </p:spPr>
        <p:txBody>
          <a:bodyPr>
            <a:normAutofit/>
          </a:bodyPr>
          <a:lstStyle/>
          <a:p>
            <a:r>
              <a:rPr lang="en-US" b="1" dirty="0"/>
              <a:t>The Java programming language </a:t>
            </a:r>
            <a:r>
              <a:rPr lang="en-US" dirty="0"/>
              <a:t>is a high-level language that can be characterized by all of the following buzzwords: (</a:t>
            </a:r>
            <a:r>
              <a:rPr lang="en-US" dirty="0">
                <a:hlinkClick r:id="rId2"/>
              </a:rPr>
              <a:t>link</a:t>
            </a:r>
            <a:r>
              <a:rPr lang="en-US" dirty="0"/>
              <a:t>)</a:t>
            </a:r>
          </a:p>
          <a:p>
            <a:pPr marL="800100" lvl="1" indent="-342900">
              <a:buFont typeface="+mj-lt"/>
              <a:buAutoNum type="arabicPeriod"/>
            </a:pPr>
            <a:r>
              <a:rPr lang="en-US" dirty="0"/>
              <a:t>Simple</a:t>
            </a:r>
          </a:p>
          <a:p>
            <a:pPr marL="800100" lvl="1" indent="-342900">
              <a:buFont typeface="+mj-lt"/>
              <a:buAutoNum type="arabicPeriod"/>
            </a:pPr>
            <a:r>
              <a:rPr lang="en-US" dirty="0"/>
              <a:t>Object oriented</a:t>
            </a:r>
          </a:p>
          <a:p>
            <a:pPr marL="800100" lvl="1" indent="-342900">
              <a:buFont typeface="+mj-lt"/>
              <a:buAutoNum type="arabicPeriod"/>
            </a:pPr>
            <a:r>
              <a:rPr lang="en-US" dirty="0"/>
              <a:t>Distributed</a:t>
            </a:r>
          </a:p>
          <a:p>
            <a:pPr marL="800100" lvl="1" indent="-342900">
              <a:buFont typeface="+mj-lt"/>
              <a:buAutoNum type="arabicPeriod"/>
            </a:pPr>
            <a:r>
              <a:rPr lang="en-US" dirty="0"/>
              <a:t>Multithreaded</a:t>
            </a:r>
          </a:p>
          <a:p>
            <a:pPr marL="800100" lvl="1" indent="-342900">
              <a:buFont typeface="+mj-lt"/>
              <a:buAutoNum type="arabicPeriod"/>
            </a:pPr>
            <a:r>
              <a:rPr lang="en-US" dirty="0"/>
              <a:t>Dynamic</a:t>
            </a:r>
          </a:p>
          <a:p>
            <a:pPr marL="800100" lvl="1" indent="-342900">
              <a:buFont typeface="+mj-lt"/>
              <a:buAutoNum type="arabicPeriod"/>
            </a:pPr>
            <a:r>
              <a:rPr lang="en-US" dirty="0"/>
              <a:t>Architecture neutral</a:t>
            </a:r>
          </a:p>
          <a:p>
            <a:pPr marL="800100" lvl="1" indent="-342900">
              <a:buFont typeface="+mj-lt"/>
              <a:buAutoNum type="arabicPeriod"/>
            </a:pPr>
            <a:r>
              <a:rPr lang="en-US" dirty="0"/>
              <a:t>Portable</a:t>
            </a:r>
          </a:p>
          <a:p>
            <a:pPr marL="800100" lvl="1" indent="-342900">
              <a:buFont typeface="+mj-lt"/>
              <a:buAutoNum type="arabicPeriod"/>
            </a:pPr>
            <a:r>
              <a:rPr lang="en-US" dirty="0"/>
              <a:t>High performance</a:t>
            </a:r>
          </a:p>
          <a:p>
            <a:pPr marL="800100" lvl="1" indent="-342900">
              <a:buFont typeface="+mj-lt"/>
              <a:buAutoNum type="arabicPeriod"/>
            </a:pPr>
            <a:r>
              <a:rPr lang="en-US" dirty="0"/>
              <a:t>Robust</a:t>
            </a:r>
          </a:p>
          <a:p>
            <a:pPr marL="800100" lvl="1" indent="-342900">
              <a:buFont typeface="+mj-lt"/>
              <a:buAutoNum type="arabicPeriod"/>
            </a:pPr>
            <a:r>
              <a:rPr lang="en-US" dirty="0"/>
              <a:t>Secure</a:t>
            </a:r>
          </a:p>
          <a:p>
            <a:endParaRPr lang="en-US" dirty="0"/>
          </a:p>
        </p:txBody>
      </p:sp>
    </p:spTree>
    <p:extLst>
      <p:ext uri="{BB962C8B-B14F-4D97-AF65-F5344CB8AC3E}">
        <p14:creationId xmlns:p14="http://schemas.microsoft.com/office/powerpoint/2010/main" val="2294394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874643"/>
            <a:ext cx="10363826" cy="5433391"/>
          </a:xfrm>
        </p:spPr>
        <p:txBody>
          <a:bodyPr>
            <a:normAutofit/>
          </a:bodyPr>
          <a:lstStyle/>
          <a:p>
            <a:r>
              <a:rPr lang="en-US" dirty="0"/>
              <a:t>A variable's data type determines the values it may contain, plus the operations that may be performed on it. </a:t>
            </a:r>
          </a:p>
          <a:p>
            <a:r>
              <a:rPr lang="en-US" dirty="0"/>
              <a:t>In addition to </a:t>
            </a:r>
            <a:r>
              <a:rPr lang="en-US" dirty="0" err="1"/>
              <a:t>int</a:t>
            </a:r>
            <a:r>
              <a:rPr lang="en-US" dirty="0"/>
              <a:t>, the Java programming language supports </a:t>
            </a:r>
            <a:r>
              <a:rPr lang="en-US" b="1" dirty="0"/>
              <a:t>seven</a:t>
            </a:r>
            <a:r>
              <a:rPr lang="en-US" dirty="0"/>
              <a:t> other primitive data types. </a:t>
            </a:r>
          </a:p>
          <a:p>
            <a:r>
              <a:rPr lang="en-US" dirty="0"/>
              <a:t>A primitive type is predefined by the language and is named by a reserved keyword.</a:t>
            </a:r>
          </a:p>
          <a:p>
            <a:r>
              <a:rPr lang="en-US" dirty="0"/>
              <a:t>Primitive values do not share state with other primitive values. </a:t>
            </a:r>
          </a:p>
          <a:p>
            <a:r>
              <a:rPr lang="en-US" dirty="0"/>
              <a:t>The eight primitive data types supported by the Java programming language are:</a:t>
            </a:r>
          </a:p>
          <a:p>
            <a:pPr lvl="1">
              <a:buFont typeface="Courier New" panose="02070309020205020404" pitchFamily="49" charset="0"/>
              <a:buChar char="o"/>
            </a:pPr>
            <a:r>
              <a:rPr lang="en-US" b="1" dirty="0"/>
              <a:t>byte</a:t>
            </a:r>
            <a:r>
              <a:rPr lang="en-US" dirty="0"/>
              <a:t>: The byte data type is an 8-bit signed two's complement integer. </a:t>
            </a:r>
          </a:p>
          <a:p>
            <a:pPr lvl="2">
              <a:buFont typeface="Courier New" panose="02070309020205020404" pitchFamily="49" charset="0"/>
              <a:buChar char="o"/>
            </a:pPr>
            <a:r>
              <a:rPr lang="en-US" dirty="0"/>
              <a:t>It has a minimum value of -128 and a maximum value of 127 (inclusive). </a:t>
            </a:r>
          </a:p>
          <a:p>
            <a:pPr lvl="2">
              <a:buFont typeface="Courier New" panose="02070309020205020404" pitchFamily="49" charset="0"/>
              <a:buChar char="o"/>
            </a:pPr>
            <a:r>
              <a:rPr lang="en-US" dirty="0"/>
              <a:t>The byte data type can be useful for saving memory in large arrays, where the memory savings actually matters. </a:t>
            </a:r>
          </a:p>
          <a:p>
            <a:pPr lvl="2">
              <a:buFont typeface="Courier New" panose="02070309020205020404" pitchFamily="49" charset="0"/>
              <a:buChar char="o"/>
            </a:pPr>
            <a:r>
              <a:rPr lang="en-US" dirty="0"/>
              <a:t>They can also be used in place of </a:t>
            </a:r>
            <a:r>
              <a:rPr lang="en-US" dirty="0" err="1"/>
              <a:t>int</a:t>
            </a:r>
            <a:r>
              <a:rPr lang="en-US" dirty="0"/>
              <a:t> where their limits help to clarify your code; the fact that a variable's range is limited can serve as a form of documentation.</a:t>
            </a:r>
            <a:endParaRPr lang="en-US" dirty="0"/>
          </a:p>
        </p:txBody>
      </p:sp>
    </p:spTree>
    <p:extLst>
      <p:ext uri="{BB962C8B-B14F-4D97-AF65-F5344CB8AC3E}">
        <p14:creationId xmlns:p14="http://schemas.microsoft.com/office/powerpoint/2010/main" val="3599197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808383"/>
            <a:ext cx="10363826" cy="5552659"/>
          </a:xfrm>
        </p:spPr>
        <p:txBody>
          <a:bodyPr/>
          <a:lstStyle/>
          <a:p>
            <a:pPr lvl="1">
              <a:buFont typeface="Courier New" panose="02070309020205020404" pitchFamily="49" charset="0"/>
              <a:buChar char="o"/>
            </a:pPr>
            <a:r>
              <a:rPr lang="en-US" b="1" dirty="0"/>
              <a:t>short</a:t>
            </a:r>
            <a:r>
              <a:rPr lang="en-US" dirty="0"/>
              <a:t>: The short data type is a 16-bit signed two's complement integer. </a:t>
            </a:r>
          </a:p>
          <a:p>
            <a:pPr lvl="2">
              <a:buFont typeface="Wingdings" panose="05000000000000000000" pitchFamily="2" charset="2"/>
              <a:buChar char="§"/>
            </a:pPr>
            <a:r>
              <a:rPr lang="en-US" dirty="0"/>
              <a:t>It has a minimum value of -32,768 and a maximum value of 32,767 (inclusive). </a:t>
            </a:r>
          </a:p>
          <a:p>
            <a:pPr lvl="2">
              <a:buFont typeface="Wingdings" panose="05000000000000000000" pitchFamily="2" charset="2"/>
              <a:buChar char="§"/>
            </a:pPr>
            <a:r>
              <a:rPr lang="en-US" dirty="0"/>
              <a:t>As with byte, the same guidelines apply: you can use a short to save memory in large arrays, in situations where the memory savings actually matters.</a:t>
            </a:r>
          </a:p>
          <a:p>
            <a:pPr lvl="1">
              <a:buFont typeface="Courier New" panose="02070309020205020404" pitchFamily="49" charset="0"/>
              <a:buChar char="o"/>
            </a:pPr>
            <a:r>
              <a:rPr lang="en-US" b="1" dirty="0" err="1"/>
              <a:t>int</a:t>
            </a:r>
            <a:r>
              <a:rPr lang="en-US" dirty="0"/>
              <a:t>: By default, the </a:t>
            </a:r>
            <a:r>
              <a:rPr lang="en-US" dirty="0" err="1"/>
              <a:t>int</a:t>
            </a:r>
            <a:r>
              <a:rPr lang="en-US" dirty="0"/>
              <a:t> data type is a 32-bit signed two's complement integer, which has a minimum value of -2</a:t>
            </a:r>
            <a:r>
              <a:rPr lang="en-US" baseline="30000" dirty="0"/>
              <a:t>31</a:t>
            </a:r>
            <a:r>
              <a:rPr lang="en-US" dirty="0"/>
              <a:t> and a maximum value of 2</a:t>
            </a:r>
            <a:r>
              <a:rPr lang="en-US" baseline="30000" dirty="0"/>
              <a:t>31</a:t>
            </a:r>
            <a:r>
              <a:rPr lang="en-US" dirty="0"/>
              <a:t>-1. </a:t>
            </a:r>
          </a:p>
          <a:p>
            <a:pPr lvl="2">
              <a:buFont typeface="Wingdings" panose="05000000000000000000" pitchFamily="2" charset="2"/>
              <a:buChar char="§"/>
            </a:pPr>
            <a:r>
              <a:rPr lang="en-US" dirty="0"/>
              <a:t>In Java SE 8 and later, you can use the </a:t>
            </a:r>
            <a:r>
              <a:rPr lang="en-US" dirty="0" err="1"/>
              <a:t>int</a:t>
            </a:r>
            <a:r>
              <a:rPr lang="en-US" dirty="0"/>
              <a:t> data type to represent an unsigned 32-bit integer, which has a minimum value of 0 and a maximum value of 2</a:t>
            </a:r>
            <a:r>
              <a:rPr lang="en-US" baseline="30000" dirty="0"/>
              <a:t>32</a:t>
            </a:r>
            <a:r>
              <a:rPr lang="en-US" dirty="0"/>
              <a:t>-1. </a:t>
            </a:r>
          </a:p>
          <a:p>
            <a:pPr lvl="2">
              <a:buFont typeface="Wingdings" panose="05000000000000000000" pitchFamily="2" charset="2"/>
              <a:buChar char="§"/>
            </a:pPr>
            <a:r>
              <a:rPr lang="en-US" dirty="0"/>
              <a:t>Use the Integer class to use </a:t>
            </a:r>
            <a:r>
              <a:rPr lang="en-US" dirty="0" err="1"/>
              <a:t>int</a:t>
            </a:r>
            <a:r>
              <a:rPr lang="en-US" dirty="0"/>
              <a:t> data type as an unsigned integer. </a:t>
            </a:r>
          </a:p>
          <a:p>
            <a:pPr lvl="2">
              <a:buFont typeface="Wingdings" panose="05000000000000000000" pitchFamily="2" charset="2"/>
              <a:buChar char="§"/>
            </a:pPr>
            <a:r>
              <a:rPr lang="en-US" dirty="0"/>
              <a:t>Static methods like </a:t>
            </a:r>
            <a:r>
              <a:rPr lang="en-US" dirty="0" err="1"/>
              <a:t>compareUnsigned</a:t>
            </a:r>
            <a:r>
              <a:rPr lang="en-US" dirty="0"/>
              <a:t>, </a:t>
            </a:r>
            <a:r>
              <a:rPr lang="en-US" dirty="0" err="1"/>
              <a:t>divideUnsigned</a:t>
            </a:r>
            <a:r>
              <a:rPr lang="en-US" dirty="0"/>
              <a:t> </a:t>
            </a:r>
            <a:r>
              <a:rPr lang="en-US" dirty="0" err="1"/>
              <a:t>etc</a:t>
            </a:r>
            <a:r>
              <a:rPr lang="en-US" dirty="0"/>
              <a:t> have been added to the Integer class to support the arithmetic operations for unsigned integers.</a:t>
            </a:r>
            <a:endParaRPr lang="en-US" dirty="0"/>
          </a:p>
        </p:txBody>
      </p:sp>
    </p:spTree>
    <p:extLst>
      <p:ext uri="{BB962C8B-B14F-4D97-AF65-F5344CB8AC3E}">
        <p14:creationId xmlns:p14="http://schemas.microsoft.com/office/powerpoint/2010/main" val="814684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795130"/>
            <a:ext cx="10363826" cy="5353879"/>
          </a:xfrm>
        </p:spPr>
        <p:txBody>
          <a:bodyPr/>
          <a:lstStyle/>
          <a:p>
            <a:pPr lvl="1">
              <a:buFont typeface="Courier New" panose="02070309020205020404" pitchFamily="49" charset="0"/>
              <a:buChar char="o"/>
            </a:pPr>
            <a:r>
              <a:rPr lang="en-US" b="1" dirty="0"/>
              <a:t>long</a:t>
            </a:r>
            <a:r>
              <a:rPr lang="en-US" dirty="0"/>
              <a:t>: The long data type is a 64-bit two's complement integer. </a:t>
            </a:r>
          </a:p>
          <a:p>
            <a:pPr lvl="2">
              <a:buFont typeface="Wingdings" panose="05000000000000000000" pitchFamily="2" charset="2"/>
              <a:buChar char="§"/>
            </a:pPr>
            <a:r>
              <a:rPr lang="en-US" dirty="0"/>
              <a:t>The signed long has a minimum value of -2</a:t>
            </a:r>
            <a:r>
              <a:rPr lang="en-US" baseline="30000" dirty="0"/>
              <a:t>63</a:t>
            </a:r>
            <a:r>
              <a:rPr lang="en-US" dirty="0"/>
              <a:t> and a maximum value of 2</a:t>
            </a:r>
            <a:r>
              <a:rPr lang="en-US" baseline="30000" dirty="0"/>
              <a:t>63</a:t>
            </a:r>
            <a:r>
              <a:rPr lang="en-US" dirty="0"/>
              <a:t>-1. </a:t>
            </a:r>
          </a:p>
          <a:p>
            <a:pPr lvl="2">
              <a:buFont typeface="Wingdings" panose="05000000000000000000" pitchFamily="2" charset="2"/>
              <a:buChar char="§"/>
            </a:pPr>
            <a:r>
              <a:rPr lang="en-US" dirty="0"/>
              <a:t>In Java SE 8 and later, you can use the long data type to represent an unsigned 64-bit long, which has a minimum value of 0 and a maximum value of 2</a:t>
            </a:r>
            <a:r>
              <a:rPr lang="en-US" baseline="30000" dirty="0"/>
              <a:t>64</a:t>
            </a:r>
            <a:r>
              <a:rPr lang="en-US" dirty="0"/>
              <a:t>-1. </a:t>
            </a:r>
          </a:p>
          <a:p>
            <a:pPr lvl="2">
              <a:buFont typeface="Wingdings" panose="05000000000000000000" pitchFamily="2" charset="2"/>
              <a:buChar char="§"/>
            </a:pPr>
            <a:r>
              <a:rPr lang="en-US" dirty="0"/>
              <a:t>Use this data type when you need a range of values wider than those provided by int. </a:t>
            </a:r>
          </a:p>
          <a:p>
            <a:pPr lvl="2">
              <a:buFont typeface="Wingdings" panose="05000000000000000000" pitchFamily="2" charset="2"/>
              <a:buChar char="§"/>
            </a:pPr>
            <a:r>
              <a:rPr lang="en-US" dirty="0"/>
              <a:t>The Long class also contains methods like </a:t>
            </a:r>
            <a:r>
              <a:rPr lang="en-US" dirty="0" err="1"/>
              <a:t>compareUnsigned</a:t>
            </a:r>
            <a:r>
              <a:rPr lang="en-US" dirty="0"/>
              <a:t>, </a:t>
            </a:r>
            <a:r>
              <a:rPr lang="en-US" dirty="0" err="1"/>
              <a:t>divideUnsigned</a:t>
            </a:r>
            <a:r>
              <a:rPr lang="en-US" dirty="0"/>
              <a:t> </a:t>
            </a:r>
            <a:r>
              <a:rPr lang="en-US" dirty="0" err="1"/>
              <a:t>etc</a:t>
            </a:r>
            <a:r>
              <a:rPr lang="en-US" dirty="0"/>
              <a:t> to support arithmetic operations for unsigned long.</a:t>
            </a:r>
          </a:p>
          <a:p>
            <a:pPr lvl="1">
              <a:buFont typeface="Courier New" panose="02070309020205020404" pitchFamily="49" charset="0"/>
              <a:buChar char="o"/>
            </a:pPr>
            <a:r>
              <a:rPr lang="en-US" b="1" dirty="0"/>
              <a:t>float</a:t>
            </a:r>
            <a:r>
              <a:rPr lang="en-US" dirty="0"/>
              <a:t>: The float data type is a single-precision 32-bit IEEE 754 floating point. </a:t>
            </a:r>
          </a:p>
          <a:p>
            <a:pPr lvl="2">
              <a:buFont typeface="Wingdings" panose="05000000000000000000" pitchFamily="2" charset="2"/>
              <a:buChar char="§"/>
            </a:pPr>
            <a:r>
              <a:rPr lang="en-US" dirty="0"/>
              <a:t>Its range of values is beyond the scope of this discussion, but is specified in the Floating-Point Types, Formats, and Values section of the Java Language Specification. As with the recommendations for byte and short, use a float (instead of double) if you need to save memory in large arrays of floating point numbers. </a:t>
            </a:r>
          </a:p>
          <a:p>
            <a:pPr lvl="2">
              <a:buFont typeface="Wingdings" panose="05000000000000000000" pitchFamily="2" charset="2"/>
              <a:buChar char="§"/>
            </a:pPr>
            <a:r>
              <a:rPr lang="en-US" dirty="0"/>
              <a:t>This data type should never be used for precise values, such as currency. For that, you will need to use the </a:t>
            </a:r>
            <a:r>
              <a:rPr lang="en-US" dirty="0" err="1"/>
              <a:t>java.math.BigDecimal</a:t>
            </a:r>
            <a:r>
              <a:rPr lang="en-US" dirty="0"/>
              <a:t> class instead. Numbers and Strings covers </a:t>
            </a:r>
            <a:r>
              <a:rPr lang="en-US" dirty="0" err="1"/>
              <a:t>BigDecimal</a:t>
            </a:r>
            <a:r>
              <a:rPr lang="en-US" dirty="0"/>
              <a:t> and other useful classes provided by the Java platform.</a:t>
            </a:r>
            <a:endParaRPr lang="en-US" dirty="0"/>
          </a:p>
        </p:txBody>
      </p:sp>
    </p:spTree>
    <p:extLst>
      <p:ext uri="{BB962C8B-B14F-4D97-AF65-F5344CB8AC3E}">
        <p14:creationId xmlns:p14="http://schemas.microsoft.com/office/powerpoint/2010/main" val="1365311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834888"/>
            <a:ext cx="10363826" cy="4956312"/>
          </a:xfrm>
        </p:spPr>
        <p:txBody>
          <a:bodyPr/>
          <a:lstStyle/>
          <a:p>
            <a:pPr lvl="1">
              <a:buFont typeface="Courier New" panose="02070309020205020404" pitchFamily="49" charset="0"/>
              <a:buChar char="o"/>
            </a:pPr>
            <a:r>
              <a:rPr lang="en-US" b="1" dirty="0"/>
              <a:t>double</a:t>
            </a:r>
            <a:r>
              <a:rPr lang="en-US" dirty="0"/>
              <a:t>: The double data type is a double-precision 64-bit IEEE 754 floating point. </a:t>
            </a:r>
          </a:p>
          <a:p>
            <a:pPr lvl="2">
              <a:buFont typeface="Wingdings" panose="05000000000000000000" pitchFamily="2" charset="2"/>
              <a:buChar char="§"/>
            </a:pPr>
            <a:r>
              <a:rPr lang="en-US" dirty="0"/>
              <a:t>Its range of values is beyond the scope of this discussion, but is specified in the Floating-Point Types, Formats, and Values section of the Java Language Specification. </a:t>
            </a:r>
          </a:p>
          <a:p>
            <a:pPr lvl="2">
              <a:buFont typeface="Wingdings" panose="05000000000000000000" pitchFamily="2" charset="2"/>
              <a:buChar char="§"/>
            </a:pPr>
            <a:r>
              <a:rPr lang="en-US" dirty="0"/>
              <a:t>For decimal values, this data type is generally the default choice. </a:t>
            </a:r>
          </a:p>
          <a:p>
            <a:pPr lvl="2">
              <a:buFont typeface="Wingdings" panose="05000000000000000000" pitchFamily="2" charset="2"/>
              <a:buChar char="§"/>
            </a:pPr>
            <a:r>
              <a:rPr lang="en-US" dirty="0"/>
              <a:t>As mentioned above, this data type should never be used for precise values, such as currency.</a:t>
            </a:r>
          </a:p>
          <a:p>
            <a:pPr lvl="1">
              <a:buFont typeface="Courier New" panose="02070309020205020404" pitchFamily="49" charset="0"/>
              <a:buChar char="o"/>
            </a:pPr>
            <a:r>
              <a:rPr lang="en-US" b="1" dirty="0" err="1"/>
              <a:t>boolean</a:t>
            </a:r>
            <a:r>
              <a:rPr lang="en-US" dirty="0"/>
              <a:t>: The </a:t>
            </a:r>
            <a:r>
              <a:rPr lang="en-US" dirty="0" err="1"/>
              <a:t>boolean</a:t>
            </a:r>
            <a:r>
              <a:rPr lang="en-US" dirty="0"/>
              <a:t> data type has only two possible values: true and false. </a:t>
            </a:r>
          </a:p>
          <a:p>
            <a:pPr lvl="2">
              <a:buFont typeface="Wingdings" panose="05000000000000000000" pitchFamily="2" charset="2"/>
              <a:buChar char="§"/>
            </a:pPr>
            <a:r>
              <a:rPr lang="en-US" dirty="0"/>
              <a:t>Use this data type for simple flags that track true/false conditions. </a:t>
            </a:r>
          </a:p>
          <a:p>
            <a:pPr lvl="2">
              <a:buFont typeface="Wingdings" panose="05000000000000000000" pitchFamily="2" charset="2"/>
              <a:buChar char="§"/>
            </a:pPr>
            <a:r>
              <a:rPr lang="en-US" dirty="0"/>
              <a:t>This data type represents one bit of information, but its "size" isn't something that's precisely defined.</a:t>
            </a:r>
          </a:p>
          <a:p>
            <a:pPr lvl="1">
              <a:buFont typeface="Courier New" panose="02070309020205020404" pitchFamily="49" charset="0"/>
              <a:buChar char="o"/>
            </a:pPr>
            <a:r>
              <a:rPr lang="en-US" b="1" dirty="0"/>
              <a:t>char</a:t>
            </a:r>
            <a:r>
              <a:rPr lang="en-US" dirty="0"/>
              <a:t>: The char data type is a single 16-bit Unicode character. </a:t>
            </a:r>
          </a:p>
          <a:p>
            <a:pPr lvl="2">
              <a:buFont typeface="Wingdings" panose="05000000000000000000" pitchFamily="2" charset="2"/>
              <a:buChar char="§"/>
            </a:pPr>
            <a:r>
              <a:rPr lang="en-US" dirty="0"/>
              <a:t>It has a minimum value of '\u0000' (or 0) and a maximum value of '\</a:t>
            </a:r>
            <a:r>
              <a:rPr lang="en-US" dirty="0" err="1"/>
              <a:t>uffff</a:t>
            </a:r>
            <a:r>
              <a:rPr lang="en-US" dirty="0"/>
              <a:t>' (or 65,535 inclusive).</a:t>
            </a:r>
            <a:endParaRPr lang="en-US" dirty="0"/>
          </a:p>
        </p:txBody>
      </p:sp>
    </p:spTree>
    <p:extLst>
      <p:ext uri="{BB962C8B-B14F-4D97-AF65-F5344CB8AC3E}">
        <p14:creationId xmlns:p14="http://schemas.microsoft.com/office/powerpoint/2010/main" val="3567632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861392"/>
            <a:ext cx="10363826" cy="4929808"/>
          </a:xfrm>
        </p:spPr>
        <p:txBody>
          <a:bodyPr/>
          <a:lstStyle/>
          <a:p>
            <a:r>
              <a:rPr lang="en-US" dirty="0"/>
              <a:t>In the Java programming language, all source code is first written in plain text files ending with the .java extension. </a:t>
            </a:r>
          </a:p>
          <a:p>
            <a:r>
              <a:rPr lang="en-US" dirty="0"/>
              <a:t>Those source files are then compiled into .class files by the </a:t>
            </a:r>
            <a:r>
              <a:rPr lang="en-US" dirty="0" err="1"/>
              <a:t>javac</a:t>
            </a:r>
            <a:r>
              <a:rPr lang="en-US" dirty="0"/>
              <a:t> compiler. </a:t>
            </a:r>
          </a:p>
          <a:p>
            <a:r>
              <a:rPr lang="en-US" dirty="0"/>
              <a:t>A .class file does not contain code that is native to your processor; it instead contains bytecodes — the machine language of the Java Virtual Machine1 (Java VM). </a:t>
            </a:r>
          </a:p>
          <a:p>
            <a:r>
              <a:rPr lang="en-US" dirty="0"/>
              <a:t>The java launcher tool then runs your application with an instance of the Java Virtual Machine.</a:t>
            </a:r>
            <a:endParaRPr lang="en-US" dirty="0"/>
          </a:p>
        </p:txBody>
      </p:sp>
    </p:spTree>
    <p:extLst>
      <p:ext uri="{BB962C8B-B14F-4D97-AF65-F5344CB8AC3E}">
        <p14:creationId xmlns:p14="http://schemas.microsoft.com/office/powerpoint/2010/main" val="2699448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igure showing MyProgram.java, compiler, MyProgram.class, Java VM, and My Program running on a compute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060174" y="1431235"/>
            <a:ext cx="9729769" cy="4055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7222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768626"/>
            <a:ext cx="10363826" cy="5022573"/>
          </a:xfrm>
        </p:spPr>
        <p:txBody>
          <a:bodyPr/>
          <a:lstStyle/>
          <a:p>
            <a:r>
              <a:rPr lang="en-US" dirty="0"/>
              <a:t>Because the Java VM is available on many different operating systems, the same .class files are capable of running on Microsoft Windows, the Solaris™ Operating System (Solaris OS), Linux, or Mac OS. </a:t>
            </a:r>
          </a:p>
          <a:p>
            <a:r>
              <a:rPr lang="en-US" dirty="0"/>
              <a:t>Some virtual machines, such as the Java SE </a:t>
            </a:r>
            <a:r>
              <a:rPr lang="en-US" dirty="0" err="1"/>
              <a:t>HotSpot</a:t>
            </a:r>
            <a:r>
              <a:rPr lang="en-US" dirty="0"/>
              <a:t> at a Glance, perform additional steps at runtime to give your application a performance boost. </a:t>
            </a:r>
          </a:p>
          <a:p>
            <a:r>
              <a:rPr lang="en-US" dirty="0"/>
              <a:t>This includes various tasks such as finding performance bottlenecks and recompiling (to native code) frequently used sections of code.</a:t>
            </a:r>
            <a:endParaRPr lang="en-US" dirty="0"/>
          </a:p>
        </p:txBody>
      </p:sp>
    </p:spTree>
    <p:extLst>
      <p:ext uri="{BB962C8B-B14F-4D97-AF65-F5344CB8AC3E}">
        <p14:creationId xmlns:p14="http://schemas.microsoft.com/office/powerpoint/2010/main" val="3753083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689112"/>
            <a:ext cx="10363826" cy="5565913"/>
          </a:xfrm>
        </p:spPr>
        <p:txBody>
          <a:bodyPr>
            <a:normAutofit/>
          </a:bodyPr>
          <a:lstStyle/>
          <a:p>
            <a:r>
              <a:rPr lang="en-US" b="1" dirty="0"/>
              <a:t>The Java Platform: </a:t>
            </a:r>
            <a:r>
              <a:rPr lang="en-US" dirty="0"/>
              <a:t>A </a:t>
            </a:r>
            <a:r>
              <a:rPr lang="en-US" i="1" dirty="0"/>
              <a:t>platform</a:t>
            </a:r>
            <a:r>
              <a:rPr lang="en-US" dirty="0"/>
              <a:t> is the hardware or software environment in which a program runs. </a:t>
            </a:r>
          </a:p>
          <a:p>
            <a:r>
              <a:rPr lang="en-US" dirty="0"/>
              <a:t>Most platforms can be described as a combination of the operating system and underlying hardware. </a:t>
            </a:r>
          </a:p>
          <a:p>
            <a:r>
              <a:rPr lang="en-US" dirty="0"/>
              <a:t>The Java platform differs from most other platforms in that it's a software-only platform that runs on top of other hardware-based platforms.</a:t>
            </a:r>
          </a:p>
          <a:p>
            <a:r>
              <a:rPr lang="en-US" dirty="0"/>
              <a:t>The Java platform has two components:</a:t>
            </a:r>
          </a:p>
          <a:p>
            <a:pPr marL="800100" lvl="1" indent="-342900">
              <a:buFont typeface="+mj-lt"/>
              <a:buAutoNum type="arabicPeriod"/>
            </a:pPr>
            <a:r>
              <a:rPr lang="en-US" dirty="0"/>
              <a:t>The </a:t>
            </a:r>
            <a:r>
              <a:rPr lang="en-US" i="1" dirty="0"/>
              <a:t>Java Virtual Machine</a:t>
            </a:r>
            <a:endParaRPr lang="en-US" dirty="0"/>
          </a:p>
          <a:p>
            <a:pPr marL="800100" lvl="1" indent="-342900">
              <a:buFont typeface="+mj-lt"/>
              <a:buAutoNum type="arabicPeriod"/>
            </a:pPr>
            <a:r>
              <a:rPr lang="en-US" dirty="0"/>
              <a:t>The </a:t>
            </a:r>
            <a:r>
              <a:rPr lang="en-US" i="1" dirty="0"/>
              <a:t>Java Application Programming Interface</a:t>
            </a:r>
            <a:r>
              <a:rPr lang="en-US" dirty="0"/>
              <a:t> (API)</a:t>
            </a:r>
          </a:p>
          <a:p>
            <a:r>
              <a:rPr lang="en-US" dirty="0"/>
              <a:t>The API is a large collection of ready-made software components that provide many useful capabilities. </a:t>
            </a:r>
          </a:p>
          <a:p>
            <a:r>
              <a:rPr lang="en-US" dirty="0"/>
              <a:t>It is grouped into libraries of related classes and interfaces; these libraries are known as </a:t>
            </a:r>
            <a:r>
              <a:rPr lang="en-US" i="1" dirty="0"/>
              <a:t>packages</a:t>
            </a:r>
            <a:r>
              <a:rPr lang="en-US" dirty="0"/>
              <a:t>.</a:t>
            </a:r>
          </a:p>
          <a:p>
            <a:endParaRPr lang="en-US" b="1" dirty="0"/>
          </a:p>
          <a:p>
            <a:endParaRPr lang="en-US" dirty="0"/>
          </a:p>
        </p:txBody>
      </p:sp>
    </p:spTree>
    <p:extLst>
      <p:ext uri="{BB962C8B-B14F-4D97-AF65-F5344CB8AC3E}">
        <p14:creationId xmlns:p14="http://schemas.microsoft.com/office/powerpoint/2010/main" val="1456206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848140"/>
            <a:ext cx="10363826" cy="4943060"/>
          </a:xfrm>
        </p:spPr>
        <p:txBody>
          <a:bodyPr/>
          <a:lstStyle/>
          <a:p>
            <a:r>
              <a:rPr lang="en-US" dirty="0"/>
              <a:t>As a platform-independent environment, the Java platform can be a bit slower than native code. However, advances in compiler and virtual machine technologies are bringing performance close to that of native code without threatening portability.</a:t>
            </a:r>
          </a:p>
          <a:p>
            <a:r>
              <a:rPr lang="en-US" dirty="0"/>
              <a:t>The terms "Java Virtual Machine" and "JVM" mean a Virtual Machine for the Java platform.</a:t>
            </a:r>
          </a:p>
          <a:p>
            <a:endParaRPr lang="en-US" dirty="0"/>
          </a:p>
        </p:txBody>
      </p:sp>
    </p:spTree>
    <p:extLst>
      <p:ext uri="{BB962C8B-B14F-4D97-AF65-F5344CB8AC3E}">
        <p14:creationId xmlns:p14="http://schemas.microsoft.com/office/powerpoint/2010/main" val="2023392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Java Technology Do</a:t>
            </a:r>
            <a:endParaRPr lang="en-US" dirty="0"/>
          </a:p>
        </p:txBody>
      </p:sp>
      <p:sp>
        <p:nvSpPr>
          <p:cNvPr id="3" name="Content Placeholder 2"/>
          <p:cNvSpPr>
            <a:spLocks noGrp="1"/>
          </p:cNvSpPr>
          <p:nvPr>
            <p:ph sz="quarter" idx="13"/>
          </p:nvPr>
        </p:nvSpPr>
        <p:spPr/>
        <p:txBody>
          <a:bodyPr>
            <a:normAutofit/>
          </a:bodyPr>
          <a:lstStyle/>
          <a:p>
            <a:r>
              <a:rPr lang="en-US" dirty="0"/>
              <a:t>The general-purpose, high-level Java programming language is a powerful software platform. Every full implementation of the Java platform gives you the following features:</a:t>
            </a:r>
          </a:p>
          <a:p>
            <a:pPr lvl="1">
              <a:buFont typeface="Courier New" panose="02070309020205020404" pitchFamily="49" charset="0"/>
              <a:buChar char="o"/>
            </a:pPr>
            <a:r>
              <a:rPr lang="en-US" b="1" dirty="0"/>
              <a:t>Development Tools</a:t>
            </a:r>
            <a:r>
              <a:rPr lang="en-US" dirty="0"/>
              <a:t>: The development tools provide everything you'll need for compiling, running, monitoring, debugging, and documenting your applications. As a new developer, the main tools you'll be using are the </a:t>
            </a:r>
            <a:r>
              <a:rPr lang="en-US" dirty="0" err="1"/>
              <a:t>javac</a:t>
            </a:r>
            <a:r>
              <a:rPr lang="en-US" dirty="0"/>
              <a:t> compiler, the java launcher, and the </a:t>
            </a:r>
            <a:r>
              <a:rPr lang="en-US" dirty="0" err="1"/>
              <a:t>javadoc</a:t>
            </a:r>
            <a:r>
              <a:rPr lang="en-US" dirty="0"/>
              <a:t> documentation tool.</a:t>
            </a:r>
          </a:p>
        </p:txBody>
      </p:sp>
    </p:spTree>
    <p:extLst>
      <p:ext uri="{BB962C8B-B14F-4D97-AF65-F5344CB8AC3E}">
        <p14:creationId xmlns:p14="http://schemas.microsoft.com/office/powerpoint/2010/main" val="29604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490329"/>
            <a:ext cx="10363826" cy="5565913"/>
          </a:xfrm>
        </p:spPr>
        <p:txBody>
          <a:bodyPr/>
          <a:lstStyle/>
          <a:p>
            <a:pPr lvl="1">
              <a:buFont typeface="Courier New" panose="02070309020205020404" pitchFamily="49" charset="0"/>
              <a:buChar char="o"/>
            </a:pPr>
            <a:r>
              <a:rPr lang="en-US" b="1" dirty="0"/>
              <a:t>Application Programming Interface (API)</a:t>
            </a:r>
            <a:r>
              <a:rPr lang="en-US" dirty="0"/>
              <a:t>: The API provides the core functionality of the Java programming language. It offers a wide array of useful classes ready for use in your own applications. It spans everything from basic objects, to networking and security, to XML generation and database access, and more. The core API is very large; to get an overview of what it contains, consult the Java Platform Standard Edition 8 Documentation.</a:t>
            </a:r>
          </a:p>
          <a:p>
            <a:pPr lvl="1">
              <a:buFont typeface="Courier New" panose="02070309020205020404" pitchFamily="49" charset="0"/>
              <a:buChar char="o"/>
            </a:pPr>
            <a:r>
              <a:rPr lang="en-US" b="1" dirty="0"/>
              <a:t>Deployment Technologies</a:t>
            </a:r>
            <a:r>
              <a:rPr lang="en-US" dirty="0"/>
              <a:t>: The JDK software provides standard mechanisms such as the Java Web Start software and Java Plug-In software for deploying your applications to end users.</a:t>
            </a:r>
          </a:p>
          <a:p>
            <a:pPr lvl="1">
              <a:buFont typeface="Courier New" panose="02070309020205020404" pitchFamily="49" charset="0"/>
              <a:buChar char="o"/>
            </a:pPr>
            <a:r>
              <a:rPr lang="en-US" b="1" dirty="0"/>
              <a:t>User Interface Toolkits</a:t>
            </a:r>
            <a:r>
              <a:rPr lang="en-US" dirty="0"/>
              <a:t>: The JavaFX, Swing, and Java 2D toolkits make it possible to create sophisticated Graphical User Interfaces (GUIs).</a:t>
            </a:r>
          </a:p>
          <a:p>
            <a:pPr lvl="1">
              <a:buFont typeface="Courier New" panose="02070309020205020404" pitchFamily="49" charset="0"/>
              <a:buChar char="o"/>
            </a:pPr>
            <a:r>
              <a:rPr lang="en-US" b="1" dirty="0"/>
              <a:t>Integration Libraries</a:t>
            </a:r>
            <a:r>
              <a:rPr lang="en-US" dirty="0"/>
              <a:t>: Integration libraries such as the Java IDL API, JDBC API, Java Naming and Directory Interface (JNDI) API, Java RMI, and Java Remote Method Invocation over Internet Inter-ORB Protocol Technology (Java RMI-IIOP Technology) enable database access and manipulation of remote objects.</a:t>
            </a:r>
          </a:p>
          <a:p>
            <a:pPr lvl="1">
              <a:buFont typeface="Courier New" panose="02070309020205020404" pitchFamily="49" charset="0"/>
              <a:buChar char="o"/>
            </a:pPr>
            <a:endParaRPr lang="en-US" dirty="0"/>
          </a:p>
          <a:p>
            <a:endParaRPr lang="en-US" dirty="0"/>
          </a:p>
        </p:txBody>
      </p:sp>
    </p:spTree>
    <p:extLst>
      <p:ext uri="{BB962C8B-B14F-4D97-AF65-F5344CB8AC3E}">
        <p14:creationId xmlns:p14="http://schemas.microsoft.com/office/powerpoint/2010/main" val="95031392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160</TotalTime>
  <Words>2213</Words>
  <Application>Microsoft Office PowerPoint</Application>
  <PresentationFormat>Widescreen</PresentationFormat>
  <Paragraphs>162</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Courier New</vt:lpstr>
      <vt:lpstr>Tw Cen MT</vt:lpstr>
      <vt:lpstr>Wingdings</vt:lpstr>
      <vt:lpstr>Droplet</vt:lpstr>
      <vt:lpstr>Java programming</vt:lpstr>
      <vt:lpstr>PowerPoint Presentation</vt:lpstr>
      <vt:lpstr>PowerPoint Presentation</vt:lpstr>
      <vt:lpstr>PowerPoint Presentation</vt:lpstr>
      <vt:lpstr>PowerPoint Presentation</vt:lpstr>
      <vt:lpstr>PowerPoint Presentation</vt:lpstr>
      <vt:lpstr>PowerPoint Presentation</vt:lpstr>
      <vt:lpstr>What Can Java Technology Do</vt:lpstr>
      <vt:lpstr>PowerPoint Presentation</vt:lpstr>
      <vt:lpstr>“Hello world” app (link)</vt:lpstr>
      <vt:lpstr>Language Basics</vt:lpstr>
      <vt:lpstr>variables</vt:lpstr>
      <vt:lpstr>PowerPoint Presentation</vt:lpstr>
      <vt:lpstr>Variable naming</vt:lpstr>
      <vt:lpstr>PowerPoint Presentation</vt:lpstr>
      <vt:lpstr>PowerPoint Presentation</vt:lpstr>
      <vt:lpstr>Java Language Keywords (link)</vt:lpstr>
      <vt:lpstr>PowerPoint Presentation</vt:lpstr>
      <vt:lpstr>Primitive Data Types (link)</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dc:title>
  <dc:creator>Felix Okoth</dc:creator>
  <cp:lastModifiedBy>Felix Okoth</cp:lastModifiedBy>
  <cp:revision>32</cp:revision>
  <dcterms:created xsi:type="dcterms:W3CDTF">2017-01-18T06:37:43Z</dcterms:created>
  <dcterms:modified xsi:type="dcterms:W3CDTF">2017-01-18T09:18:30Z</dcterms:modified>
</cp:coreProperties>
</file>