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3/24/2017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3/24/2017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3/24/2017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3/24/2017</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eveloper.android.com/guide/components/intents-filters.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eveloper.android.com/guide/topics/manifest/activity-element.html" TargetMode="External"/><Relationship Id="rId2" Type="http://schemas.openxmlformats.org/officeDocument/2006/relationships/hyperlink" Target="https://developer.android.com/guide/topics/manifest/intent-filter-element.html" TargetMode="External"/><Relationship Id="rId1" Type="http://schemas.openxmlformats.org/officeDocument/2006/relationships/slideLayout" Target="../slideLayouts/slideLayout2.xml"/><Relationship Id="rId6" Type="http://schemas.openxmlformats.org/officeDocument/2006/relationships/hyperlink" Target="https://developer.android.com/guide/topics/manifest/data-element.html" TargetMode="External"/><Relationship Id="rId5" Type="http://schemas.openxmlformats.org/officeDocument/2006/relationships/hyperlink" Target="https://developer.android.com/guide/topics/manifest/category-element.html" TargetMode="External"/><Relationship Id="rId4" Type="http://schemas.openxmlformats.org/officeDocument/2006/relationships/hyperlink" Target="https://developer.android.com/guide/topics/manifest/action-element.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eveloper.android.com/guide/topics/manifest/application-element.html" TargetMode="External"/><Relationship Id="rId2" Type="http://schemas.openxmlformats.org/officeDocument/2006/relationships/hyperlink" Target="https://developer.android.com/guide/topics/manifest/activity-element.html" TargetMode="External"/><Relationship Id="rId1" Type="http://schemas.openxmlformats.org/officeDocument/2006/relationships/slideLayout" Target="../slideLayouts/slideLayout2.xml"/><Relationship Id="rId4" Type="http://schemas.openxmlformats.org/officeDocument/2006/relationships/hyperlink" Target="https://developer.android.com/guide/topics/manifest/activity-element.html#n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ANDROID App Components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881930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653692"/>
          </a:xfrm>
        </p:spPr>
        <p:txBody>
          <a:bodyPr/>
          <a:lstStyle/>
          <a:p>
            <a:r>
              <a:rPr lang="en-US" dirty="0" err="1"/>
              <a:t>Cont</a:t>
            </a:r>
            <a:r>
              <a:rPr lang="en-US" dirty="0"/>
              <a:t> …</a:t>
            </a:r>
          </a:p>
        </p:txBody>
      </p:sp>
      <p:sp>
        <p:nvSpPr>
          <p:cNvPr id="3" name="Content Placeholder 2"/>
          <p:cNvSpPr>
            <a:spLocks noGrp="1"/>
          </p:cNvSpPr>
          <p:nvPr>
            <p:ph sz="quarter" idx="13"/>
          </p:nvPr>
        </p:nvSpPr>
        <p:spPr>
          <a:xfrm>
            <a:off x="913774" y="1272210"/>
            <a:ext cx="10363826" cy="4518989"/>
          </a:xfrm>
        </p:spPr>
        <p:txBody>
          <a:bodyPr/>
          <a:lstStyle/>
          <a:p>
            <a:r>
              <a:rPr lang="en-US" dirty="0"/>
              <a:t>Declare intent filters</a:t>
            </a:r>
          </a:p>
          <a:p>
            <a:pPr lvl="1"/>
            <a:r>
              <a:rPr lang="en-US" dirty="0">
                <a:hlinkClick r:id="rId2"/>
              </a:rPr>
              <a:t>Intent filters</a:t>
            </a:r>
            <a:r>
              <a:rPr lang="en-US" dirty="0"/>
              <a:t> are a very powerful feature of the Android platform. </a:t>
            </a:r>
          </a:p>
          <a:p>
            <a:pPr lvl="1"/>
            <a:r>
              <a:rPr lang="en-US" dirty="0"/>
              <a:t>They provide the ability to launch an activity based not only on an </a:t>
            </a:r>
            <a:r>
              <a:rPr lang="en-US" i="1" dirty="0"/>
              <a:t>explicit</a:t>
            </a:r>
            <a:r>
              <a:rPr lang="en-US" dirty="0"/>
              <a:t> request, but also an </a:t>
            </a:r>
            <a:r>
              <a:rPr lang="en-US" i="1" dirty="0"/>
              <a:t>implicit</a:t>
            </a:r>
            <a:r>
              <a:rPr lang="en-US" dirty="0"/>
              <a:t> one. </a:t>
            </a:r>
          </a:p>
          <a:p>
            <a:pPr lvl="1"/>
            <a:r>
              <a:rPr lang="en-US" dirty="0"/>
              <a:t>For example, an explicit request might tell the system to “Start the Send Email activity in the Gmail app". </a:t>
            </a:r>
          </a:p>
          <a:p>
            <a:pPr lvl="1"/>
            <a:r>
              <a:rPr lang="en-US" dirty="0"/>
              <a:t>By contrast, an implicit request tells the system to “Start a Send Email screen in any activity that can do the job." </a:t>
            </a:r>
          </a:p>
          <a:p>
            <a:pPr lvl="1"/>
            <a:r>
              <a:rPr lang="en-US" dirty="0"/>
              <a:t>When the system UI asks a user which app to use in performing a task, that’s an intent filter at work.</a:t>
            </a:r>
          </a:p>
        </p:txBody>
      </p:sp>
    </p:spTree>
    <p:extLst>
      <p:ext uri="{BB962C8B-B14F-4D97-AF65-F5344CB8AC3E}">
        <p14:creationId xmlns:p14="http://schemas.microsoft.com/office/powerpoint/2010/main" val="3909774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852474"/>
          </a:xfrm>
        </p:spPr>
        <p:txBody>
          <a:bodyPr/>
          <a:lstStyle/>
          <a:p>
            <a:r>
              <a:rPr lang="en-US" dirty="0" err="1"/>
              <a:t>Cont</a:t>
            </a:r>
            <a:r>
              <a:rPr lang="en-US" dirty="0"/>
              <a:t> …</a:t>
            </a:r>
          </a:p>
        </p:txBody>
      </p:sp>
      <p:sp>
        <p:nvSpPr>
          <p:cNvPr id="3" name="Content Placeholder 2"/>
          <p:cNvSpPr>
            <a:spLocks noGrp="1"/>
          </p:cNvSpPr>
          <p:nvPr>
            <p:ph sz="quarter" idx="13"/>
          </p:nvPr>
        </p:nvSpPr>
        <p:spPr>
          <a:xfrm>
            <a:off x="913774" y="1351722"/>
            <a:ext cx="10363826" cy="4969565"/>
          </a:xfrm>
        </p:spPr>
        <p:txBody>
          <a:bodyPr>
            <a:normAutofit fontScale="92500" lnSpcReduction="20000"/>
          </a:bodyPr>
          <a:lstStyle/>
          <a:p>
            <a:r>
              <a:rPr lang="en-US" dirty="0"/>
              <a:t>You can take advantage of this feature by declaring an </a:t>
            </a:r>
            <a:r>
              <a:rPr lang="en-US" dirty="0">
                <a:hlinkClick r:id="rId2"/>
              </a:rPr>
              <a:t>&lt;intent-filter&gt;</a:t>
            </a:r>
            <a:r>
              <a:rPr lang="en-US" dirty="0"/>
              <a:t> attribute in the </a:t>
            </a:r>
            <a:r>
              <a:rPr lang="en-US" dirty="0">
                <a:hlinkClick r:id="rId3"/>
              </a:rPr>
              <a:t>&lt;activity&gt;</a:t>
            </a:r>
            <a:r>
              <a:rPr lang="en-US" dirty="0"/>
              <a:t> element. </a:t>
            </a:r>
          </a:p>
          <a:p>
            <a:r>
              <a:rPr lang="en-US" dirty="0"/>
              <a:t>The definition of this element includes an</a:t>
            </a:r>
            <a:r>
              <a:rPr lang="en-US" dirty="0">
                <a:hlinkClick r:id="rId4"/>
              </a:rPr>
              <a:t>&lt;action&gt;</a:t>
            </a:r>
            <a:r>
              <a:rPr lang="en-US" dirty="0"/>
              <a:t> element and, optionally, a </a:t>
            </a:r>
            <a:r>
              <a:rPr lang="en-US" dirty="0">
                <a:hlinkClick r:id="rId5"/>
              </a:rPr>
              <a:t>&lt;category&gt;</a:t>
            </a:r>
            <a:r>
              <a:rPr lang="en-US" dirty="0"/>
              <a:t> element and/or a </a:t>
            </a:r>
            <a:r>
              <a:rPr lang="en-US" dirty="0">
                <a:hlinkClick r:id="rId6"/>
              </a:rPr>
              <a:t>&lt;data&gt;</a:t>
            </a:r>
            <a:r>
              <a:rPr lang="en-US" dirty="0"/>
              <a:t> element. </a:t>
            </a:r>
          </a:p>
          <a:p>
            <a:r>
              <a:rPr lang="en-US" dirty="0"/>
              <a:t>These elements combine to specify the type of intent to which your activity can respond. </a:t>
            </a:r>
          </a:p>
          <a:p>
            <a:r>
              <a:rPr lang="en-US" dirty="0"/>
              <a:t>For example, the following code snippet shows how to configure an activity that sends text data, and receives requests from other activities to do so:</a:t>
            </a:r>
          </a:p>
          <a:p>
            <a:pPr marL="0" indent="0">
              <a:buNone/>
            </a:pPr>
            <a:r>
              <a:rPr lang="en-US" sz="1200" b="1" dirty="0"/>
              <a:t>&lt;activity </a:t>
            </a:r>
            <a:r>
              <a:rPr lang="en-US" sz="1200" b="1" dirty="0" err="1"/>
              <a:t>android:name</a:t>
            </a:r>
            <a:r>
              <a:rPr lang="en-US" sz="1200" b="1" dirty="0"/>
              <a:t>=".</a:t>
            </a:r>
            <a:r>
              <a:rPr lang="en-US" sz="1200" b="1" dirty="0" err="1"/>
              <a:t>ExampleActivity</a:t>
            </a:r>
            <a:r>
              <a:rPr lang="en-US" sz="1200" b="1" dirty="0"/>
              <a:t>" </a:t>
            </a:r>
            <a:r>
              <a:rPr lang="en-US" sz="1200" b="1" dirty="0" err="1"/>
              <a:t>android:icon</a:t>
            </a:r>
            <a:r>
              <a:rPr lang="en-US" sz="1200" b="1" dirty="0"/>
              <a:t>="@drawable/</a:t>
            </a:r>
            <a:r>
              <a:rPr lang="en-US" sz="1200" b="1" dirty="0" err="1"/>
              <a:t>app_icon</a:t>
            </a:r>
            <a:r>
              <a:rPr lang="en-US" sz="1200" b="1" dirty="0"/>
              <a:t>"&gt;</a:t>
            </a:r>
          </a:p>
          <a:p>
            <a:pPr marL="0" indent="0">
              <a:buNone/>
            </a:pPr>
            <a:r>
              <a:rPr lang="en-US" sz="1200" b="1" dirty="0"/>
              <a:t>    &lt;intent-filter&gt;</a:t>
            </a:r>
          </a:p>
          <a:p>
            <a:pPr marL="0" indent="0">
              <a:buNone/>
            </a:pPr>
            <a:r>
              <a:rPr lang="en-US" sz="1200" b="1" dirty="0"/>
              <a:t>        &lt;action </a:t>
            </a:r>
            <a:r>
              <a:rPr lang="en-US" sz="1200" b="1" dirty="0" err="1"/>
              <a:t>android:name</a:t>
            </a:r>
            <a:r>
              <a:rPr lang="en-US" sz="1200" b="1" dirty="0"/>
              <a:t>="</a:t>
            </a:r>
            <a:r>
              <a:rPr lang="en-US" sz="1200" b="1" dirty="0" err="1"/>
              <a:t>android.intent.action.SEND</a:t>
            </a:r>
            <a:r>
              <a:rPr lang="en-US" sz="1200" b="1" dirty="0"/>
              <a:t>" /&gt;</a:t>
            </a:r>
          </a:p>
          <a:p>
            <a:pPr marL="0" indent="0">
              <a:buNone/>
            </a:pPr>
            <a:r>
              <a:rPr lang="en-US" sz="1200" b="1" dirty="0"/>
              <a:t>        &lt;category </a:t>
            </a:r>
            <a:r>
              <a:rPr lang="en-US" sz="1200" b="1" dirty="0" err="1"/>
              <a:t>android:name</a:t>
            </a:r>
            <a:r>
              <a:rPr lang="en-US" sz="1200" b="1" dirty="0"/>
              <a:t>="</a:t>
            </a:r>
            <a:r>
              <a:rPr lang="en-US" sz="1200" b="1" dirty="0" err="1"/>
              <a:t>android.intent.category.DEFAULT</a:t>
            </a:r>
            <a:r>
              <a:rPr lang="en-US" sz="1200" b="1" dirty="0"/>
              <a:t>" /&gt;</a:t>
            </a:r>
          </a:p>
          <a:p>
            <a:pPr marL="0" indent="0">
              <a:buNone/>
            </a:pPr>
            <a:r>
              <a:rPr lang="en-US" sz="1200" b="1" dirty="0"/>
              <a:t>        &lt;data </a:t>
            </a:r>
            <a:r>
              <a:rPr lang="en-US" sz="1200" b="1" dirty="0" err="1"/>
              <a:t>android:mimeType</a:t>
            </a:r>
            <a:r>
              <a:rPr lang="en-US" sz="1200" b="1" dirty="0"/>
              <a:t>="text/plain" /&gt;</a:t>
            </a:r>
          </a:p>
          <a:p>
            <a:pPr marL="0" indent="0">
              <a:buNone/>
            </a:pPr>
            <a:r>
              <a:rPr lang="en-US" sz="1200" b="1" dirty="0"/>
              <a:t>    &lt;/intent-filter&gt;</a:t>
            </a:r>
          </a:p>
          <a:p>
            <a:pPr marL="0" indent="0">
              <a:buNone/>
            </a:pPr>
            <a:r>
              <a:rPr lang="en-US" sz="1200" b="1" dirty="0"/>
              <a:t>&lt;activity&gt;</a:t>
            </a:r>
          </a:p>
        </p:txBody>
      </p:sp>
    </p:spTree>
    <p:extLst>
      <p:ext uri="{BB962C8B-B14F-4D97-AF65-F5344CB8AC3E}">
        <p14:creationId xmlns:p14="http://schemas.microsoft.com/office/powerpoint/2010/main" val="3640089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733204"/>
          </a:xfrm>
        </p:spPr>
        <p:txBody>
          <a:bodyPr>
            <a:normAutofit/>
          </a:bodyPr>
          <a:lstStyle/>
          <a:p>
            <a:r>
              <a:rPr lang="en-US" dirty="0" err="1"/>
              <a:t>Cont</a:t>
            </a:r>
            <a:r>
              <a:rPr lang="en-US" dirty="0"/>
              <a:t> …</a:t>
            </a:r>
          </a:p>
        </p:txBody>
      </p:sp>
      <p:sp>
        <p:nvSpPr>
          <p:cNvPr id="3" name="Content Placeholder 2"/>
          <p:cNvSpPr>
            <a:spLocks noGrp="1"/>
          </p:cNvSpPr>
          <p:nvPr>
            <p:ph sz="quarter" idx="13"/>
          </p:nvPr>
        </p:nvSpPr>
        <p:spPr>
          <a:xfrm>
            <a:off x="913774" y="1484244"/>
            <a:ext cx="10363826" cy="4823791"/>
          </a:xfrm>
        </p:spPr>
        <p:txBody>
          <a:bodyPr/>
          <a:lstStyle/>
          <a:p>
            <a:r>
              <a:rPr lang="en-US" dirty="0"/>
              <a:t>Declare permissions</a:t>
            </a:r>
          </a:p>
          <a:p>
            <a:pPr lvl="1"/>
            <a:r>
              <a:rPr lang="en-US" dirty="0"/>
              <a:t>You can use the manifest's &lt;activity&gt; tag to control which apps can start a particular activity. </a:t>
            </a:r>
          </a:p>
          <a:p>
            <a:pPr lvl="1"/>
            <a:r>
              <a:rPr lang="en-US" dirty="0"/>
              <a:t>A parent activity cannot launch a child activity unless both activities have the </a:t>
            </a:r>
            <a:r>
              <a:rPr lang="en-US" dirty="0" err="1"/>
              <a:t>the</a:t>
            </a:r>
            <a:r>
              <a:rPr lang="en-US" dirty="0"/>
              <a:t> same permissions in their manifest. </a:t>
            </a:r>
          </a:p>
          <a:p>
            <a:pPr lvl="1"/>
            <a:r>
              <a:rPr lang="en-US" dirty="0"/>
              <a:t>If you declare a &lt;uses-permission&gt; element for a particular activity, the calling activity must have a matching &lt;uses-permission&gt; element.</a:t>
            </a:r>
            <a:endParaRPr lang="en-US" sz="900" b="1" dirty="0"/>
          </a:p>
          <a:p>
            <a:pPr marL="457200" lvl="1" indent="0">
              <a:buNone/>
            </a:pPr>
            <a:r>
              <a:rPr lang="en-US" sz="900" b="1" dirty="0"/>
              <a:t>&lt;activity </a:t>
            </a:r>
            <a:r>
              <a:rPr lang="en-US" sz="900" b="1" dirty="0" err="1"/>
              <a:t>android:name</a:t>
            </a:r>
            <a:r>
              <a:rPr lang="en-US" sz="900" b="1" dirty="0"/>
              <a:t>="...."</a:t>
            </a:r>
          </a:p>
          <a:p>
            <a:pPr marL="457200" lvl="1" indent="0">
              <a:buNone/>
            </a:pPr>
            <a:r>
              <a:rPr lang="en-US" sz="900" b="1" dirty="0"/>
              <a:t>   </a:t>
            </a:r>
            <a:r>
              <a:rPr lang="en-US" sz="900" b="1" dirty="0" err="1"/>
              <a:t>android:permission</a:t>
            </a:r>
            <a:r>
              <a:rPr lang="en-US" sz="900" b="1" dirty="0"/>
              <a:t>=”</a:t>
            </a:r>
            <a:r>
              <a:rPr lang="en-US" sz="900" b="1" dirty="0" err="1"/>
              <a:t>com.google.socialapp.permission.SHARE_POST</a:t>
            </a:r>
            <a:r>
              <a:rPr lang="en-US" sz="900" b="1" dirty="0"/>
              <a:t>”</a:t>
            </a:r>
          </a:p>
          <a:p>
            <a:pPr marL="457200" lvl="1" indent="0">
              <a:buNone/>
            </a:pPr>
            <a:r>
              <a:rPr lang="en-US" sz="900" b="1" dirty="0"/>
              <a:t>/&gt;</a:t>
            </a:r>
          </a:p>
        </p:txBody>
      </p:sp>
    </p:spTree>
    <p:extLst>
      <p:ext uri="{BB962C8B-B14F-4D97-AF65-F5344CB8AC3E}">
        <p14:creationId xmlns:p14="http://schemas.microsoft.com/office/powerpoint/2010/main" val="25701919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984996"/>
          </a:xfrm>
        </p:spPr>
        <p:txBody>
          <a:bodyPr/>
          <a:lstStyle/>
          <a:p>
            <a:r>
              <a:rPr lang="en-US" dirty="0"/>
              <a:t>Managing the activity lifecycle</a:t>
            </a:r>
          </a:p>
        </p:txBody>
      </p:sp>
      <p:sp>
        <p:nvSpPr>
          <p:cNvPr id="3" name="Content Placeholder 2"/>
          <p:cNvSpPr>
            <a:spLocks noGrp="1"/>
          </p:cNvSpPr>
          <p:nvPr>
            <p:ph sz="quarter" idx="13"/>
          </p:nvPr>
        </p:nvSpPr>
        <p:spPr>
          <a:xfrm>
            <a:off x="913774" y="1417984"/>
            <a:ext cx="10363826" cy="4863546"/>
          </a:xfrm>
        </p:spPr>
        <p:txBody>
          <a:bodyPr/>
          <a:lstStyle/>
          <a:p>
            <a:r>
              <a:rPr lang="en-US" dirty="0"/>
              <a:t>Over the course of its lifetime, an activity goes through a number of states. You use a series of callbacks to handle transitions between states. </a:t>
            </a:r>
          </a:p>
          <a:p>
            <a:pPr lvl="1"/>
            <a:r>
              <a:rPr lang="en-US" dirty="0" err="1"/>
              <a:t>onCreate</a:t>
            </a:r>
            <a:r>
              <a:rPr lang="en-US" dirty="0"/>
              <a:t>()</a:t>
            </a:r>
          </a:p>
          <a:p>
            <a:pPr lvl="2"/>
            <a:r>
              <a:rPr lang="en-US" dirty="0"/>
              <a:t>You </a:t>
            </a:r>
            <a:r>
              <a:rPr lang="en-US" b="1" dirty="0"/>
              <a:t>must</a:t>
            </a:r>
            <a:r>
              <a:rPr lang="en-US" dirty="0"/>
              <a:t> implement this callback, which fires when the system creates your activity. </a:t>
            </a:r>
          </a:p>
          <a:p>
            <a:pPr lvl="2"/>
            <a:r>
              <a:rPr lang="en-US" dirty="0"/>
              <a:t>Your implementation should initialize the essential components of your activity: For example, your app should create views and bind data to lists here. </a:t>
            </a:r>
          </a:p>
          <a:p>
            <a:pPr lvl="2"/>
            <a:r>
              <a:rPr lang="en-US" dirty="0"/>
              <a:t>Most importantly, this is where you must call </a:t>
            </a:r>
            <a:r>
              <a:rPr lang="en-US" b="1" dirty="0" err="1"/>
              <a:t>setContentView</a:t>
            </a:r>
            <a:r>
              <a:rPr lang="en-US" b="1" dirty="0"/>
              <a:t>()</a:t>
            </a:r>
            <a:r>
              <a:rPr lang="en-US" dirty="0"/>
              <a:t> to define the layout for the activity's user interface.</a:t>
            </a:r>
          </a:p>
          <a:p>
            <a:pPr lvl="2"/>
            <a:r>
              <a:rPr lang="en-US" dirty="0"/>
              <a:t>When </a:t>
            </a:r>
            <a:r>
              <a:rPr lang="en-US" dirty="0" err="1"/>
              <a:t>onCreate</a:t>
            </a:r>
            <a:r>
              <a:rPr lang="en-US" dirty="0"/>
              <a:t>() finishes, the next callback is always </a:t>
            </a:r>
            <a:r>
              <a:rPr lang="en-US" dirty="0" err="1"/>
              <a:t>onStart</a:t>
            </a:r>
            <a:r>
              <a:rPr lang="en-US" dirty="0"/>
              <a:t>()</a:t>
            </a:r>
          </a:p>
          <a:p>
            <a:pPr lvl="1"/>
            <a:r>
              <a:rPr lang="en-US" dirty="0" err="1"/>
              <a:t>onStart</a:t>
            </a:r>
            <a:r>
              <a:rPr lang="en-US" dirty="0"/>
              <a:t>()</a:t>
            </a:r>
          </a:p>
          <a:p>
            <a:pPr lvl="2"/>
            <a:r>
              <a:rPr lang="en-US" dirty="0"/>
              <a:t>As </a:t>
            </a:r>
            <a:r>
              <a:rPr lang="en-US" dirty="0" err="1"/>
              <a:t>onCreate</a:t>
            </a:r>
            <a:r>
              <a:rPr lang="en-US" dirty="0"/>
              <a:t>() exits, the activity enters the Started state, and the activity becomes visible to the user. This callback contains what amounts to the activity’s final preparations for coming to the foreground and becoming </a:t>
            </a:r>
            <a:r>
              <a:rPr lang="en-US" dirty="0" err="1"/>
              <a:t>interactiv</a:t>
            </a:r>
            <a:endParaRPr lang="en-US" dirty="0"/>
          </a:p>
        </p:txBody>
      </p:sp>
    </p:spTree>
    <p:extLst>
      <p:ext uri="{BB962C8B-B14F-4D97-AF65-F5344CB8AC3E}">
        <p14:creationId xmlns:p14="http://schemas.microsoft.com/office/powerpoint/2010/main" val="18235723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706700"/>
          </a:xfrm>
        </p:spPr>
        <p:txBody>
          <a:bodyPr/>
          <a:lstStyle/>
          <a:p>
            <a:r>
              <a:rPr lang="en-US" dirty="0" err="1"/>
              <a:t>Cont</a:t>
            </a:r>
            <a:r>
              <a:rPr lang="en-US" dirty="0"/>
              <a:t> …</a:t>
            </a:r>
          </a:p>
        </p:txBody>
      </p:sp>
      <p:sp>
        <p:nvSpPr>
          <p:cNvPr id="3" name="Content Placeholder 2"/>
          <p:cNvSpPr>
            <a:spLocks noGrp="1"/>
          </p:cNvSpPr>
          <p:nvPr>
            <p:ph sz="quarter" idx="13"/>
          </p:nvPr>
        </p:nvSpPr>
        <p:spPr>
          <a:xfrm>
            <a:off x="913774" y="1325218"/>
            <a:ext cx="10363826" cy="4982817"/>
          </a:xfrm>
        </p:spPr>
        <p:txBody>
          <a:bodyPr/>
          <a:lstStyle/>
          <a:p>
            <a:r>
              <a:rPr lang="en-US" dirty="0" err="1"/>
              <a:t>onResume</a:t>
            </a:r>
            <a:r>
              <a:rPr lang="en-US" dirty="0"/>
              <a:t>()</a:t>
            </a:r>
          </a:p>
          <a:p>
            <a:pPr lvl="1"/>
            <a:r>
              <a:rPr lang="en-US" dirty="0"/>
              <a:t>The system invokes this callback just before the activity starts interacting with the user. </a:t>
            </a:r>
          </a:p>
          <a:p>
            <a:pPr lvl="1"/>
            <a:r>
              <a:rPr lang="en-US" dirty="0"/>
              <a:t>At this point, the activity is at the top of the activity stack, and captures all user input.</a:t>
            </a:r>
          </a:p>
          <a:p>
            <a:pPr lvl="1"/>
            <a:r>
              <a:rPr lang="en-US" dirty="0"/>
              <a:t>Most of an app’s core functionality is implemented in the </a:t>
            </a:r>
            <a:r>
              <a:rPr lang="en-US" dirty="0" err="1"/>
              <a:t>onResume</a:t>
            </a:r>
            <a:r>
              <a:rPr lang="en-US" dirty="0"/>
              <a:t>() method.</a:t>
            </a:r>
          </a:p>
          <a:p>
            <a:pPr lvl="1"/>
            <a:r>
              <a:rPr lang="en-US" dirty="0"/>
              <a:t>The </a:t>
            </a:r>
            <a:r>
              <a:rPr lang="en-US" dirty="0" err="1"/>
              <a:t>onPause</a:t>
            </a:r>
            <a:r>
              <a:rPr lang="en-US" dirty="0"/>
              <a:t>() callback always follows </a:t>
            </a:r>
            <a:r>
              <a:rPr lang="en-US" dirty="0" err="1"/>
              <a:t>onResume</a:t>
            </a:r>
            <a:r>
              <a:rPr lang="en-US" dirty="0"/>
              <a:t>()</a:t>
            </a:r>
          </a:p>
          <a:p>
            <a:r>
              <a:rPr lang="en-US" dirty="0" err="1"/>
              <a:t>onPause</a:t>
            </a:r>
            <a:r>
              <a:rPr lang="en-US" dirty="0"/>
              <a:t>()</a:t>
            </a:r>
          </a:p>
          <a:p>
            <a:pPr lvl="1"/>
            <a:r>
              <a:rPr lang="en-US" dirty="0"/>
              <a:t>The system calls </a:t>
            </a:r>
            <a:r>
              <a:rPr lang="en-US" dirty="0" err="1"/>
              <a:t>onPause</a:t>
            </a:r>
            <a:r>
              <a:rPr lang="en-US" dirty="0"/>
              <a:t>() when the activity loses focus and enters a Paused state.</a:t>
            </a:r>
          </a:p>
          <a:p>
            <a:pPr lvl="1"/>
            <a:r>
              <a:rPr lang="en-US" dirty="0"/>
              <a:t>This state occurs when, for example, the user taps the Back or Overlay button. </a:t>
            </a:r>
          </a:p>
          <a:p>
            <a:pPr lvl="1"/>
            <a:r>
              <a:rPr lang="en-US" dirty="0"/>
              <a:t>When the system calls </a:t>
            </a:r>
            <a:r>
              <a:rPr lang="en-US" dirty="0" err="1"/>
              <a:t>onPause</a:t>
            </a:r>
            <a:r>
              <a:rPr lang="en-US" dirty="0"/>
              <a:t>() for your activity, it technically means your activity is still partially visible, but most often is an indication that the user is leaving the activity, and the activity will soon enter the Stopped or Resumed state.</a:t>
            </a:r>
          </a:p>
        </p:txBody>
      </p:sp>
    </p:spTree>
    <p:extLst>
      <p:ext uri="{BB962C8B-B14F-4D97-AF65-F5344CB8AC3E}">
        <p14:creationId xmlns:p14="http://schemas.microsoft.com/office/powerpoint/2010/main" val="2345290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799466"/>
          </a:xfrm>
        </p:spPr>
        <p:txBody>
          <a:bodyPr/>
          <a:lstStyle/>
          <a:p>
            <a:r>
              <a:rPr lang="en-US" dirty="0" err="1"/>
              <a:t>Cont</a:t>
            </a:r>
            <a:r>
              <a:rPr lang="en-US" dirty="0"/>
              <a:t> …</a:t>
            </a:r>
          </a:p>
        </p:txBody>
      </p:sp>
      <p:sp>
        <p:nvSpPr>
          <p:cNvPr id="3" name="Content Placeholder 2"/>
          <p:cNvSpPr>
            <a:spLocks noGrp="1"/>
          </p:cNvSpPr>
          <p:nvPr>
            <p:ph sz="quarter" idx="13"/>
          </p:nvPr>
        </p:nvSpPr>
        <p:spPr>
          <a:xfrm>
            <a:off x="913774" y="1325218"/>
            <a:ext cx="10363826" cy="4465982"/>
          </a:xfrm>
        </p:spPr>
        <p:txBody>
          <a:bodyPr>
            <a:normAutofit lnSpcReduction="10000"/>
          </a:bodyPr>
          <a:lstStyle/>
          <a:p>
            <a:pPr lvl="1"/>
            <a:r>
              <a:rPr lang="en-US" dirty="0"/>
              <a:t>You should not use </a:t>
            </a:r>
            <a:r>
              <a:rPr lang="en-US" dirty="0" err="1"/>
              <a:t>onPause</a:t>
            </a:r>
            <a:r>
              <a:rPr lang="en-US" dirty="0"/>
              <a:t>() to save application or user data, make network calls, or execute database transactions.</a:t>
            </a:r>
          </a:p>
          <a:p>
            <a:pPr lvl="1"/>
            <a:r>
              <a:rPr lang="en-US" dirty="0"/>
              <a:t>Once </a:t>
            </a:r>
            <a:r>
              <a:rPr lang="en-US" dirty="0" err="1"/>
              <a:t>onPause</a:t>
            </a:r>
            <a:r>
              <a:rPr lang="en-US" dirty="0"/>
              <a:t>() finishes executing, the next callback is either </a:t>
            </a:r>
            <a:r>
              <a:rPr lang="en-US" dirty="0" err="1"/>
              <a:t>onStop</a:t>
            </a:r>
            <a:r>
              <a:rPr lang="en-US" dirty="0"/>
              <a:t>() or </a:t>
            </a:r>
            <a:r>
              <a:rPr lang="en-US" dirty="0" err="1"/>
              <a:t>onResume</a:t>
            </a:r>
            <a:r>
              <a:rPr lang="en-US" dirty="0"/>
              <a:t>(), depending on what happens after the activity enters the Paused state.</a:t>
            </a:r>
          </a:p>
          <a:p>
            <a:r>
              <a:rPr lang="en-US" dirty="0" err="1"/>
              <a:t>Onstop</a:t>
            </a:r>
            <a:r>
              <a:rPr lang="en-US" dirty="0"/>
              <a:t>()</a:t>
            </a:r>
          </a:p>
          <a:p>
            <a:pPr lvl="1"/>
            <a:r>
              <a:rPr lang="en-US" dirty="0"/>
              <a:t>The system calls </a:t>
            </a:r>
            <a:r>
              <a:rPr lang="en-US" dirty="0" err="1"/>
              <a:t>onStop</a:t>
            </a:r>
            <a:r>
              <a:rPr lang="en-US" dirty="0"/>
              <a:t>() when the activity is no longer visible to the user. </a:t>
            </a:r>
          </a:p>
          <a:p>
            <a:pPr lvl="1"/>
            <a:r>
              <a:rPr lang="en-US" dirty="0"/>
              <a:t>This may happen because the activity is being destroyed, a new activity is starting, or an existing activity is entering a Resumed state and is covering the stopped activity. </a:t>
            </a:r>
          </a:p>
          <a:p>
            <a:pPr lvl="1"/>
            <a:r>
              <a:rPr lang="en-US" dirty="0"/>
              <a:t>In all of these cases, the stopped activity is no longer visible at all.</a:t>
            </a:r>
          </a:p>
          <a:p>
            <a:pPr lvl="1"/>
            <a:r>
              <a:rPr lang="en-US" dirty="0"/>
              <a:t>The next callback that the system calls is either </a:t>
            </a:r>
            <a:r>
              <a:rPr lang="en-US" dirty="0" err="1"/>
              <a:t>onRestart</a:t>
            </a:r>
            <a:r>
              <a:rPr lang="en-US" dirty="0"/>
              <a:t>(), if the activity is coming back to interact with the user, or by </a:t>
            </a:r>
            <a:r>
              <a:rPr lang="en-US" dirty="0" err="1"/>
              <a:t>onDestroy</a:t>
            </a:r>
            <a:r>
              <a:rPr lang="en-US" dirty="0"/>
              <a:t>() if this activity is completely terminating.</a:t>
            </a:r>
          </a:p>
        </p:txBody>
      </p:sp>
    </p:spTree>
    <p:extLst>
      <p:ext uri="{BB962C8B-B14F-4D97-AF65-F5344CB8AC3E}">
        <p14:creationId xmlns:p14="http://schemas.microsoft.com/office/powerpoint/2010/main" val="4158414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666944"/>
          </a:xfrm>
        </p:spPr>
        <p:txBody>
          <a:bodyPr/>
          <a:lstStyle/>
          <a:p>
            <a:r>
              <a:rPr lang="en-US" dirty="0" err="1"/>
              <a:t>Cont</a:t>
            </a:r>
            <a:r>
              <a:rPr lang="en-US" dirty="0"/>
              <a:t> …</a:t>
            </a:r>
          </a:p>
        </p:txBody>
      </p:sp>
      <p:sp>
        <p:nvSpPr>
          <p:cNvPr id="3" name="Content Placeholder 2"/>
          <p:cNvSpPr>
            <a:spLocks noGrp="1"/>
          </p:cNvSpPr>
          <p:nvPr>
            <p:ph sz="quarter" idx="13"/>
          </p:nvPr>
        </p:nvSpPr>
        <p:spPr>
          <a:xfrm>
            <a:off x="913774" y="1285462"/>
            <a:ext cx="10363826" cy="5049077"/>
          </a:xfrm>
        </p:spPr>
        <p:txBody>
          <a:bodyPr/>
          <a:lstStyle/>
          <a:p>
            <a:r>
              <a:rPr lang="en-US" dirty="0" err="1"/>
              <a:t>onRestart</a:t>
            </a:r>
            <a:r>
              <a:rPr lang="en-US" dirty="0"/>
              <a:t>()</a:t>
            </a:r>
          </a:p>
          <a:p>
            <a:pPr lvl="1"/>
            <a:r>
              <a:rPr lang="en-US" dirty="0"/>
              <a:t>The system invokes this callback when an activity in the Stopped state is about to restart. </a:t>
            </a:r>
          </a:p>
          <a:p>
            <a:pPr lvl="1"/>
            <a:r>
              <a:rPr lang="en-US" dirty="0" err="1"/>
              <a:t>onRestart</a:t>
            </a:r>
            <a:r>
              <a:rPr lang="en-US" dirty="0"/>
              <a:t>() restores the state of the activity from the time that it was stopped.</a:t>
            </a:r>
          </a:p>
          <a:p>
            <a:pPr lvl="1"/>
            <a:r>
              <a:rPr lang="en-US" dirty="0"/>
              <a:t>This callback is always followed by </a:t>
            </a:r>
            <a:r>
              <a:rPr lang="en-US" dirty="0" err="1"/>
              <a:t>onStart</a:t>
            </a:r>
            <a:r>
              <a:rPr lang="en-US" dirty="0"/>
              <a:t>()</a:t>
            </a:r>
          </a:p>
          <a:p>
            <a:r>
              <a:rPr lang="en-US" dirty="0" err="1"/>
              <a:t>onDestroy</a:t>
            </a:r>
            <a:r>
              <a:rPr lang="en-US" dirty="0"/>
              <a:t>()</a:t>
            </a:r>
          </a:p>
          <a:p>
            <a:pPr lvl="1"/>
            <a:r>
              <a:rPr lang="en-US" dirty="0"/>
              <a:t>The system invokes this callback before an activity is destroyed.</a:t>
            </a:r>
          </a:p>
          <a:p>
            <a:pPr lvl="1"/>
            <a:r>
              <a:rPr lang="en-US" dirty="0"/>
              <a:t>This callback is the final one that the activity receives. </a:t>
            </a:r>
            <a:r>
              <a:rPr lang="en-US" dirty="0" err="1"/>
              <a:t>onDestroy</a:t>
            </a:r>
            <a:r>
              <a:rPr lang="en-US" dirty="0"/>
              <a:t>() is usually implemented to ensure that all of </a:t>
            </a:r>
            <a:r>
              <a:rPr lang="en-US"/>
              <a:t>an activity’s </a:t>
            </a:r>
            <a:r>
              <a:rPr lang="en-US" dirty="0"/>
              <a:t>resources are released when the activity, or the process containing it, is destroyed.</a:t>
            </a:r>
          </a:p>
          <a:p>
            <a:pPr lvl="1"/>
            <a:endParaRPr lang="en-US" dirty="0"/>
          </a:p>
        </p:txBody>
      </p:sp>
    </p:spTree>
    <p:extLst>
      <p:ext uri="{BB962C8B-B14F-4D97-AF65-F5344CB8AC3E}">
        <p14:creationId xmlns:p14="http://schemas.microsoft.com/office/powerpoint/2010/main" val="19338838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107624"/>
          </a:xfrm>
        </p:spPr>
        <p:txBody>
          <a:bodyPr>
            <a:normAutofit fontScale="90000"/>
          </a:bodyPr>
          <a:lstStyle/>
          <a:p>
            <a:r>
              <a:rPr lang="en-US" dirty="0"/>
              <a:t> </a:t>
            </a:r>
          </a:p>
        </p:txBody>
      </p:sp>
      <p:pic>
        <p:nvPicPr>
          <p:cNvPr id="5" name="Content Placeholder 4"/>
          <p:cNvPicPr>
            <a:picLocks noGrp="1" noChangeAspect="1"/>
          </p:cNvPicPr>
          <p:nvPr>
            <p:ph sz="quarter" idx="13"/>
          </p:nvPr>
        </p:nvPicPr>
        <p:blipFill>
          <a:blip r:embed="rId2"/>
          <a:stretch>
            <a:fillRect/>
          </a:stretch>
        </p:blipFill>
        <p:spPr>
          <a:xfrm>
            <a:off x="2743200" y="92769"/>
            <a:ext cx="6656294" cy="6499728"/>
          </a:xfrm>
        </p:spPr>
      </p:pic>
    </p:spTree>
    <p:extLst>
      <p:ext uri="{BB962C8B-B14F-4D97-AF65-F5344CB8AC3E}">
        <p14:creationId xmlns:p14="http://schemas.microsoft.com/office/powerpoint/2010/main" val="2815264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812718"/>
          </a:xfrm>
        </p:spPr>
        <p:txBody>
          <a:bodyPr/>
          <a:lstStyle/>
          <a:p>
            <a:r>
              <a:rPr lang="en-US" dirty="0"/>
              <a:t>Intents and Intent Filters</a:t>
            </a:r>
          </a:p>
        </p:txBody>
      </p:sp>
      <p:sp>
        <p:nvSpPr>
          <p:cNvPr id="3" name="Content Placeholder 2"/>
          <p:cNvSpPr>
            <a:spLocks noGrp="1"/>
          </p:cNvSpPr>
          <p:nvPr>
            <p:ph sz="quarter" idx="13"/>
          </p:nvPr>
        </p:nvSpPr>
        <p:spPr>
          <a:xfrm>
            <a:off x="913774" y="1431236"/>
            <a:ext cx="10363826" cy="4996068"/>
          </a:xfrm>
        </p:spPr>
        <p:txBody>
          <a:bodyPr/>
          <a:lstStyle/>
          <a:p>
            <a:r>
              <a:rPr lang="en-US" dirty="0"/>
              <a:t>An Intent is a messaging object you can use to request an action from another app component. </a:t>
            </a:r>
          </a:p>
          <a:p>
            <a:r>
              <a:rPr lang="en-US" dirty="0"/>
              <a:t>Although intents facilitate communication between components in several ways, there are three fundamental use cases:</a:t>
            </a:r>
          </a:p>
          <a:p>
            <a:pPr lvl="1"/>
            <a:r>
              <a:rPr lang="en-US" b="1" dirty="0"/>
              <a:t>Starting an activity</a:t>
            </a:r>
          </a:p>
          <a:p>
            <a:pPr lvl="2"/>
            <a:r>
              <a:rPr lang="en-US" dirty="0"/>
              <a:t>An Activity represents a single screen in an app. </a:t>
            </a:r>
          </a:p>
          <a:p>
            <a:pPr lvl="2"/>
            <a:r>
              <a:rPr lang="en-US" dirty="0"/>
              <a:t>You can start a new instance of an Activity by passing an Intent to </a:t>
            </a:r>
            <a:r>
              <a:rPr lang="en-US" dirty="0" err="1"/>
              <a:t>startActivity</a:t>
            </a:r>
            <a:r>
              <a:rPr lang="en-US" dirty="0"/>
              <a:t>(). The Intent describes the activity to start and carries any necessary data.</a:t>
            </a:r>
          </a:p>
          <a:p>
            <a:pPr lvl="1"/>
            <a:r>
              <a:rPr lang="en-US" b="1" dirty="0"/>
              <a:t>Starting a service</a:t>
            </a:r>
          </a:p>
          <a:p>
            <a:pPr lvl="2"/>
            <a:r>
              <a:rPr lang="en-US" dirty="0"/>
              <a:t>For versions earlier than Android 5.0 (API level 21), you can start a service by using methods of the Service class. </a:t>
            </a:r>
          </a:p>
          <a:p>
            <a:pPr lvl="2"/>
            <a:r>
              <a:rPr lang="en-US" dirty="0"/>
              <a:t>You can start a service to perform a one-time operation (such as downloading a file) by passing an Intent to </a:t>
            </a:r>
            <a:r>
              <a:rPr lang="en-US" dirty="0" err="1"/>
              <a:t>startService</a:t>
            </a:r>
            <a:r>
              <a:rPr lang="en-US" dirty="0"/>
              <a:t>(). </a:t>
            </a:r>
          </a:p>
        </p:txBody>
      </p:sp>
    </p:spTree>
    <p:extLst>
      <p:ext uri="{BB962C8B-B14F-4D97-AF65-F5344CB8AC3E}">
        <p14:creationId xmlns:p14="http://schemas.microsoft.com/office/powerpoint/2010/main" val="2752856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878979"/>
          </a:xfrm>
        </p:spPr>
        <p:txBody>
          <a:bodyPr/>
          <a:lstStyle/>
          <a:p>
            <a:r>
              <a:rPr lang="en-US" dirty="0" err="1"/>
              <a:t>Cont</a:t>
            </a:r>
            <a:r>
              <a:rPr lang="en-US" dirty="0"/>
              <a:t> …</a:t>
            </a:r>
          </a:p>
        </p:txBody>
      </p:sp>
      <p:sp>
        <p:nvSpPr>
          <p:cNvPr id="3" name="Content Placeholder 2"/>
          <p:cNvSpPr>
            <a:spLocks noGrp="1"/>
          </p:cNvSpPr>
          <p:nvPr>
            <p:ph sz="quarter" idx="13"/>
          </p:nvPr>
        </p:nvSpPr>
        <p:spPr>
          <a:xfrm>
            <a:off x="913774" y="1325218"/>
            <a:ext cx="10363826" cy="4956312"/>
          </a:xfrm>
        </p:spPr>
        <p:txBody>
          <a:bodyPr/>
          <a:lstStyle/>
          <a:p>
            <a:pPr lvl="1"/>
            <a:r>
              <a:rPr lang="en-US" b="1" dirty="0"/>
              <a:t>Delivering a broadcast</a:t>
            </a:r>
          </a:p>
          <a:p>
            <a:pPr lvl="2"/>
            <a:r>
              <a:rPr lang="en-US" dirty="0"/>
              <a:t>A broadcast is a message that any app can receive. </a:t>
            </a:r>
          </a:p>
          <a:p>
            <a:pPr lvl="2"/>
            <a:r>
              <a:rPr lang="en-US" dirty="0"/>
              <a:t>The system delivers various broadcasts for system events, such as when the system boots up or the device starts charging. </a:t>
            </a:r>
          </a:p>
          <a:p>
            <a:pPr lvl="2"/>
            <a:r>
              <a:rPr lang="en-US" dirty="0"/>
              <a:t>You can deliver a broadcast to other apps by passing an Intent to </a:t>
            </a:r>
            <a:r>
              <a:rPr lang="en-US" dirty="0" err="1"/>
              <a:t>sendBroadcast</a:t>
            </a:r>
            <a:r>
              <a:rPr lang="en-US" dirty="0"/>
              <a:t>() or </a:t>
            </a:r>
            <a:r>
              <a:rPr lang="en-US" dirty="0" err="1"/>
              <a:t>sendOrderedBroadcast</a:t>
            </a:r>
            <a:r>
              <a:rPr lang="en-US" dirty="0"/>
              <a:t>()</a:t>
            </a:r>
          </a:p>
        </p:txBody>
      </p:sp>
    </p:spTree>
    <p:extLst>
      <p:ext uri="{BB962C8B-B14F-4D97-AF65-F5344CB8AC3E}">
        <p14:creationId xmlns:p14="http://schemas.microsoft.com/office/powerpoint/2010/main" val="2736780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998248"/>
          </a:xfrm>
        </p:spPr>
        <p:txBody>
          <a:bodyPr/>
          <a:lstStyle/>
          <a:p>
            <a:r>
              <a:rPr lang="en-US" dirty="0"/>
              <a:t>Intent types</a:t>
            </a:r>
          </a:p>
        </p:txBody>
      </p:sp>
      <p:sp>
        <p:nvSpPr>
          <p:cNvPr id="3" name="Content Placeholder 2"/>
          <p:cNvSpPr>
            <a:spLocks noGrp="1"/>
          </p:cNvSpPr>
          <p:nvPr>
            <p:ph sz="quarter" idx="13"/>
          </p:nvPr>
        </p:nvSpPr>
        <p:spPr>
          <a:xfrm>
            <a:off x="913774" y="1616766"/>
            <a:ext cx="10363826" cy="4174433"/>
          </a:xfrm>
        </p:spPr>
        <p:txBody>
          <a:bodyPr/>
          <a:lstStyle/>
          <a:p>
            <a:r>
              <a:rPr lang="en-US" dirty="0"/>
              <a:t>There are two types of intents:</a:t>
            </a:r>
          </a:p>
          <a:p>
            <a:pPr lvl="1"/>
            <a:r>
              <a:rPr lang="en-US" b="1" dirty="0"/>
              <a:t>Explicit intents:</a:t>
            </a:r>
          </a:p>
          <a:p>
            <a:pPr lvl="2"/>
            <a:r>
              <a:rPr lang="en-US" dirty="0"/>
              <a:t>specify the component to start by name (the fully-qualified class name). </a:t>
            </a:r>
          </a:p>
          <a:p>
            <a:pPr lvl="2"/>
            <a:r>
              <a:rPr lang="en-US" dirty="0"/>
              <a:t>You'll typically use an explicit intent to start a component in your own app, because you know the class name of the activity or service you want to start.</a:t>
            </a:r>
          </a:p>
          <a:p>
            <a:pPr lvl="1"/>
            <a:r>
              <a:rPr lang="en-US" b="1" dirty="0"/>
              <a:t>Implicit intents</a:t>
            </a:r>
            <a:r>
              <a:rPr lang="en-US" dirty="0"/>
              <a:t> </a:t>
            </a:r>
          </a:p>
          <a:p>
            <a:pPr lvl="2"/>
            <a:r>
              <a:rPr lang="en-US" dirty="0"/>
              <a:t>do not name a specific component, but instead declare a general action to perform, which allows a component from another app to handle it. </a:t>
            </a:r>
          </a:p>
          <a:p>
            <a:pPr lvl="2"/>
            <a:r>
              <a:rPr lang="en-US" dirty="0"/>
              <a:t>For example, if you want to show the user a location on a map, you can use an implicit intent to request that another capable app show a specified location on a map.</a:t>
            </a:r>
          </a:p>
          <a:p>
            <a:pPr lvl="1"/>
            <a:endParaRPr lang="en-US" dirty="0"/>
          </a:p>
        </p:txBody>
      </p:sp>
    </p:spTree>
    <p:extLst>
      <p:ext uri="{BB962C8B-B14F-4D97-AF65-F5344CB8AC3E}">
        <p14:creationId xmlns:p14="http://schemas.microsoft.com/office/powerpoint/2010/main" val="740886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428405"/>
          </a:xfrm>
        </p:spPr>
        <p:txBody>
          <a:bodyPr>
            <a:normAutofit fontScale="90000"/>
          </a:bodyPr>
          <a:lstStyle/>
          <a:p>
            <a:r>
              <a:rPr lang="en-US" dirty="0"/>
              <a:t>Building an intent</a:t>
            </a:r>
          </a:p>
        </p:txBody>
      </p:sp>
      <p:sp>
        <p:nvSpPr>
          <p:cNvPr id="3" name="Content Placeholder 2"/>
          <p:cNvSpPr>
            <a:spLocks noGrp="1"/>
          </p:cNvSpPr>
          <p:nvPr>
            <p:ph sz="quarter" idx="13"/>
          </p:nvPr>
        </p:nvSpPr>
        <p:spPr>
          <a:xfrm>
            <a:off x="913774" y="1046922"/>
            <a:ext cx="10363826" cy="5486400"/>
          </a:xfrm>
        </p:spPr>
        <p:txBody>
          <a:bodyPr>
            <a:normAutofit lnSpcReduction="10000"/>
          </a:bodyPr>
          <a:lstStyle/>
          <a:p>
            <a:r>
              <a:rPr lang="en-US" dirty="0"/>
              <a:t>An Intent object carries information that the Android system uses to determine which component to start (such as the exact component name or component category that should receive the intent), plus information that the recipient component uses in order to properly perform the action (such as the action to take and the data to act upon).</a:t>
            </a:r>
          </a:p>
          <a:p>
            <a:r>
              <a:rPr lang="en-US" dirty="0"/>
              <a:t>The primary information contained in an Intent are:</a:t>
            </a:r>
          </a:p>
          <a:p>
            <a:pPr lvl="1"/>
            <a:r>
              <a:rPr lang="en-US" b="1" dirty="0"/>
              <a:t>Component name: </a:t>
            </a:r>
            <a:r>
              <a:rPr lang="en-US" dirty="0"/>
              <a:t>The name of the component to start.</a:t>
            </a:r>
          </a:p>
          <a:p>
            <a:pPr lvl="1"/>
            <a:r>
              <a:rPr lang="en-US" b="1" dirty="0"/>
              <a:t>Action: </a:t>
            </a:r>
            <a:r>
              <a:rPr lang="en-US" dirty="0"/>
              <a:t>A string that specifies the generic action to perform (such as </a:t>
            </a:r>
            <a:r>
              <a:rPr lang="en-US" i="1" dirty="0"/>
              <a:t>view</a:t>
            </a:r>
            <a:r>
              <a:rPr lang="en-US" dirty="0"/>
              <a:t> or </a:t>
            </a:r>
            <a:r>
              <a:rPr lang="en-US" i="1" dirty="0"/>
              <a:t>pick</a:t>
            </a:r>
            <a:r>
              <a:rPr lang="en-US" dirty="0"/>
              <a:t>).</a:t>
            </a:r>
          </a:p>
          <a:p>
            <a:pPr lvl="2"/>
            <a:r>
              <a:rPr lang="en-US" dirty="0"/>
              <a:t>The action largely determines how the rest of the intent is structured—particularly the information that is contained in the data and extras.</a:t>
            </a:r>
          </a:p>
          <a:p>
            <a:pPr lvl="2"/>
            <a:r>
              <a:rPr lang="en-US" dirty="0"/>
              <a:t>You can specify your own actions for use by intents within your app (or for use by other apps to invoke components in your app), but you usually specify action constants defined by the Intent class or other framework classes.</a:t>
            </a:r>
          </a:p>
          <a:p>
            <a:pPr lvl="1"/>
            <a:r>
              <a:rPr lang="en-US" b="1" dirty="0"/>
              <a:t>Data: </a:t>
            </a:r>
            <a:r>
              <a:rPr lang="en-US" dirty="0"/>
              <a:t>The URI (a Uri object) that references the data to be acted on and/or the MIME type of that data. The type of data supplied is generally dictated by the intent's action. </a:t>
            </a:r>
          </a:p>
        </p:txBody>
      </p:sp>
    </p:spTree>
    <p:extLst>
      <p:ext uri="{BB962C8B-B14F-4D97-AF65-F5344CB8AC3E}">
        <p14:creationId xmlns:p14="http://schemas.microsoft.com/office/powerpoint/2010/main" val="310265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905483"/>
          </a:xfrm>
        </p:spPr>
        <p:txBody>
          <a:bodyPr/>
          <a:lstStyle/>
          <a:p>
            <a:r>
              <a:rPr lang="en-US" dirty="0" err="1"/>
              <a:t>Cont</a:t>
            </a:r>
            <a:r>
              <a:rPr lang="en-US" dirty="0"/>
              <a:t> …</a:t>
            </a:r>
          </a:p>
        </p:txBody>
      </p:sp>
      <p:sp>
        <p:nvSpPr>
          <p:cNvPr id="3" name="Content Placeholder 2"/>
          <p:cNvSpPr>
            <a:spLocks noGrp="1"/>
          </p:cNvSpPr>
          <p:nvPr>
            <p:ph sz="quarter" idx="13"/>
          </p:nvPr>
        </p:nvSpPr>
        <p:spPr>
          <a:xfrm>
            <a:off x="913774" y="1524000"/>
            <a:ext cx="10363826" cy="4797287"/>
          </a:xfrm>
        </p:spPr>
        <p:txBody>
          <a:bodyPr/>
          <a:lstStyle/>
          <a:p>
            <a:pPr lvl="1"/>
            <a:r>
              <a:rPr lang="en-US" b="1" dirty="0"/>
              <a:t>Category: </a:t>
            </a:r>
            <a:r>
              <a:rPr lang="en-US" dirty="0"/>
              <a:t>A string containing additional information about the kind of component that should handle the intent. Any number of category descriptions can be placed in an intent, but most intents do not require a category</a:t>
            </a:r>
          </a:p>
          <a:p>
            <a:pPr lvl="1"/>
            <a:r>
              <a:rPr lang="en-US" b="1" dirty="0"/>
              <a:t>Extras: </a:t>
            </a:r>
            <a:r>
              <a:rPr lang="en-US" dirty="0"/>
              <a:t>Key-value pairs that carry additional information required to accomplish the requested action. Just as some actions use particular kinds of data URIs, some actions also use particular extras. You can add extra data with various </a:t>
            </a:r>
            <a:r>
              <a:rPr lang="en-US" dirty="0" err="1"/>
              <a:t>putExtra</a:t>
            </a:r>
            <a:r>
              <a:rPr lang="en-US" dirty="0"/>
              <a:t>() methods, each accepting two parameters: the key name and the value.</a:t>
            </a:r>
          </a:p>
          <a:p>
            <a:pPr lvl="1"/>
            <a:r>
              <a:rPr lang="en-US" b="1" dirty="0"/>
              <a:t>Flags</a:t>
            </a:r>
            <a:r>
              <a:rPr lang="en-US" dirty="0"/>
              <a:t>: Flags are defined in the Intent class that function as metadata for the intent. The flags may instruct the Android system how to launch an activity (for example, which task the activity should belong to) and how to treat it after it's launched (for example, whether it belongs in the list of recent activities).</a:t>
            </a:r>
          </a:p>
        </p:txBody>
      </p:sp>
    </p:spTree>
    <p:extLst>
      <p:ext uri="{BB962C8B-B14F-4D97-AF65-F5344CB8AC3E}">
        <p14:creationId xmlns:p14="http://schemas.microsoft.com/office/powerpoint/2010/main" val="3618153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772961"/>
          </a:xfrm>
        </p:spPr>
        <p:txBody>
          <a:bodyPr>
            <a:normAutofit/>
          </a:bodyPr>
          <a:lstStyle/>
          <a:p>
            <a:r>
              <a:rPr lang="en-US" dirty="0"/>
              <a:t>Activities</a:t>
            </a:r>
          </a:p>
        </p:txBody>
      </p:sp>
      <p:sp>
        <p:nvSpPr>
          <p:cNvPr id="3" name="Content Placeholder 2"/>
          <p:cNvSpPr>
            <a:spLocks noGrp="1"/>
          </p:cNvSpPr>
          <p:nvPr>
            <p:ph sz="quarter" idx="13"/>
          </p:nvPr>
        </p:nvSpPr>
        <p:spPr>
          <a:xfrm>
            <a:off x="913774" y="1298712"/>
            <a:ext cx="10363826" cy="5211270"/>
          </a:xfrm>
        </p:spPr>
        <p:txBody>
          <a:bodyPr>
            <a:normAutofit/>
          </a:bodyPr>
          <a:lstStyle/>
          <a:p>
            <a:r>
              <a:rPr lang="en-US" dirty="0"/>
              <a:t>Activities are one of the fundamental building blocks of apps on the Android platform. </a:t>
            </a:r>
          </a:p>
          <a:p>
            <a:r>
              <a:rPr lang="en-US" dirty="0"/>
              <a:t>They serve as the entry point for a user's interaction with an app, and are also central to how a user navigates within an app (as with the Back button) or between apps (as with the </a:t>
            </a:r>
            <a:r>
              <a:rPr lang="en-US" dirty="0" err="1"/>
              <a:t>Recents</a:t>
            </a:r>
            <a:r>
              <a:rPr lang="en-US" dirty="0"/>
              <a:t> button).</a:t>
            </a:r>
          </a:p>
          <a:p>
            <a:r>
              <a:rPr lang="en-US" dirty="0"/>
              <a:t>Skillfully managing activities allows you to ensure that, for example:</a:t>
            </a:r>
          </a:p>
          <a:p>
            <a:pPr lvl="1"/>
            <a:r>
              <a:rPr lang="en-US" dirty="0"/>
              <a:t>Orientation changes take place smoothly without disrupting the user experience.</a:t>
            </a:r>
          </a:p>
          <a:p>
            <a:pPr lvl="1"/>
            <a:r>
              <a:rPr lang="en-US" dirty="0"/>
              <a:t>User data is not lost during activity transitions.</a:t>
            </a:r>
          </a:p>
          <a:p>
            <a:pPr lvl="1"/>
            <a:r>
              <a:rPr lang="en-US" dirty="0"/>
              <a:t>The system kills processes when it's appropriate to do so.</a:t>
            </a:r>
          </a:p>
          <a:p>
            <a:r>
              <a:rPr lang="en-US" dirty="0"/>
              <a:t>Unlike programming paradigms in which apps are launched with a main() method, the Android system initiates code in an Activity instance by invoking specific callback methods that correspond to specific stages of its lifecycle.</a:t>
            </a:r>
          </a:p>
          <a:p>
            <a:pPr lvl="1"/>
            <a:endParaRPr lang="en-US" dirty="0"/>
          </a:p>
        </p:txBody>
      </p:sp>
    </p:spTree>
    <p:extLst>
      <p:ext uri="{BB962C8B-B14F-4D97-AF65-F5344CB8AC3E}">
        <p14:creationId xmlns:p14="http://schemas.microsoft.com/office/powerpoint/2010/main" val="4270326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494666"/>
          </a:xfrm>
        </p:spPr>
        <p:txBody>
          <a:bodyPr>
            <a:normAutofit fontScale="90000"/>
          </a:bodyPr>
          <a:lstStyle/>
          <a:p>
            <a:r>
              <a:rPr lang="en-US" dirty="0" err="1"/>
              <a:t>Cont</a:t>
            </a:r>
            <a:r>
              <a:rPr lang="en-US" dirty="0"/>
              <a:t> …</a:t>
            </a:r>
          </a:p>
        </p:txBody>
      </p:sp>
      <p:sp>
        <p:nvSpPr>
          <p:cNvPr id="3" name="Content Placeholder 2"/>
          <p:cNvSpPr>
            <a:spLocks noGrp="1"/>
          </p:cNvSpPr>
          <p:nvPr>
            <p:ph sz="quarter" idx="13"/>
          </p:nvPr>
        </p:nvSpPr>
        <p:spPr>
          <a:xfrm>
            <a:off x="913774" y="1113184"/>
            <a:ext cx="10363826" cy="5274364"/>
          </a:xfrm>
        </p:spPr>
        <p:txBody>
          <a:bodyPr>
            <a:normAutofit/>
          </a:bodyPr>
          <a:lstStyle/>
          <a:p>
            <a:r>
              <a:rPr lang="en-US" dirty="0"/>
              <a:t>Generally, one activity implements one screen in an app.</a:t>
            </a:r>
          </a:p>
          <a:p>
            <a:r>
              <a:rPr lang="en-US" dirty="0"/>
              <a:t>Most apps contain multiple screens, which means they comprise multiple activities. Typically, one activity in an app is specified as the main activity, which is the first screen to appear when the user launches the app. </a:t>
            </a:r>
          </a:p>
          <a:p>
            <a:r>
              <a:rPr lang="en-US" dirty="0"/>
              <a:t>Each activity can then start another activity in order to perform different actions. </a:t>
            </a:r>
          </a:p>
          <a:p>
            <a:r>
              <a:rPr lang="en-US" dirty="0"/>
              <a:t>Although activities work together to form a cohesive user experience in an app, each activity is only loosely bound to the other activities; there are usually minimal dependencies among the activities in an app. In fact, activities often start up activities belonging to other apps. </a:t>
            </a:r>
          </a:p>
          <a:p>
            <a:r>
              <a:rPr lang="en-US" dirty="0"/>
              <a:t>To use activities in your app, you must register information about them in the app’s manifest, and you must manage activity lifecycles appropriately. </a:t>
            </a:r>
          </a:p>
        </p:txBody>
      </p:sp>
    </p:spTree>
    <p:extLst>
      <p:ext uri="{BB962C8B-B14F-4D97-AF65-F5344CB8AC3E}">
        <p14:creationId xmlns:p14="http://schemas.microsoft.com/office/powerpoint/2010/main" val="4038106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693447"/>
          </a:xfrm>
        </p:spPr>
        <p:txBody>
          <a:bodyPr/>
          <a:lstStyle/>
          <a:p>
            <a:r>
              <a:rPr lang="en-US" dirty="0"/>
              <a:t>Configuring the manifest (Activity)</a:t>
            </a:r>
          </a:p>
        </p:txBody>
      </p:sp>
      <p:sp>
        <p:nvSpPr>
          <p:cNvPr id="3" name="Content Placeholder 2"/>
          <p:cNvSpPr>
            <a:spLocks noGrp="1"/>
          </p:cNvSpPr>
          <p:nvPr>
            <p:ph sz="quarter" idx="13"/>
          </p:nvPr>
        </p:nvSpPr>
        <p:spPr>
          <a:xfrm>
            <a:off x="913774" y="1311965"/>
            <a:ext cx="10363826" cy="5221357"/>
          </a:xfrm>
        </p:spPr>
        <p:txBody>
          <a:bodyPr>
            <a:normAutofit/>
          </a:bodyPr>
          <a:lstStyle/>
          <a:p>
            <a:r>
              <a:rPr lang="en-US" dirty="0"/>
              <a:t>For your app to be able to use activities, you must declare the activities, and certain of their attributes, in the manifest</a:t>
            </a:r>
          </a:p>
          <a:p>
            <a:r>
              <a:rPr lang="en-US" dirty="0"/>
              <a:t>Declare activities</a:t>
            </a:r>
          </a:p>
          <a:p>
            <a:pPr lvl="1"/>
            <a:r>
              <a:rPr lang="en-US" dirty="0"/>
              <a:t>To declare your activity, open your manifest file and add an </a:t>
            </a:r>
            <a:r>
              <a:rPr lang="en-US" dirty="0">
                <a:hlinkClick r:id="rId2"/>
              </a:rPr>
              <a:t>&lt;activity&gt;</a:t>
            </a:r>
            <a:r>
              <a:rPr lang="en-US" dirty="0"/>
              <a:t> element as a child of the </a:t>
            </a:r>
            <a:r>
              <a:rPr lang="en-US" dirty="0">
                <a:hlinkClick r:id="rId3"/>
              </a:rPr>
              <a:t>&lt;application&gt;</a:t>
            </a:r>
            <a:r>
              <a:rPr lang="en-US" dirty="0"/>
              <a:t> element.</a:t>
            </a:r>
          </a:p>
          <a:p>
            <a:pPr marL="914400" lvl="2" indent="0">
              <a:buNone/>
            </a:pPr>
            <a:r>
              <a:rPr lang="en-US" sz="1000" dirty="0"/>
              <a:t>&lt;manifest ... &gt;</a:t>
            </a:r>
          </a:p>
          <a:p>
            <a:pPr marL="914400" lvl="2" indent="0">
              <a:buNone/>
            </a:pPr>
            <a:r>
              <a:rPr lang="en-US" sz="1000" dirty="0"/>
              <a:t>  &lt;application ... &gt;</a:t>
            </a:r>
          </a:p>
          <a:p>
            <a:pPr marL="914400" lvl="2" indent="0">
              <a:buNone/>
            </a:pPr>
            <a:r>
              <a:rPr lang="en-US" sz="1000" dirty="0"/>
              <a:t>      &lt;activity </a:t>
            </a:r>
            <a:r>
              <a:rPr lang="en-US" sz="1000" dirty="0" err="1"/>
              <a:t>android:name</a:t>
            </a:r>
            <a:r>
              <a:rPr lang="en-US" sz="1000" dirty="0"/>
              <a:t>=".</a:t>
            </a:r>
            <a:r>
              <a:rPr lang="en-US" sz="1000" dirty="0" err="1"/>
              <a:t>ExampleActivity</a:t>
            </a:r>
            <a:r>
              <a:rPr lang="en-US" sz="1000" dirty="0"/>
              <a:t>" /&gt;</a:t>
            </a:r>
          </a:p>
          <a:p>
            <a:pPr marL="914400" lvl="2" indent="0">
              <a:buNone/>
            </a:pPr>
            <a:r>
              <a:rPr lang="en-US" sz="1000" dirty="0"/>
              <a:t>      ...</a:t>
            </a:r>
          </a:p>
          <a:p>
            <a:pPr marL="914400" lvl="2" indent="0">
              <a:buNone/>
            </a:pPr>
            <a:r>
              <a:rPr lang="en-US" sz="1000" dirty="0"/>
              <a:t>  &lt;/application ... &gt;</a:t>
            </a:r>
          </a:p>
          <a:p>
            <a:pPr marL="914400" lvl="2" indent="0">
              <a:buNone/>
            </a:pPr>
            <a:r>
              <a:rPr lang="en-US" sz="1000" dirty="0"/>
              <a:t>  ...</a:t>
            </a:r>
          </a:p>
          <a:p>
            <a:pPr marL="914400" lvl="2" indent="0">
              <a:buNone/>
            </a:pPr>
            <a:r>
              <a:rPr lang="en-US" sz="1000" dirty="0"/>
              <a:t>&lt;/manifest &gt;</a:t>
            </a:r>
          </a:p>
          <a:p>
            <a:pPr lvl="1"/>
            <a:r>
              <a:rPr lang="en-US" dirty="0"/>
              <a:t>The only required attribute for this element is </a:t>
            </a:r>
            <a:r>
              <a:rPr lang="en-US" dirty="0" err="1">
                <a:hlinkClick r:id="rId4"/>
              </a:rPr>
              <a:t>android:name</a:t>
            </a:r>
            <a:r>
              <a:rPr lang="en-US" dirty="0"/>
              <a:t>, which specifies the class name of the activity. </a:t>
            </a:r>
          </a:p>
          <a:p>
            <a:pPr lvl="1"/>
            <a:r>
              <a:rPr lang="en-US" dirty="0"/>
              <a:t>You can also add attributes that define activity characteristics such as label, icon, or UI theme.</a:t>
            </a:r>
          </a:p>
        </p:txBody>
      </p:sp>
    </p:spTree>
    <p:extLst>
      <p:ext uri="{BB962C8B-B14F-4D97-AF65-F5344CB8AC3E}">
        <p14:creationId xmlns:p14="http://schemas.microsoft.com/office/powerpoint/2010/main" val="2903813343"/>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148</TotalTime>
  <Words>1460</Words>
  <Application>Microsoft Office PowerPoint</Application>
  <PresentationFormat>Widescreen</PresentationFormat>
  <Paragraphs>125</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Tw Cen MT</vt:lpstr>
      <vt:lpstr>Droplet</vt:lpstr>
      <vt:lpstr>ANDROID App Components</vt:lpstr>
      <vt:lpstr>Intents and Intent Filters</vt:lpstr>
      <vt:lpstr>Cont …</vt:lpstr>
      <vt:lpstr>Intent types</vt:lpstr>
      <vt:lpstr>Building an intent</vt:lpstr>
      <vt:lpstr>Cont …</vt:lpstr>
      <vt:lpstr>Activities</vt:lpstr>
      <vt:lpstr>Cont …</vt:lpstr>
      <vt:lpstr>Configuring the manifest (Activity)</vt:lpstr>
      <vt:lpstr>Cont …</vt:lpstr>
      <vt:lpstr>Cont …</vt:lpstr>
      <vt:lpstr>Cont …</vt:lpstr>
      <vt:lpstr>Managing the activity lifecycle</vt:lpstr>
      <vt:lpstr>Cont …</vt:lpstr>
      <vt:lpstr>Cont …</vt:lpstr>
      <vt:lpstr>Cont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App Components</dc:title>
  <dc:creator>Felix Okoth</dc:creator>
  <cp:lastModifiedBy>Felix Okoth</cp:lastModifiedBy>
  <cp:revision>17</cp:revision>
  <dcterms:created xsi:type="dcterms:W3CDTF">2017-03-23T04:06:58Z</dcterms:created>
  <dcterms:modified xsi:type="dcterms:W3CDTF">2017-03-24T02:08:03Z</dcterms:modified>
</cp:coreProperties>
</file>