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app/Fragment.html#onCreateView(android.view.LayoutInflater, android.view.ViewGroup, android.os.Bundle)" TargetMode="External"/><Relationship Id="rId2" Type="http://schemas.openxmlformats.org/officeDocument/2006/relationships/hyperlink" Target="https://developer.android.com/reference/android/app/Fragment.html#onCreate(android.os.Bundle)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reference/android/app/Activity.html#onPause()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reference/android/app/ListFragment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reference/android/preference/PreferenceFragment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Fragments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0057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52117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768626"/>
            <a:ext cx="10363826" cy="5512904"/>
          </a:xfrm>
        </p:spPr>
        <p:txBody>
          <a:bodyPr>
            <a:normAutofit/>
          </a:bodyPr>
          <a:lstStyle/>
          <a:p>
            <a:r>
              <a:rPr lang="en-US" dirty="0"/>
              <a:t>A Fragment represents a behavior or a portion of user interface in an Activity</a:t>
            </a:r>
          </a:p>
          <a:p>
            <a:r>
              <a:rPr lang="en-US" dirty="0"/>
              <a:t>You can combine multiple fragments in a single activity to build a multi-pane UI and reuse a fragment in multiple activities.</a:t>
            </a:r>
          </a:p>
          <a:p>
            <a:r>
              <a:rPr lang="en-US" dirty="0"/>
              <a:t>You can think of a fragment as a modular section of an activity, which has its own lifecycle, receives its own input events, and which you can add or remove while the activity is running</a:t>
            </a:r>
          </a:p>
          <a:p>
            <a:r>
              <a:rPr lang="en-US" dirty="0"/>
              <a:t>A fragment must always be embedded in an activity and the fragment's lifecycle is directly affected by the host activity's lifecycle. </a:t>
            </a:r>
          </a:p>
          <a:p>
            <a:r>
              <a:rPr lang="en-US" dirty="0"/>
              <a:t>For example, when the activity is paused, so are all fragments in it, and when the activity is destroyed, so are all fragments.</a:t>
            </a:r>
          </a:p>
          <a:p>
            <a:r>
              <a:rPr lang="en-US" dirty="0"/>
              <a:t>When you add a fragment as a part of your activity layout, it lives in a </a:t>
            </a:r>
            <a:r>
              <a:rPr lang="en-US" dirty="0" err="1"/>
              <a:t>ViewGroup</a:t>
            </a:r>
            <a:r>
              <a:rPr lang="en-US" dirty="0"/>
              <a:t> inside the activity's view hierarchy and the fragment defines its own view layout.</a:t>
            </a:r>
          </a:p>
        </p:txBody>
      </p:sp>
    </p:spTree>
    <p:extLst>
      <p:ext uri="{BB962C8B-B14F-4D97-AF65-F5344CB8AC3E}">
        <p14:creationId xmlns:p14="http://schemas.microsoft.com/office/powerpoint/2010/main" val="2131591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428405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821636"/>
            <a:ext cx="10363826" cy="5579164"/>
          </a:xfrm>
        </p:spPr>
        <p:txBody>
          <a:bodyPr/>
          <a:lstStyle/>
          <a:p>
            <a:r>
              <a:rPr lang="en-US" dirty="0"/>
              <a:t>You can insert a fragment into your activity layout by declaring the fragment in the activity's layout file, as a &lt;fragment&gt; element, or from your application code by adding it to an existing </a:t>
            </a:r>
            <a:r>
              <a:rPr lang="en-US" dirty="0" err="1"/>
              <a:t>ViewGroup</a:t>
            </a:r>
            <a:r>
              <a:rPr lang="en-US" dirty="0"/>
              <a:t>. </a:t>
            </a:r>
          </a:p>
          <a:p>
            <a:r>
              <a:rPr lang="en-US" dirty="0"/>
              <a:t>However, a fragment is not required to be a part of the activity layout; you may also use a fragment without its own UI as an invisible worker for the activity.</a:t>
            </a:r>
          </a:p>
        </p:txBody>
      </p:sp>
    </p:spTree>
    <p:extLst>
      <p:ext uri="{BB962C8B-B14F-4D97-AF65-F5344CB8AC3E}">
        <p14:creationId xmlns:p14="http://schemas.microsoft.com/office/powerpoint/2010/main" val="640958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59308"/>
            <a:ext cx="10364451" cy="723332"/>
          </a:xfrm>
        </p:spPr>
        <p:txBody>
          <a:bodyPr/>
          <a:lstStyle/>
          <a:p>
            <a:r>
              <a:rPr lang="en-US" dirty="0"/>
              <a:t>Creating a Fragment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982640"/>
            <a:ext cx="10363826" cy="5510925"/>
          </a:xfrm>
        </p:spPr>
        <p:txBody>
          <a:bodyPr>
            <a:normAutofit/>
          </a:bodyPr>
          <a:lstStyle/>
          <a:p>
            <a:r>
              <a:rPr lang="en-US" dirty="0"/>
              <a:t>To create a fragment, you must create a subclass of Fragment (or an existing subclass of it). </a:t>
            </a:r>
          </a:p>
          <a:p>
            <a:r>
              <a:rPr lang="en-US" dirty="0"/>
              <a:t>The Fragment class has code that looks a lot like an Activity. </a:t>
            </a:r>
          </a:p>
          <a:p>
            <a:r>
              <a:rPr lang="en-US" dirty="0"/>
              <a:t>It contains callback methods similar to an activity, such as </a:t>
            </a:r>
            <a:r>
              <a:rPr lang="en-US" dirty="0" err="1"/>
              <a:t>onCreate</a:t>
            </a:r>
            <a:r>
              <a:rPr lang="en-US" dirty="0"/>
              <a:t>(), </a:t>
            </a:r>
            <a:r>
              <a:rPr lang="en-US" dirty="0" err="1"/>
              <a:t>onStart</a:t>
            </a:r>
            <a:r>
              <a:rPr lang="en-US" dirty="0"/>
              <a:t>(), </a:t>
            </a:r>
            <a:r>
              <a:rPr lang="en-US" dirty="0" err="1"/>
              <a:t>onPause</a:t>
            </a:r>
            <a:r>
              <a:rPr lang="en-US" dirty="0"/>
              <a:t>(), and </a:t>
            </a:r>
            <a:r>
              <a:rPr lang="en-US" dirty="0" err="1"/>
              <a:t>onStop</a:t>
            </a:r>
            <a:r>
              <a:rPr lang="en-US" dirty="0"/>
              <a:t>().</a:t>
            </a:r>
          </a:p>
          <a:p>
            <a:r>
              <a:rPr lang="en-US" dirty="0"/>
              <a:t>Usually, you should implement at least the following lifecycle methods:</a:t>
            </a:r>
          </a:p>
          <a:p>
            <a:pPr lvl="1"/>
            <a:r>
              <a:rPr lang="en-US" dirty="0" err="1">
                <a:hlinkClick r:id="rId2"/>
              </a:rPr>
              <a:t>onCreate</a:t>
            </a:r>
            <a:r>
              <a:rPr lang="en-US" dirty="0">
                <a:hlinkClick r:id="rId2"/>
              </a:rPr>
              <a:t>()</a:t>
            </a:r>
            <a:endParaRPr lang="en-US" dirty="0"/>
          </a:p>
          <a:p>
            <a:pPr lvl="2"/>
            <a:r>
              <a:rPr lang="en-US" dirty="0"/>
              <a:t>The system calls this when creating the fragment. </a:t>
            </a:r>
          </a:p>
          <a:p>
            <a:pPr lvl="2"/>
            <a:r>
              <a:rPr lang="en-US" dirty="0"/>
              <a:t>Within your implementation, you should initialize essential components of the fragment that you want to retain when the fragment is paused or stopped, then resumed.</a:t>
            </a:r>
          </a:p>
          <a:p>
            <a:pPr lvl="1"/>
            <a:r>
              <a:rPr lang="en-US" dirty="0" err="1">
                <a:hlinkClick r:id="rId3"/>
              </a:rPr>
              <a:t>onCreateView</a:t>
            </a:r>
            <a:r>
              <a:rPr lang="en-US" dirty="0">
                <a:hlinkClick r:id="rId3"/>
              </a:rPr>
              <a:t>()</a:t>
            </a:r>
            <a:endParaRPr lang="en-US" dirty="0"/>
          </a:p>
          <a:p>
            <a:pPr lvl="2"/>
            <a:r>
              <a:rPr lang="en-US" dirty="0"/>
              <a:t>The system calls this when it's time for the fragment to draw its user interface for the first time. To draw a UI for your fragment, you must return a View from this method that is the root of your fragment's layout. You can return null if the fragment does not provide a UI.</a:t>
            </a:r>
          </a:p>
        </p:txBody>
      </p:sp>
    </p:spTree>
    <p:extLst>
      <p:ext uri="{BB962C8B-B14F-4D97-AF65-F5344CB8AC3E}">
        <p14:creationId xmlns:p14="http://schemas.microsoft.com/office/powerpoint/2010/main" val="2387828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5970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378226"/>
            <a:ext cx="10363826" cy="5274365"/>
          </a:xfrm>
        </p:spPr>
        <p:txBody>
          <a:bodyPr>
            <a:normAutofit fontScale="92500"/>
          </a:bodyPr>
          <a:lstStyle/>
          <a:p>
            <a:pPr lvl="1"/>
            <a:r>
              <a:rPr lang="en-US" dirty="0" err="1">
                <a:hlinkClick r:id="rId2"/>
              </a:rPr>
              <a:t>onPause</a:t>
            </a:r>
            <a:r>
              <a:rPr lang="en-US" dirty="0">
                <a:hlinkClick r:id="rId2"/>
              </a:rPr>
              <a:t>()</a:t>
            </a:r>
            <a:endParaRPr lang="en-US" dirty="0"/>
          </a:p>
          <a:p>
            <a:pPr lvl="2"/>
            <a:r>
              <a:rPr lang="en-US" dirty="0"/>
              <a:t>The system calls this method as the first indication that the user is leaving the fragment (though it does not always mean the fragment is being destroyed). </a:t>
            </a:r>
          </a:p>
          <a:p>
            <a:pPr lvl="2"/>
            <a:r>
              <a:rPr lang="en-US" dirty="0"/>
              <a:t>This is usually where you should commit any changes that should be persisted beyond the current user session (because the user might not come back).</a:t>
            </a:r>
          </a:p>
          <a:p>
            <a:pPr lvl="1"/>
            <a:r>
              <a:rPr lang="en-US" dirty="0" err="1"/>
              <a:t>onAttach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Called when the fragment has been associated with the activity (the Activity is passed in here).</a:t>
            </a:r>
          </a:p>
          <a:p>
            <a:pPr lvl="1"/>
            <a:r>
              <a:rPr lang="en-US" dirty="0" err="1"/>
              <a:t>onCreateView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Called to create the view hierarchy associated with the fragment.</a:t>
            </a:r>
          </a:p>
          <a:p>
            <a:pPr lvl="1"/>
            <a:r>
              <a:rPr lang="en-US" dirty="0" err="1"/>
              <a:t>onActivityCreated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Called when the activity's </a:t>
            </a:r>
            <a:r>
              <a:rPr lang="en-US" dirty="0" err="1"/>
              <a:t>onCreate</a:t>
            </a:r>
            <a:r>
              <a:rPr lang="en-US" dirty="0"/>
              <a:t>() method has returned.</a:t>
            </a:r>
          </a:p>
          <a:p>
            <a:pPr lvl="1"/>
            <a:r>
              <a:rPr lang="en-US" dirty="0" err="1"/>
              <a:t>onDestroyView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Called when the view hierarchy associated with the fragment is being removed.</a:t>
            </a:r>
          </a:p>
          <a:p>
            <a:pPr lvl="1"/>
            <a:r>
              <a:rPr lang="en-US" dirty="0" err="1"/>
              <a:t>onDetach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Called when the fragment is being disassociated from the activity.</a:t>
            </a:r>
          </a:p>
        </p:txBody>
      </p:sp>
    </p:spTree>
    <p:extLst>
      <p:ext uri="{BB962C8B-B14F-4D97-AF65-F5344CB8AC3E}">
        <p14:creationId xmlns:p14="http://schemas.microsoft.com/office/powerpoint/2010/main" val="2712497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560926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233530" y="161690"/>
            <a:ext cx="5300870" cy="6550631"/>
          </a:xfrm>
        </p:spPr>
      </p:pic>
    </p:spTree>
    <p:extLst>
      <p:ext uri="{BB962C8B-B14F-4D97-AF65-F5344CB8AC3E}">
        <p14:creationId xmlns:p14="http://schemas.microsoft.com/office/powerpoint/2010/main" val="2516855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59709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313043" y="265044"/>
            <a:ext cx="5592418" cy="6281530"/>
          </a:xfrm>
        </p:spPr>
      </p:pic>
    </p:spTree>
    <p:extLst>
      <p:ext uri="{BB962C8B-B14F-4D97-AF65-F5344CB8AC3E}">
        <p14:creationId xmlns:p14="http://schemas.microsoft.com/office/powerpoint/2010/main" val="2864449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46457"/>
          </a:xfrm>
        </p:spPr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364974"/>
            <a:ext cx="10363826" cy="5155096"/>
          </a:xfrm>
        </p:spPr>
        <p:txBody>
          <a:bodyPr/>
          <a:lstStyle/>
          <a:p>
            <a:r>
              <a:rPr lang="en-US" dirty="0"/>
              <a:t>There are also a few subclasses that can be extended instead of the base Fragment class:</a:t>
            </a:r>
          </a:p>
          <a:p>
            <a:pPr lvl="1"/>
            <a:r>
              <a:rPr lang="en-US" dirty="0" err="1"/>
              <a:t>DialogFragment</a:t>
            </a:r>
            <a:endParaRPr lang="en-US" dirty="0"/>
          </a:p>
          <a:p>
            <a:pPr lvl="2"/>
            <a:r>
              <a:rPr lang="en-US" dirty="0"/>
              <a:t>Displays a floating dialog. </a:t>
            </a:r>
          </a:p>
          <a:p>
            <a:pPr lvl="2"/>
            <a:r>
              <a:rPr lang="en-US" dirty="0"/>
              <a:t>Using this class to create a dialog is a good alternative to using the dialog helper methods in the Activity class, because you can incorporate a fragment dialog into the back stack of fragments managed by the activity, allowing the user to return to a dismissed fragment.</a:t>
            </a:r>
          </a:p>
          <a:p>
            <a:pPr lvl="1"/>
            <a:r>
              <a:rPr lang="en-US" dirty="0" err="1">
                <a:hlinkClick r:id="rId2"/>
              </a:rPr>
              <a:t>ListFragment</a:t>
            </a:r>
            <a:endParaRPr lang="en-US" dirty="0"/>
          </a:p>
          <a:p>
            <a:pPr lvl="2"/>
            <a:r>
              <a:rPr lang="en-US" dirty="0"/>
              <a:t>Displays a list of items that are managed by an adapter (such as a </a:t>
            </a:r>
            <a:r>
              <a:rPr lang="en-US" dirty="0" err="1"/>
              <a:t>SimpleCursorAdapter</a:t>
            </a:r>
            <a:r>
              <a:rPr lang="en-US" dirty="0"/>
              <a:t>), similar to </a:t>
            </a:r>
            <a:r>
              <a:rPr lang="en-US" dirty="0" err="1"/>
              <a:t>ListActivity</a:t>
            </a:r>
            <a:r>
              <a:rPr lang="en-US" dirty="0"/>
              <a:t>. </a:t>
            </a:r>
          </a:p>
          <a:p>
            <a:pPr lvl="2"/>
            <a:r>
              <a:rPr lang="en-US" dirty="0"/>
              <a:t>It provides several methods for managing a list view, such as the </a:t>
            </a:r>
            <a:r>
              <a:rPr lang="en-US" dirty="0" err="1"/>
              <a:t>onListItemClick</a:t>
            </a:r>
            <a:r>
              <a:rPr lang="en-US" dirty="0"/>
              <a:t>() callback to handle click events</a:t>
            </a:r>
          </a:p>
        </p:txBody>
      </p:sp>
    </p:spTree>
    <p:extLst>
      <p:ext uri="{BB962C8B-B14F-4D97-AF65-F5344CB8AC3E}">
        <p14:creationId xmlns:p14="http://schemas.microsoft.com/office/powerpoint/2010/main" val="1126449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72961"/>
          </a:xfrm>
        </p:spPr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391478"/>
            <a:ext cx="10363826" cy="4996070"/>
          </a:xfrm>
        </p:spPr>
        <p:txBody>
          <a:bodyPr/>
          <a:lstStyle/>
          <a:p>
            <a:pPr lvl="1"/>
            <a:r>
              <a:rPr lang="en-US" dirty="0" err="1">
                <a:hlinkClick r:id="rId2"/>
              </a:rPr>
              <a:t>PreferenceFragment</a:t>
            </a:r>
            <a:endParaRPr lang="en-US" dirty="0"/>
          </a:p>
          <a:p>
            <a:pPr lvl="2"/>
            <a:r>
              <a:rPr lang="en-US" dirty="0"/>
              <a:t>Displays a hierarchy of Preference objects as a list, similar to </a:t>
            </a:r>
            <a:r>
              <a:rPr lang="en-US" dirty="0" err="1"/>
              <a:t>PreferenceActivity</a:t>
            </a:r>
            <a:r>
              <a:rPr lang="en-US" dirty="0"/>
              <a:t>. This is useful when creating a "settings" activity for your application</a:t>
            </a:r>
          </a:p>
        </p:txBody>
      </p:sp>
    </p:spTree>
    <p:extLst>
      <p:ext uri="{BB962C8B-B14F-4D97-AF65-F5344CB8AC3E}">
        <p14:creationId xmlns:p14="http://schemas.microsoft.com/office/powerpoint/2010/main" val="171504114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32</TotalTime>
  <Words>680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Droplet</vt:lpstr>
      <vt:lpstr>Fragments</vt:lpstr>
      <vt:lpstr> </vt:lpstr>
      <vt:lpstr> </vt:lpstr>
      <vt:lpstr>Creating a Fragment</vt:lpstr>
      <vt:lpstr>PowerPoint Presentation</vt:lpstr>
      <vt:lpstr> </vt:lpstr>
      <vt:lpstr> </vt:lpstr>
      <vt:lpstr>Cont …</vt:lpstr>
      <vt:lpstr>Cont 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Fragments</dc:title>
  <dc:creator>Felix Okoth</dc:creator>
  <cp:lastModifiedBy>Felix Okoth</cp:lastModifiedBy>
  <cp:revision>8</cp:revision>
  <dcterms:created xsi:type="dcterms:W3CDTF">2017-03-24T02:09:56Z</dcterms:created>
  <dcterms:modified xsi:type="dcterms:W3CDTF">2017-03-24T02:42:13Z</dcterms:modified>
</cp:coreProperties>
</file>