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RelativeLayout.LayoutParam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layout/recyclerview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declaring-layou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controls/checkbox.html" TargetMode="External"/><Relationship Id="rId7" Type="http://schemas.openxmlformats.org/officeDocument/2006/relationships/hyperlink" Target="https://developer.android.com/guide/topics/ui/controls/pickers.html" TargetMode="External"/><Relationship Id="rId2" Type="http://schemas.openxmlformats.org/officeDocument/2006/relationships/hyperlink" Target="https://developer.android.com/guide/topics/ui/controls/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ui/controls/spinner.html" TargetMode="External"/><Relationship Id="rId5" Type="http://schemas.openxmlformats.org/officeDocument/2006/relationships/hyperlink" Target="https://developer.android.com/guide/topics/ui/controls/togglebutton.html" TargetMode="External"/><Relationship Id="rId4" Type="http://schemas.openxmlformats.org/officeDocument/2006/relationships/hyperlink" Target="https://developer.android.com/guide/topics/ui/controls/radiobutt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appwidgets/index.html" TargetMode="External"/><Relationship Id="rId2" Type="http://schemas.openxmlformats.org/officeDocument/2006/relationships/hyperlink" Target="https://developer.android.com/guide/components/activit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6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718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45704"/>
            <a:ext cx="10363826" cy="5049079"/>
          </a:xfrm>
        </p:spPr>
        <p:txBody>
          <a:bodyPr/>
          <a:lstStyle/>
          <a:p>
            <a:r>
              <a:rPr lang="en-US" dirty="0"/>
              <a:t>Note that every </a:t>
            </a:r>
            <a:r>
              <a:rPr lang="en-US" dirty="0" err="1"/>
              <a:t>LayoutParams</a:t>
            </a:r>
            <a:r>
              <a:rPr lang="en-US" dirty="0"/>
              <a:t> subclass has its own syntax for setting values.</a:t>
            </a:r>
          </a:p>
          <a:p>
            <a:r>
              <a:rPr lang="en-US" dirty="0"/>
              <a:t>Each child element must define </a:t>
            </a:r>
            <a:r>
              <a:rPr lang="en-US" dirty="0" err="1"/>
              <a:t>LayoutParams</a:t>
            </a:r>
            <a:r>
              <a:rPr lang="en-US" dirty="0"/>
              <a:t> that are appropriate for its parent, though it may also define different </a:t>
            </a:r>
            <a:r>
              <a:rPr lang="en-US" dirty="0" err="1"/>
              <a:t>LayoutParams</a:t>
            </a:r>
            <a:r>
              <a:rPr lang="en-US" dirty="0"/>
              <a:t> for its own children.</a:t>
            </a:r>
          </a:p>
          <a:p>
            <a:r>
              <a:rPr lang="en-US" dirty="0"/>
              <a:t>All view groups include a width and height (</a:t>
            </a:r>
            <a:r>
              <a:rPr lang="en-US" dirty="0" err="1"/>
              <a:t>layout_width</a:t>
            </a:r>
            <a:r>
              <a:rPr lang="en-US" dirty="0"/>
              <a:t> and </a:t>
            </a:r>
            <a:r>
              <a:rPr lang="en-US" dirty="0" err="1"/>
              <a:t>layout_height</a:t>
            </a:r>
            <a:r>
              <a:rPr lang="en-US" dirty="0"/>
              <a:t>), and each view is required to define them. </a:t>
            </a:r>
          </a:p>
          <a:p>
            <a:r>
              <a:rPr lang="en-US" dirty="0"/>
              <a:t>Many </a:t>
            </a:r>
            <a:r>
              <a:rPr lang="en-US" dirty="0" err="1"/>
              <a:t>LayoutParams</a:t>
            </a:r>
            <a:r>
              <a:rPr lang="en-US" dirty="0"/>
              <a:t> also include optional margins and borders.</a:t>
            </a:r>
          </a:p>
          <a:p>
            <a:r>
              <a:rPr lang="en-US" dirty="0"/>
              <a:t>You can specify width and height with exact measurements, though you probably won't want to do this often. </a:t>
            </a:r>
          </a:p>
          <a:p>
            <a:r>
              <a:rPr lang="en-US" dirty="0"/>
              <a:t>More often, you will use one of these constants to set the width or height:</a:t>
            </a:r>
          </a:p>
          <a:p>
            <a:pPr lvl="1"/>
            <a:r>
              <a:rPr lang="en-US" b="1" dirty="0" err="1"/>
              <a:t>wrap_content</a:t>
            </a:r>
            <a:r>
              <a:rPr lang="en-US" dirty="0"/>
              <a:t> tells your view to size itself to the dimensions required by its content.</a:t>
            </a:r>
          </a:p>
          <a:p>
            <a:pPr lvl="1"/>
            <a:r>
              <a:rPr lang="en-US" b="1" dirty="0" err="1"/>
              <a:t>match_parent</a:t>
            </a:r>
            <a:r>
              <a:rPr lang="en-US" dirty="0"/>
              <a:t> tells your view to become as big as its parent view group will allow.</a:t>
            </a:r>
          </a:p>
        </p:txBody>
      </p:sp>
    </p:spTree>
    <p:extLst>
      <p:ext uri="{BB962C8B-B14F-4D97-AF65-F5344CB8AC3E}">
        <p14:creationId xmlns:p14="http://schemas.microsoft.com/office/powerpoint/2010/main" val="14334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621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80662"/>
            <a:ext cx="10363826" cy="5446642"/>
          </a:xfrm>
        </p:spPr>
        <p:txBody>
          <a:bodyPr/>
          <a:lstStyle/>
          <a:p>
            <a:r>
              <a:rPr lang="en-US" dirty="0"/>
              <a:t>In general, specifying a layout width and height using absolute units such as pixels is not recommended. </a:t>
            </a:r>
          </a:p>
          <a:p>
            <a:r>
              <a:rPr lang="en-US" dirty="0"/>
              <a:t>Instead, using relative measurements such as density-independent pixel units (</a:t>
            </a:r>
            <a:r>
              <a:rPr lang="en-US" b="1" i="1" dirty="0" err="1"/>
              <a:t>dp</a:t>
            </a:r>
            <a:r>
              <a:rPr lang="en-US" dirty="0"/>
              <a:t>), </a:t>
            </a:r>
            <a:r>
              <a:rPr lang="en-US" b="1" i="1" dirty="0" err="1"/>
              <a:t>wrap_content</a:t>
            </a:r>
            <a:r>
              <a:rPr lang="en-US" dirty="0"/>
              <a:t>, or </a:t>
            </a:r>
            <a:r>
              <a:rPr lang="en-US" b="1" i="1" dirty="0" err="1"/>
              <a:t>match_parent</a:t>
            </a:r>
            <a:r>
              <a:rPr lang="en-US" dirty="0"/>
              <a:t>, is a better approach, because it helps ensure that your application will display properly across a variety of device screen sizes.</a:t>
            </a:r>
          </a:p>
        </p:txBody>
      </p:sp>
    </p:spTree>
    <p:extLst>
      <p:ext uri="{BB962C8B-B14F-4D97-AF65-F5344CB8AC3E}">
        <p14:creationId xmlns:p14="http://schemas.microsoft.com/office/powerpoint/2010/main" val="161574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3935"/>
          </a:xfrm>
        </p:spPr>
        <p:txBody>
          <a:bodyPr/>
          <a:lstStyle/>
          <a:p>
            <a:r>
              <a:rPr lang="en-US" dirty="0"/>
              <a:t>Layout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32452"/>
            <a:ext cx="10363826" cy="5221357"/>
          </a:xfrm>
        </p:spPr>
        <p:txBody>
          <a:bodyPr/>
          <a:lstStyle/>
          <a:p>
            <a:r>
              <a:rPr lang="en-US" dirty="0"/>
              <a:t>The geometry of a view is that of a rectangle. </a:t>
            </a:r>
          </a:p>
          <a:p>
            <a:r>
              <a:rPr lang="en-US" dirty="0"/>
              <a:t>A view has a location, expressed as a pair of </a:t>
            </a:r>
            <a:r>
              <a:rPr lang="en-US" i="1" dirty="0"/>
              <a:t>left</a:t>
            </a:r>
            <a:r>
              <a:rPr lang="en-US" dirty="0"/>
              <a:t> and </a:t>
            </a:r>
            <a:r>
              <a:rPr lang="en-US" i="1" dirty="0"/>
              <a:t>top</a:t>
            </a:r>
            <a:r>
              <a:rPr lang="en-US" dirty="0"/>
              <a:t> coordinates, and two dimensions, expressed as a width and a height. </a:t>
            </a:r>
          </a:p>
          <a:p>
            <a:r>
              <a:rPr lang="en-US" dirty="0"/>
              <a:t>The unit for location and dimensions is the pixel.</a:t>
            </a:r>
          </a:p>
          <a:p>
            <a:r>
              <a:rPr lang="en-US" dirty="0"/>
              <a:t>It is possible to retrieve the location of a view by invoking the methods </a:t>
            </a:r>
            <a:r>
              <a:rPr lang="en-US" b="1" dirty="0" err="1"/>
              <a:t>getLeft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getTop</a:t>
            </a:r>
            <a:r>
              <a:rPr lang="en-US" b="1" dirty="0"/>
              <a:t>()</a:t>
            </a:r>
            <a:r>
              <a:rPr lang="en-US" dirty="0"/>
              <a:t>. </a:t>
            </a:r>
          </a:p>
          <a:p>
            <a:r>
              <a:rPr lang="en-US" dirty="0"/>
              <a:t>The former returns the left, or X, coordinate of the rectangle representing the view. </a:t>
            </a:r>
          </a:p>
          <a:p>
            <a:r>
              <a:rPr lang="en-US" dirty="0"/>
              <a:t>The latter returns the top, or Y, coordinate of the rectangle representing the view.</a:t>
            </a:r>
          </a:p>
        </p:txBody>
      </p:sp>
    </p:spTree>
    <p:extLst>
      <p:ext uri="{BB962C8B-B14F-4D97-AF65-F5344CB8AC3E}">
        <p14:creationId xmlns:p14="http://schemas.microsoft.com/office/powerpoint/2010/main" val="35912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995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38470"/>
            <a:ext cx="10363826" cy="5075582"/>
          </a:xfrm>
        </p:spPr>
        <p:txBody>
          <a:bodyPr/>
          <a:lstStyle/>
          <a:p>
            <a:r>
              <a:rPr lang="en-US" dirty="0"/>
              <a:t>In addition, several convenience methods are offered to avoid unnecessary computations, namely </a:t>
            </a:r>
            <a:r>
              <a:rPr lang="en-US" b="1" dirty="0" err="1"/>
              <a:t>getRight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getBottom</a:t>
            </a:r>
            <a:r>
              <a:rPr lang="en-US" b="1" dirty="0"/>
              <a:t>()</a:t>
            </a:r>
            <a:r>
              <a:rPr lang="en-US" dirty="0"/>
              <a:t>. </a:t>
            </a:r>
          </a:p>
          <a:p>
            <a:r>
              <a:rPr lang="en-US" dirty="0"/>
              <a:t>These methods return the coordinates of the right and bottom edges of the rectangle representing the view. For instance, calling </a:t>
            </a:r>
            <a:r>
              <a:rPr lang="en-US" b="1" dirty="0" err="1"/>
              <a:t>getRight</a:t>
            </a:r>
            <a:r>
              <a:rPr lang="en-US" b="1" dirty="0"/>
              <a:t>()</a:t>
            </a:r>
            <a:r>
              <a:rPr lang="en-US" dirty="0"/>
              <a:t> is similar to the following computation: </a:t>
            </a:r>
            <a:r>
              <a:rPr lang="en-US" b="1" dirty="0" err="1"/>
              <a:t>getLeft</a:t>
            </a:r>
            <a:r>
              <a:rPr lang="en-US" b="1" dirty="0"/>
              <a:t>()</a:t>
            </a:r>
            <a:r>
              <a:rPr lang="en-US" dirty="0"/>
              <a:t> + </a:t>
            </a:r>
            <a:r>
              <a:rPr lang="en-US" b="1" dirty="0" err="1"/>
              <a:t>getWidth</a:t>
            </a:r>
            <a:r>
              <a:rPr lang="en-US" b="1" dirty="0"/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519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3935"/>
          </a:xfrm>
        </p:spPr>
        <p:txBody>
          <a:bodyPr/>
          <a:lstStyle/>
          <a:p>
            <a:r>
              <a:rPr lang="en-US" dirty="0"/>
              <a:t>Size, Padding and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32452"/>
            <a:ext cx="10363826" cy="5247861"/>
          </a:xfrm>
        </p:spPr>
        <p:txBody>
          <a:bodyPr>
            <a:normAutofit/>
          </a:bodyPr>
          <a:lstStyle/>
          <a:p>
            <a:r>
              <a:rPr lang="en-US" dirty="0"/>
              <a:t>The size of a view is expressed with a width and a height. </a:t>
            </a:r>
          </a:p>
          <a:p>
            <a:r>
              <a:rPr lang="en-US" dirty="0"/>
              <a:t>A view actually possess two pairs of width and height values.</a:t>
            </a:r>
          </a:p>
          <a:p>
            <a:r>
              <a:rPr lang="en-US" dirty="0"/>
              <a:t>The first pair is known as measured width and measured height. </a:t>
            </a:r>
          </a:p>
          <a:p>
            <a:r>
              <a:rPr lang="en-US" dirty="0"/>
              <a:t>These dimensions define how big a view wants to be within its parent. </a:t>
            </a:r>
          </a:p>
          <a:p>
            <a:r>
              <a:rPr lang="en-US" dirty="0"/>
              <a:t>The measured dimensions can be obtained by calling </a:t>
            </a:r>
            <a:r>
              <a:rPr lang="en-US" dirty="0" err="1"/>
              <a:t>getMeasuredWidth</a:t>
            </a:r>
            <a:r>
              <a:rPr lang="en-US" dirty="0"/>
              <a:t>() and </a:t>
            </a:r>
            <a:r>
              <a:rPr lang="en-US" dirty="0" err="1"/>
              <a:t>getMeasuredHeight</a:t>
            </a:r>
            <a:r>
              <a:rPr lang="en-US" dirty="0"/>
              <a:t>().</a:t>
            </a:r>
          </a:p>
          <a:p>
            <a:r>
              <a:rPr lang="en-US" dirty="0"/>
              <a:t>The second pair is simply known as width and height, or sometimes drawing width and drawing height. </a:t>
            </a:r>
          </a:p>
          <a:p>
            <a:r>
              <a:rPr lang="en-US" dirty="0"/>
              <a:t>These dimensions define the actual size of the view on screen, at drawing time and after layout. </a:t>
            </a:r>
          </a:p>
        </p:txBody>
      </p:sp>
    </p:spTree>
    <p:extLst>
      <p:ext uri="{BB962C8B-B14F-4D97-AF65-F5344CB8AC3E}">
        <p14:creationId xmlns:p14="http://schemas.microsoft.com/office/powerpoint/2010/main" val="88986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67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2696"/>
            <a:ext cx="10363826" cy="4598503"/>
          </a:xfrm>
        </p:spPr>
        <p:txBody>
          <a:bodyPr>
            <a:normAutofit/>
          </a:bodyPr>
          <a:lstStyle/>
          <a:p>
            <a:r>
              <a:rPr lang="en-US" dirty="0"/>
              <a:t>These values may, but do not have to, be different from the measured width and height. </a:t>
            </a:r>
          </a:p>
          <a:p>
            <a:r>
              <a:rPr lang="en-US" dirty="0"/>
              <a:t>The width and height can be obtained by calling </a:t>
            </a:r>
            <a:r>
              <a:rPr lang="en-US" dirty="0" err="1"/>
              <a:t>getWidth</a:t>
            </a:r>
            <a:r>
              <a:rPr lang="en-US" dirty="0"/>
              <a:t>() and </a:t>
            </a:r>
            <a:r>
              <a:rPr lang="en-US" dirty="0" err="1"/>
              <a:t>getHeight</a:t>
            </a:r>
            <a:r>
              <a:rPr lang="en-US" dirty="0"/>
              <a:t>().</a:t>
            </a:r>
          </a:p>
          <a:p>
            <a:r>
              <a:rPr lang="en-US" dirty="0"/>
              <a:t>To measure its dimensions, a view takes into account its padding. </a:t>
            </a:r>
          </a:p>
          <a:p>
            <a:r>
              <a:rPr lang="en-US" dirty="0"/>
              <a:t>The padding is expressed in pixels for the left, top, right and bottom parts of the view. </a:t>
            </a:r>
          </a:p>
          <a:p>
            <a:r>
              <a:rPr lang="en-US" dirty="0"/>
              <a:t>Padding can be used to offset the content of the view by a specific number of pixels.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6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6944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5462"/>
            <a:ext cx="10363826" cy="4505737"/>
          </a:xfrm>
        </p:spPr>
        <p:txBody>
          <a:bodyPr/>
          <a:lstStyle/>
          <a:p>
            <a:r>
              <a:rPr lang="en-US" dirty="0"/>
              <a:t>For instance, a left padding of 2 will push the view's content by 2 pixels to the right of the left edge. </a:t>
            </a:r>
          </a:p>
          <a:p>
            <a:r>
              <a:rPr lang="en-US" dirty="0"/>
              <a:t>Padding can be set using the </a:t>
            </a:r>
            <a:r>
              <a:rPr lang="en-US" dirty="0" err="1"/>
              <a:t>setPadding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method and queried by calling </a:t>
            </a:r>
            <a:r>
              <a:rPr lang="en-US" dirty="0" err="1"/>
              <a:t>getPaddingLeft</a:t>
            </a:r>
            <a:r>
              <a:rPr lang="en-US" dirty="0"/>
              <a:t>(), </a:t>
            </a:r>
            <a:r>
              <a:rPr lang="en-US" dirty="0" err="1"/>
              <a:t>getPaddingTop</a:t>
            </a:r>
            <a:r>
              <a:rPr lang="en-US" dirty="0"/>
              <a:t>(), </a:t>
            </a:r>
            <a:r>
              <a:rPr lang="en-US" dirty="0" err="1"/>
              <a:t>getPaddingRight</a:t>
            </a:r>
            <a:r>
              <a:rPr lang="en-US" dirty="0"/>
              <a:t>() and </a:t>
            </a:r>
            <a:r>
              <a:rPr lang="en-US" dirty="0" err="1"/>
              <a:t>getPaddingBottom</a:t>
            </a:r>
            <a:r>
              <a:rPr lang="en-US" dirty="0"/>
              <a:t>().</a:t>
            </a:r>
          </a:p>
          <a:p>
            <a:r>
              <a:rPr lang="en-US" dirty="0"/>
              <a:t>Even though a view can define a padding, it does not provide any support for margins. However, view groups provide such a support. </a:t>
            </a:r>
          </a:p>
          <a:p>
            <a:r>
              <a:rPr lang="en-US" dirty="0"/>
              <a:t>Refer to </a:t>
            </a:r>
            <a:r>
              <a:rPr lang="en-US" dirty="0" err="1"/>
              <a:t>ViewGroup</a:t>
            </a:r>
            <a:r>
              <a:rPr lang="en-US" dirty="0"/>
              <a:t> and </a:t>
            </a:r>
            <a:r>
              <a:rPr lang="en-US" dirty="0" err="1"/>
              <a:t>ViewGroup.MarginLayoutParams</a:t>
            </a:r>
            <a:r>
              <a:rPr lang="en-US" dirty="0"/>
              <a:t> for further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3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Although you can nest one or more layouts within another layout to </a:t>
            </a:r>
            <a:r>
              <a:rPr lang="en-US" dirty="0" err="1"/>
              <a:t>acheive</a:t>
            </a:r>
            <a:r>
              <a:rPr lang="en-US" dirty="0"/>
              <a:t> your UI design, you should strive to keep your layout hierarchy as shallow as possible. </a:t>
            </a:r>
          </a:p>
          <a:p>
            <a:r>
              <a:rPr lang="en-US" dirty="0"/>
              <a:t>Your layout draws faster if it has fewer nested layouts (a wide view hierarchy is better than a deep view hierarchy).</a:t>
            </a:r>
          </a:p>
        </p:txBody>
      </p:sp>
    </p:spTree>
    <p:extLst>
      <p:ext uri="{BB962C8B-B14F-4D97-AF65-F5344CB8AC3E}">
        <p14:creationId xmlns:p14="http://schemas.microsoft.com/office/powerpoint/2010/main" val="69635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3692"/>
          </a:xfrm>
        </p:spPr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72210"/>
            <a:ext cx="10363826" cy="4518989"/>
          </a:xfrm>
        </p:spPr>
        <p:txBody>
          <a:bodyPr/>
          <a:lstStyle/>
          <a:p>
            <a:r>
              <a:rPr lang="en-US" dirty="0" err="1"/>
              <a:t>LinearLayout</a:t>
            </a:r>
            <a:r>
              <a:rPr lang="en-US" dirty="0"/>
              <a:t> is a view group that aligns all children in a single direction, vertically or horizontally. </a:t>
            </a:r>
          </a:p>
          <a:p>
            <a:r>
              <a:rPr lang="en-US" dirty="0"/>
              <a:t>You can specify the layout direction with the </a:t>
            </a:r>
            <a:r>
              <a:rPr lang="en-US" dirty="0" err="1"/>
              <a:t>android:orientation</a:t>
            </a:r>
            <a:r>
              <a:rPr lang="en-US" dirty="0"/>
              <a:t> attribute.</a:t>
            </a:r>
          </a:p>
          <a:p>
            <a:r>
              <a:rPr lang="en-US" dirty="0"/>
              <a:t>All children of a </a:t>
            </a:r>
            <a:r>
              <a:rPr lang="en-US" dirty="0" err="1"/>
              <a:t>LinearLayout</a:t>
            </a:r>
            <a:r>
              <a:rPr lang="en-US" dirty="0"/>
              <a:t> are stacked one after the other, so a vertical list will only have one child per row, no matter how wide they are, and a horizontal list will only be one row high (the height of the tallest child, plus padding). </a:t>
            </a:r>
          </a:p>
          <a:p>
            <a:r>
              <a:rPr lang="en-US" dirty="0"/>
              <a:t>A </a:t>
            </a:r>
            <a:r>
              <a:rPr lang="en-US" dirty="0" err="1"/>
              <a:t>LinearLayout</a:t>
            </a:r>
            <a:r>
              <a:rPr lang="en-US" dirty="0"/>
              <a:t> respects margins between children and the gravity (right, center, or left alignment) of each child.</a:t>
            </a:r>
          </a:p>
        </p:txBody>
      </p:sp>
    </p:spTree>
    <p:extLst>
      <p:ext uri="{BB962C8B-B14F-4D97-AF65-F5344CB8AC3E}">
        <p14:creationId xmlns:p14="http://schemas.microsoft.com/office/powerpoint/2010/main" val="244872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068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74484" y="1444487"/>
            <a:ext cx="4643032" cy="4346713"/>
          </a:xfrm>
        </p:spPr>
      </p:pic>
    </p:spTree>
    <p:extLst>
      <p:ext uri="{BB962C8B-B14F-4D97-AF65-F5344CB8AC3E}">
        <p14:creationId xmlns:p14="http://schemas.microsoft.com/office/powerpoint/2010/main" val="17730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6214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48139"/>
            <a:ext cx="10363826" cy="5632174"/>
          </a:xfrm>
        </p:spPr>
        <p:txBody>
          <a:bodyPr/>
          <a:lstStyle/>
          <a:p>
            <a:r>
              <a:rPr lang="en-US" dirty="0"/>
              <a:t>All user interface elements in an Android app are built using View and </a:t>
            </a:r>
            <a:r>
              <a:rPr lang="en-US" dirty="0" err="1"/>
              <a:t>ViewGroup</a:t>
            </a:r>
            <a:r>
              <a:rPr lang="en-US" dirty="0"/>
              <a:t> objects. </a:t>
            </a:r>
          </a:p>
          <a:p>
            <a:r>
              <a:rPr lang="en-US" dirty="0"/>
              <a:t>A View is an object that draws something on the screen that the user can interact with. </a:t>
            </a:r>
          </a:p>
          <a:p>
            <a:r>
              <a:rPr lang="en-US" dirty="0"/>
              <a:t>A </a:t>
            </a:r>
            <a:r>
              <a:rPr lang="en-US" dirty="0" err="1"/>
              <a:t>ViewGroup</a:t>
            </a:r>
            <a:r>
              <a:rPr lang="en-US" dirty="0"/>
              <a:t> is an object that holds other View (and </a:t>
            </a:r>
            <a:r>
              <a:rPr lang="en-US" dirty="0" err="1"/>
              <a:t>ViewGroup</a:t>
            </a:r>
            <a:r>
              <a:rPr lang="en-US" dirty="0"/>
              <a:t>) objects in order to define the layout of the interface.</a:t>
            </a:r>
          </a:p>
          <a:p>
            <a:r>
              <a:rPr lang="en-US" dirty="0"/>
              <a:t>To declare your layout, you can instantiate View objects in code and start building a tree, but the easiest and most effective way to define your layout is with an XML file. </a:t>
            </a:r>
          </a:p>
          <a:p>
            <a:r>
              <a:rPr lang="en-US" dirty="0"/>
              <a:t>XML offers a human-readable structure for the layout, similar to HTML.</a:t>
            </a:r>
          </a:p>
        </p:txBody>
      </p:sp>
    </p:spTree>
    <p:extLst>
      <p:ext uri="{BB962C8B-B14F-4D97-AF65-F5344CB8AC3E}">
        <p14:creationId xmlns:p14="http://schemas.microsoft.com/office/powerpoint/2010/main" val="107850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211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39688"/>
            <a:ext cx="10363826" cy="4651511"/>
          </a:xfrm>
        </p:spPr>
        <p:txBody>
          <a:bodyPr/>
          <a:lstStyle/>
          <a:p>
            <a:r>
              <a:rPr lang="en-US" dirty="0"/>
              <a:t>Layout Weight</a:t>
            </a:r>
          </a:p>
          <a:p>
            <a:pPr lvl="1"/>
            <a:r>
              <a:rPr lang="en-US" dirty="0" err="1"/>
              <a:t>LinearLayout</a:t>
            </a:r>
            <a:r>
              <a:rPr lang="en-US" dirty="0"/>
              <a:t> also supports assigning a weight to individual children with the </a:t>
            </a:r>
            <a:r>
              <a:rPr lang="en-US" b="1" dirty="0" err="1"/>
              <a:t>android:layout_weight</a:t>
            </a:r>
            <a:r>
              <a:rPr lang="en-US" dirty="0"/>
              <a:t> attribute. </a:t>
            </a:r>
          </a:p>
          <a:p>
            <a:pPr lvl="1"/>
            <a:r>
              <a:rPr lang="en-US" dirty="0"/>
              <a:t>This attribute assigns an "importance" value to a view in terms of how much space it should occupy on the screen. </a:t>
            </a:r>
          </a:p>
          <a:p>
            <a:pPr lvl="1"/>
            <a:r>
              <a:rPr lang="en-US" dirty="0"/>
              <a:t>A larger weight value allows it to expand to fill any remaining space in the parent view. </a:t>
            </a:r>
          </a:p>
          <a:p>
            <a:pPr lvl="1"/>
            <a:r>
              <a:rPr lang="en-US" dirty="0"/>
              <a:t>Child views can specify a weight value, and then any remaining space in the view group is assigned to children in the proportion of their declared weight. </a:t>
            </a:r>
          </a:p>
          <a:p>
            <a:pPr lvl="1"/>
            <a:r>
              <a:rPr lang="en-US" dirty="0"/>
              <a:t>Default weight is zero</a:t>
            </a:r>
          </a:p>
        </p:txBody>
      </p:sp>
    </p:spTree>
    <p:extLst>
      <p:ext uri="{BB962C8B-B14F-4D97-AF65-F5344CB8AC3E}">
        <p14:creationId xmlns:p14="http://schemas.microsoft.com/office/powerpoint/2010/main" val="419359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5726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84244"/>
            <a:ext cx="10363826" cy="4863547"/>
          </a:xfrm>
        </p:spPr>
        <p:txBody>
          <a:bodyPr/>
          <a:lstStyle/>
          <a:p>
            <a:r>
              <a:rPr lang="en-US" dirty="0" err="1"/>
              <a:t>RelativeLayout</a:t>
            </a:r>
            <a:r>
              <a:rPr lang="en-US" dirty="0"/>
              <a:t> is a view group that displays child views in relative positions. </a:t>
            </a:r>
          </a:p>
          <a:p>
            <a:r>
              <a:rPr lang="en-US" dirty="0"/>
              <a:t>The position of each view can be specified as relative to sibling elements (such as to the left-of or below another view) or in positions relative to the parent </a:t>
            </a:r>
            <a:r>
              <a:rPr lang="en-US" dirty="0" err="1"/>
              <a:t>RelativeLayout</a:t>
            </a:r>
            <a:r>
              <a:rPr lang="en-US" dirty="0"/>
              <a:t> area (such as aligned to the bottom, left or center).</a:t>
            </a:r>
          </a:p>
          <a:p>
            <a:r>
              <a:rPr lang="en-US" dirty="0"/>
              <a:t>A </a:t>
            </a:r>
            <a:r>
              <a:rPr lang="en-US" dirty="0" err="1"/>
              <a:t>RelativeLayout</a:t>
            </a:r>
            <a:r>
              <a:rPr lang="en-US" dirty="0"/>
              <a:t> is a very powerful utility for designing a user interface because it can eliminate nested view groups and keep your layout hierarchy flat, which improves performance. </a:t>
            </a:r>
          </a:p>
          <a:p>
            <a:r>
              <a:rPr lang="en-US" dirty="0"/>
              <a:t>If you find yourself using several nested </a:t>
            </a:r>
            <a:r>
              <a:rPr lang="en-US" dirty="0" err="1"/>
              <a:t>LinearLayout</a:t>
            </a:r>
            <a:r>
              <a:rPr lang="en-US" dirty="0"/>
              <a:t> groups, you may be able to replace them with a single </a:t>
            </a:r>
            <a:r>
              <a:rPr lang="en-US" dirty="0" err="1"/>
              <a:t>RelativeLayout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6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718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35964" y="1364974"/>
            <a:ext cx="6827171" cy="5035039"/>
          </a:xfrm>
        </p:spPr>
      </p:pic>
    </p:spTree>
    <p:extLst>
      <p:ext uri="{BB962C8B-B14F-4D97-AF65-F5344CB8AC3E}">
        <p14:creationId xmlns:p14="http://schemas.microsoft.com/office/powerpoint/2010/main" val="183552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44557"/>
            <a:ext cx="10364451" cy="5830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42123"/>
            <a:ext cx="10363826" cy="588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Positioning Views</a:t>
            </a:r>
          </a:p>
          <a:p>
            <a:pPr lvl="1"/>
            <a:r>
              <a:rPr lang="en-US" dirty="0" err="1"/>
              <a:t>RelativeLayout</a:t>
            </a:r>
            <a:r>
              <a:rPr lang="en-US" dirty="0"/>
              <a:t> lets child views specify their position relative to the parent view or to each other (specified by ID). </a:t>
            </a:r>
          </a:p>
          <a:p>
            <a:pPr lvl="1"/>
            <a:r>
              <a:rPr lang="en-US" dirty="0"/>
              <a:t>So you can align two elements by right border, or make one below another, centered in the screen, centered left, and so on. </a:t>
            </a:r>
          </a:p>
          <a:p>
            <a:pPr lvl="1"/>
            <a:r>
              <a:rPr lang="en-US" dirty="0"/>
              <a:t>By default, all child views are drawn at the top-left of the layout, so you must define the position of each view using the various layout properties available from </a:t>
            </a:r>
            <a:r>
              <a:rPr lang="en-US" dirty="0" err="1"/>
              <a:t>RelativeLayout.LayoutParams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of the many layout properties available to views in a </a:t>
            </a:r>
            <a:r>
              <a:rPr lang="en-US" dirty="0" err="1"/>
              <a:t>RelativeLayout</a:t>
            </a:r>
            <a:r>
              <a:rPr lang="en-US" dirty="0"/>
              <a:t> include:</a:t>
            </a:r>
          </a:p>
          <a:p>
            <a:pPr lvl="2"/>
            <a:r>
              <a:rPr lang="en-US" b="1" dirty="0" err="1"/>
              <a:t>android:layout_alignParentTop</a:t>
            </a:r>
            <a:r>
              <a:rPr lang="en-US" dirty="0"/>
              <a:t>: If "true", makes the top edge of this view match the top edge of the parent.</a:t>
            </a:r>
          </a:p>
          <a:p>
            <a:pPr lvl="2"/>
            <a:r>
              <a:rPr lang="en-US" b="1" dirty="0" err="1"/>
              <a:t>android:layout_centerVertical</a:t>
            </a:r>
            <a:r>
              <a:rPr lang="en-US" dirty="0"/>
              <a:t>: If "true", centers this child vertically within its parent.</a:t>
            </a:r>
          </a:p>
          <a:p>
            <a:pPr lvl="2"/>
            <a:r>
              <a:rPr lang="en-US" b="1" dirty="0" err="1"/>
              <a:t>android:layout_below</a:t>
            </a:r>
            <a:r>
              <a:rPr lang="en-US" dirty="0"/>
              <a:t>: Positions the top edge of this view below the view specified with a resource ID.</a:t>
            </a:r>
          </a:p>
          <a:p>
            <a:pPr lvl="2"/>
            <a:r>
              <a:rPr lang="en-US" b="1" dirty="0" err="1"/>
              <a:t>android:layout_toRightOf</a:t>
            </a:r>
            <a:r>
              <a:rPr lang="en-US" dirty="0"/>
              <a:t>: Positions the left edge of this view to the right of the view specified with a resource ID.</a:t>
            </a:r>
          </a:p>
          <a:p>
            <a:pPr lvl="2"/>
            <a:r>
              <a:rPr lang="en-US" dirty="0"/>
              <a:t>The rest can be found at </a:t>
            </a:r>
            <a:r>
              <a:rPr lang="en-US" dirty="0">
                <a:hlinkClick r:id="rId2"/>
              </a:rPr>
              <a:t>https://developer.android.com/reference/android/widget/RelativeLayout.LayoutParams.html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1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>
            <a:normAutofit/>
          </a:bodyPr>
          <a:lstStyle/>
          <a:p>
            <a:r>
              <a:rPr lang="en-US" dirty="0"/>
              <a:t>Recycler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78226"/>
            <a:ext cx="10363826" cy="4982817"/>
          </a:xfrm>
        </p:spPr>
        <p:txBody>
          <a:bodyPr/>
          <a:lstStyle/>
          <a:p>
            <a:r>
              <a:rPr lang="en-US" dirty="0"/>
              <a:t>Many apps need to display user-interface elements based on large data sets, or data that frequently changes. </a:t>
            </a:r>
          </a:p>
          <a:p>
            <a:r>
              <a:rPr lang="en-US" dirty="0"/>
              <a:t>For example, a music app might need to display information about thousands of albums, but only a dozen of those albums might be on-screen at a time. </a:t>
            </a:r>
          </a:p>
          <a:p>
            <a:r>
              <a:rPr lang="en-US" dirty="0"/>
              <a:t>If the app created UI widgets for each of those albums, the app would end up using a lot of memory and storage, potentially making the app slow and crash-prone. </a:t>
            </a:r>
          </a:p>
          <a:p>
            <a:r>
              <a:rPr lang="en-US" dirty="0"/>
              <a:t>On the other hand, if the app created UI widgets each time a new album scrolled onto the screen and destroyed the widgets when it scrolled off, that would also cause the app to run slowly, since creating UI objects is a resource-intensive operation.</a:t>
            </a:r>
          </a:p>
        </p:txBody>
      </p:sp>
    </p:spTree>
    <p:extLst>
      <p:ext uri="{BB962C8B-B14F-4D97-AF65-F5344CB8AC3E}">
        <p14:creationId xmlns:p14="http://schemas.microsoft.com/office/powerpoint/2010/main" val="143950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645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4974"/>
            <a:ext cx="10363826" cy="4426225"/>
          </a:xfrm>
        </p:spPr>
        <p:txBody>
          <a:bodyPr/>
          <a:lstStyle/>
          <a:p>
            <a:r>
              <a:rPr lang="en-US" dirty="0"/>
              <a:t>To address this common situation, the Android Support Library provides the </a:t>
            </a:r>
            <a:r>
              <a:rPr lang="en-US" dirty="0" err="1"/>
              <a:t>RecyclerView</a:t>
            </a:r>
            <a:r>
              <a:rPr lang="en-US" dirty="0"/>
              <a:t> suite of objects. </a:t>
            </a:r>
          </a:p>
          <a:p>
            <a:r>
              <a:rPr lang="en-US" dirty="0" err="1"/>
              <a:t>RecyclerView</a:t>
            </a:r>
            <a:r>
              <a:rPr lang="en-US" dirty="0"/>
              <a:t> and its associated classes and interfaces help you to design and implement a dynamic user interface that runs efficiently.</a:t>
            </a:r>
          </a:p>
          <a:p>
            <a:r>
              <a:rPr lang="en-US" dirty="0">
                <a:hlinkClick r:id="rId2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60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961"/>
          </a:xfrm>
        </p:spPr>
        <p:txBody>
          <a:bodyPr/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6436"/>
            <a:ext cx="10363826" cy="4664764"/>
          </a:xfrm>
        </p:spPr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is a view group that displays a list of scrollable items. </a:t>
            </a:r>
          </a:p>
          <a:p>
            <a:r>
              <a:rPr lang="en-US" dirty="0"/>
              <a:t>The list items are automatically inserted to the list using an Adapter that pulls content from a source such as an array or database query and converts each item result into a view that's placed into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8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81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75722" y="1391478"/>
            <a:ext cx="6356483" cy="4687907"/>
          </a:xfrm>
        </p:spPr>
      </p:pic>
    </p:spTree>
    <p:extLst>
      <p:ext uri="{BB962C8B-B14F-4D97-AF65-F5344CB8AC3E}">
        <p14:creationId xmlns:p14="http://schemas.microsoft.com/office/powerpoint/2010/main" val="162045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0683"/>
          </a:xfrm>
        </p:spPr>
        <p:txBody>
          <a:bodyPr/>
          <a:lstStyle/>
          <a:p>
            <a:r>
              <a:rPr lang="en-US" dirty="0"/>
              <a:t>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363826" cy="4982817"/>
          </a:xfrm>
        </p:spPr>
        <p:txBody>
          <a:bodyPr/>
          <a:lstStyle/>
          <a:p>
            <a:r>
              <a:rPr lang="en-US" dirty="0" err="1"/>
              <a:t>GridView</a:t>
            </a:r>
            <a:r>
              <a:rPr lang="en-US" dirty="0"/>
              <a:t> is a </a:t>
            </a:r>
            <a:r>
              <a:rPr lang="en-US" dirty="0" err="1"/>
              <a:t>ViewGroup</a:t>
            </a:r>
            <a:r>
              <a:rPr lang="en-US" dirty="0"/>
              <a:t> that displays items in a two-dimensional, scrollable grid. </a:t>
            </a:r>
          </a:p>
          <a:p>
            <a:r>
              <a:rPr lang="en-US" dirty="0"/>
              <a:t>The grid items are automatically inserted to the layout using a </a:t>
            </a:r>
            <a:r>
              <a:rPr lang="en-US" dirty="0" err="1"/>
              <a:t>ListAdapter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47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92610" y="1364974"/>
            <a:ext cx="7050173" cy="5199503"/>
          </a:xfrm>
        </p:spPr>
      </p:pic>
    </p:spTree>
    <p:extLst>
      <p:ext uri="{BB962C8B-B14F-4D97-AF65-F5344CB8AC3E}">
        <p14:creationId xmlns:p14="http://schemas.microsoft.com/office/powerpoint/2010/main" val="19716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694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67674"/>
            <a:ext cx="10363200" cy="4538627"/>
          </a:xfrm>
        </p:spPr>
      </p:pic>
    </p:spTree>
    <p:extLst>
      <p:ext uri="{BB962C8B-B14F-4D97-AF65-F5344CB8AC3E}">
        <p14:creationId xmlns:p14="http://schemas.microsoft.com/office/powerpoint/2010/main" val="377153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3935"/>
          </a:xfrm>
        </p:spPr>
        <p:txBody>
          <a:bodyPr/>
          <a:lstStyle/>
          <a:p>
            <a:r>
              <a:rPr lang="en-US" dirty="0"/>
              <a:t>Input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32452"/>
            <a:ext cx="10363826" cy="51020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Android provides a wide variety of controls you can use in your UI, such as buttons, text fields, seek bars, checkboxes, zoom buttons, toggle buttons, and many more.</a:t>
            </a:r>
          </a:p>
          <a:p>
            <a:r>
              <a:rPr lang="en-US" dirty="0"/>
              <a:t>Adding an input control to your UI is as simple as adding an XML element to your </a:t>
            </a:r>
            <a:r>
              <a:rPr lang="en-US" dirty="0">
                <a:hlinkClick r:id="rId2"/>
              </a:rPr>
              <a:t>XML layout</a:t>
            </a:r>
            <a:r>
              <a:rPr lang="en-US" dirty="0"/>
              <a:t>. </a:t>
            </a:r>
          </a:p>
          <a:p>
            <a:r>
              <a:rPr lang="en-US" b="1" dirty="0"/>
              <a:t>Common Controls</a:t>
            </a:r>
          </a:p>
          <a:p>
            <a:pPr lvl="1"/>
            <a:r>
              <a:rPr lang="en-US" b="1" dirty="0"/>
              <a:t>Button</a:t>
            </a:r>
            <a:r>
              <a:rPr lang="en-US" dirty="0"/>
              <a:t>: A push-button that can be pressed, or clicked, by the user to perform an action.</a:t>
            </a:r>
          </a:p>
          <a:p>
            <a:pPr lvl="1"/>
            <a:r>
              <a:rPr lang="en-US" b="1" dirty="0"/>
              <a:t>Text field</a:t>
            </a:r>
            <a:r>
              <a:rPr lang="en-US" dirty="0"/>
              <a:t>: An editable text field. You can use the </a:t>
            </a:r>
            <a:r>
              <a:rPr lang="en-US" dirty="0" err="1"/>
              <a:t>AutoCompleteTextView</a:t>
            </a:r>
            <a:r>
              <a:rPr lang="en-US" dirty="0"/>
              <a:t> widget to create a text entry widget that provides auto-complete suggestions</a:t>
            </a:r>
          </a:p>
          <a:p>
            <a:pPr lvl="1"/>
            <a:r>
              <a:rPr lang="en-US" b="1" dirty="0"/>
              <a:t>Checkbox</a:t>
            </a:r>
            <a:r>
              <a:rPr lang="en-US" dirty="0"/>
              <a:t>: An on/off switch that can be toggled by the user. You should use checkboxes when presenting users with a group of selectable options that are not mutually exclusive.</a:t>
            </a:r>
          </a:p>
          <a:p>
            <a:pPr lvl="1"/>
            <a:r>
              <a:rPr lang="en-US" b="1" dirty="0"/>
              <a:t>Radio button:</a:t>
            </a:r>
            <a:r>
              <a:rPr lang="en-US" dirty="0"/>
              <a:t> Similar to checkboxes, except that only one option can be selected in the group.</a:t>
            </a:r>
          </a:p>
          <a:p>
            <a:pPr lvl="1"/>
            <a:r>
              <a:rPr lang="en-US" dirty="0"/>
              <a:t>Toggle button: An on/off button with a light indicator.</a:t>
            </a:r>
          </a:p>
          <a:p>
            <a:pPr lvl="1"/>
            <a:r>
              <a:rPr lang="en-US" dirty="0"/>
              <a:t>Spinner: A drop-down list that allows users to select one value from a set.</a:t>
            </a:r>
          </a:p>
          <a:p>
            <a:pPr lvl="1"/>
            <a:r>
              <a:rPr lang="en-US" dirty="0"/>
              <a:t>Pickers: A dialog for users to select a single value for a set by using up/down buttons or via a swipe gesture. Use a </a:t>
            </a:r>
            <a:r>
              <a:rPr lang="en-US" dirty="0" err="1"/>
              <a:t>DatePickercode</a:t>
            </a:r>
            <a:r>
              <a:rPr lang="en-US" dirty="0"/>
              <a:t>&gt; widget to enter the values for the date (month, day, year) or a </a:t>
            </a:r>
            <a:r>
              <a:rPr lang="en-US" dirty="0" err="1"/>
              <a:t>TimePicker</a:t>
            </a:r>
            <a:r>
              <a:rPr lang="en-US" dirty="0"/>
              <a:t> widget to enter the values for a time (hour, minute, AM/PM), which will be formatted automatically for the user's locale.</a:t>
            </a:r>
          </a:p>
        </p:txBody>
      </p:sp>
    </p:spTree>
    <p:extLst>
      <p:ext uri="{BB962C8B-B14F-4D97-AF65-F5344CB8AC3E}">
        <p14:creationId xmlns:p14="http://schemas.microsoft.com/office/powerpoint/2010/main" val="126884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9466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7984"/>
            <a:ext cx="10363826" cy="50755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https://developer.android.com/guide/topics/ui/controls/button.html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https://developer.android.com/guide/topics/ui/controls/checkbox.html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https://developer.android.com/guide/topics/ui/controls/radiobutton.html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https://developer.android.com/guide/topics/ui/controls/togglebutton.html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https://developer.android.com/guide/topics/ui/controls/spinner.html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https://developer.android.com/guide/topics/ui/controls/pickers.html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9466"/>
          </a:xfrm>
        </p:spPr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5462"/>
            <a:ext cx="10363826" cy="5141842"/>
          </a:xfrm>
        </p:spPr>
        <p:txBody>
          <a:bodyPr/>
          <a:lstStyle/>
          <a:p>
            <a:r>
              <a:rPr lang="en-US" dirty="0"/>
              <a:t>A layout defines the visual structure for a user interface, such as the UI for an </a:t>
            </a:r>
            <a:r>
              <a:rPr lang="en-US" dirty="0">
                <a:hlinkClick r:id="rId2"/>
              </a:rPr>
              <a:t>activity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app widget</a:t>
            </a:r>
            <a:r>
              <a:rPr lang="en-US" dirty="0"/>
              <a:t>.</a:t>
            </a:r>
          </a:p>
          <a:p>
            <a:r>
              <a:rPr lang="en-US" dirty="0"/>
              <a:t>You can declare a layout in two ways:</a:t>
            </a:r>
          </a:p>
          <a:p>
            <a:pPr lvl="1"/>
            <a:r>
              <a:rPr lang="en-US" b="1" dirty="0"/>
              <a:t>Declare UI elements in XML</a:t>
            </a:r>
            <a:r>
              <a:rPr lang="en-US" dirty="0"/>
              <a:t>. </a:t>
            </a:r>
          </a:p>
          <a:p>
            <a:pPr lvl="1"/>
            <a:r>
              <a:rPr lang="en-US" b="1" dirty="0"/>
              <a:t>Instantiate layout elements at runtime</a:t>
            </a:r>
          </a:p>
          <a:p>
            <a:r>
              <a:rPr lang="en-US" dirty="0"/>
              <a:t>The advantage to declaring your UI in XML is that it enables you to better separate the presentation of your application from the code that controls its behavior. </a:t>
            </a:r>
          </a:p>
          <a:p>
            <a:r>
              <a:rPr lang="en-US" dirty="0"/>
              <a:t>Your UI descriptions are external to your application code, which means that you can modify or adapt it without having to modify your source code and recompile. </a:t>
            </a:r>
          </a:p>
        </p:txBody>
      </p:sp>
    </p:spTree>
    <p:extLst>
      <p:ext uri="{BB962C8B-B14F-4D97-AF65-F5344CB8AC3E}">
        <p14:creationId xmlns:p14="http://schemas.microsoft.com/office/powerpoint/2010/main" val="308283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6192"/>
            <a:ext cx="10363826" cy="5075582"/>
          </a:xfrm>
        </p:spPr>
        <p:txBody>
          <a:bodyPr/>
          <a:lstStyle/>
          <a:p>
            <a:r>
              <a:rPr lang="en-US" dirty="0"/>
              <a:t>Every View and </a:t>
            </a:r>
            <a:r>
              <a:rPr lang="en-US" dirty="0" err="1"/>
              <a:t>ViewGroup</a:t>
            </a:r>
            <a:r>
              <a:rPr lang="en-US" dirty="0"/>
              <a:t> object supports their own variety of XML attributes.</a:t>
            </a:r>
          </a:p>
          <a:p>
            <a:r>
              <a:rPr lang="en-US" dirty="0"/>
              <a:t>Some attributes are specific to a View object (for example, </a:t>
            </a:r>
            <a:r>
              <a:rPr lang="en-US" dirty="0" err="1"/>
              <a:t>TextView</a:t>
            </a:r>
            <a:r>
              <a:rPr lang="en-US" dirty="0"/>
              <a:t> supports the </a:t>
            </a:r>
            <a:r>
              <a:rPr lang="en-US" dirty="0" err="1"/>
              <a:t>textSize</a:t>
            </a:r>
            <a:r>
              <a:rPr lang="en-US" dirty="0"/>
              <a:t> attribute), but these attributes are also inherited by any View objects that may extend this class. </a:t>
            </a:r>
          </a:p>
          <a:p>
            <a:r>
              <a:rPr lang="en-US" dirty="0"/>
              <a:t>Some are common to all View objects, because they are inherited from the root View class (like the id attribute). </a:t>
            </a:r>
          </a:p>
          <a:p>
            <a:r>
              <a:rPr lang="en-US" dirty="0"/>
              <a:t>And, other attributes are considered "layout parameters," which are attributes that describe certain layout orientations of the View object, as defined by that object's parent </a:t>
            </a:r>
            <a:r>
              <a:rPr lang="en-US" dirty="0" err="1"/>
              <a:t>ViewGroup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87930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079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6436"/>
            <a:ext cx="10363826" cy="5552660"/>
          </a:xfrm>
        </p:spPr>
        <p:txBody>
          <a:bodyPr>
            <a:normAutofit/>
          </a:bodyPr>
          <a:lstStyle/>
          <a:p>
            <a:r>
              <a:rPr lang="en-US" dirty="0"/>
              <a:t>ID</a:t>
            </a:r>
          </a:p>
          <a:p>
            <a:pPr lvl="1"/>
            <a:r>
              <a:rPr lang="en-US" dirty="0"/>
              <a:t>Any View object may have an integer ID associated with it, to uniquely identify the View within the tree. </a:t>
            </a:r>
          </a:p>
          <a:p>
            <a:pPr lvl="1"/>
            <a:r>
              <a:rPr lang="en-US" dirty="0"/>
              <a:t>When the application is compiled, this ID is referenced as an integer, but the ID is typically assigned in the layout XML file as a string, in the id attribute. </a:t>
            </a:r>
          </a:p>
          <a:p>
            <a:pPr lvl="1"/>
            <a:r>
              <a:rPr lang="en-US" dirty="0"/>
              <a:t>This is an XML attribute common to all View objects (defined by the View class).</a:t>
            </a:r>
          </a:p>
          <a:p>
            <a:pPr lvl="1"/>
            <a:r>
              <a:rPr lang="en-US" dirty="0"/>
              <a:t>The syntax for an ID, inside an XML tag is:</a:t>
            </a:r>
          </a:p>
          <a:p>
            <a:pPr lvl="2"/>
            <a:r>
              <a:rPr lang="en-US" b="1" dirty="0" err="1"/>
              <a:t>android:id</a:t>
            </a:r>
            <a:r>
              <a:rPr lang="en-US" b="1" dirty="0"/>
              <a:t>="@+id/</a:t>
            </a:r>
            <a:r>
              <a:rPr lang="en-US" b="1" dirty="0" err="1"/>
              <a:t>my_button</a:t>
            </a:r>
            <a:r>
              <a:rPr lang="en-US" b="1" dirty="0"/>
              <a:t>"</a:t>
            </a:r>
          </a:p>
          <a:p>
            <a:pPr lvl="1"/>
            <a:r>
              <a:rPr lang="en-US" dirty="0"/>
              <a:t>The at-symbol (@) at the beginning of the string indicates that the XML parser should parse and expand the rest of the ID string and identify it as an ID resource. </a:t>
            </a:r>
          </a:p>
          <a:p>
            <a:pPr lvl="1"/>
            <a:r>
              <a:rPr lang="en-US" dirty="0"/>
              <a:t>The plus-symbol (+) means that this is a new resource name that must be created and added to our resources (in the R.java file). </a:t>
            </a:r>
          </a:p>
        </p:txBody>
      </p:sp>
    </p:spTree>
    <p:extLst>
      <p:ext uri="{BB962C8B-B14F-4D97-AF65-F5344CB8AC3E}">
        <p14:creationId xmlns:p14="http://schemas.microsoft.com/office/powerpoint/2010/main" val="299353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2718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31236"/>
            <a:ext cx="10363826" cy="4823790"/>
          </a:xfrm>
        </p:spPr>
        <p:txBody>
          <a:bodyPr/>
          <a:lstStyle/>
          <a:p>
            <a:pPr lvl="1"/>
            <a:r>
              <a:rPr lang="en-US" dirty="0"/>
              <a:t>There are a number of other ID resources that are offered by the Android framework.</a:t>
            </a:r>
          </a:p>
          <a:p>
            <a:pPr lvl="1"/>
            <a:r>
              <a:rPr lang="en-US" dirty="0"/>
              <a:t>When referencing an Android resource ID, you do not need the plus-symbol, but must add the android package namespace, like so:</a:t>
            </a:r>
          </a:p>
          <a:p>
            <a:pPr lvl="2"/>
            <a:r>
              <a:rPr lang="en-US" b="1" dirty="0" err="1"/>
              <a:t>android:id</a:t>
            </a:r>
            <a:r>
              <a:rPr lang="en-US" b="1" dirty="0"/>
              <a:t>="@</a:t>
            </a:r>
            <a:r>
              <a:rPr lang="en-US" b="1" dirty="0" err="1"/>
              <a:t>android:id</a:t>
            </a:r>
            <a:r>
              <a:rPr lang="en-US" b="1" dirty="0"/>
              <a:t>/empty“</a:t>
            </a:r>
          </a:p>
          <a:p>
            <a:pPr lvl="1"/>
            <a:r>
              <a:rPr lang="en-US" dirty="0"/>
              <a:t>Define a view/widget in the layout file and assign it a unique ID: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&lt;Button </a:t>
            </a:r>
            <a:r>
              <a:rPr lang="en-US" b="1" dirty="0" err="1"/>
              <a:t>android:id</a:t>
            </a:r>
            <a:r>
              <a:rPr lang="en-US" b="1" dirty="0"/>
              <a:t>="@+id/</a:t>
            </a:r>
            <a:r>
              <a:rPr lang="en-US" b="1" dirty="0" err="1"/>
              <a:t>my_button</a:t>
            </a:r>
            <a:r>
              <a:rPr lang="en-US" b="1" dirty="0"/>
              <a:t>"</a:t>
            </a:r>
          </a:p>
          <a:p>
            <a:pPr marL="457200" lvl="1" indent="0">
              <a:buNone/>
            </a:pPr>
            <a:r>
              <a:rPr lang="en-US" b="1" dirty="0"/>
              <a:t>        	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</a:p>
          <a:p>
            <a:pPr marL="457200" lvl="1" indent="0">
              <a:buNone/>
            </a:pPr>
            <a:r>
              <a:rPr lang="en-US" b="1" dirty="0"/>
              <a:t>        	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</a:p>
          <a:p>
            <a:pPr marL="457200" lvl="1" indent="0">
              <a:buNone/>
            </a:pPr>
            <a:r>
              <a:rPr lang="en-US" b="1" dirty="0"/>
              <a:t>        	</a:t>
            </a:r>
            <a:r>
              <a:rPr lang="en-US" b="1" dirty="0" err="1"/>
              <a:t>android:text</a:t>
            </a:r>
            <a:r>
              <a:rPr lang="en-US" b="1" dirty="0"/>
              <a:t>="@string/</a:t>
            </a:r>
            <a:r>
              <a:rPr lang="en-US" b="1" dirty="0" err="1"/>
              <a:t>my_button_text</a:t>
            </a:r>
            <a:r>
              <a:rPr lang="en-US" b="1" dirty="0"/>
              <a:t>"/&gt;</a:t>
            </a:r>
          </a:p>
          <a:p>
            <a:pPr lvl="1"/>
            <a:r>
              <a:rPr lang="en-US" dirty="0"/>
              <a:t>Then create an instance of the view object and capture it from the layout (typically in the </a:t>
            </a:r>
            <a:r>
              <a:rPr lang="en-US" dirty="0" err="1"/>
              <a:t>onCreate</a:t>
            </a:r>
            <a:r>
              <a:rPr lang="en-US" dirty="0"/>
              <a:t>() method):</a:t>
            </a:r>
          </a:p>
          <a:p>
            <a:pPr lvl="2"/>
            <a:r>
              <a:rPr lang="en-US" b="1" dirty="0"/>
              <a:t>Button </a:t>
            </a:r>
            <a:r>
              <a:rPr lang="en-US" b="1" dirty="0" err="1"/>
              <a:t>myButton</a:t>
            </a:r>
            <a:r>
              <a:rPr lang="en-US" b="1" dirty="0"/>
              <a:t> = (Button) </a:t>
            </a:r>
            <a:r>
              <a:rPr lang="en-US" b="1" dirty="0" err="1"/>
              <a:t>findViewById</a:t>
            </a:r>
            <a:r>
              <a:rPr lang="en-US" b="1" dirty="0"/>
              <a:t>(</a:t>
            </a:r>
            <a:r>
              <a:rPr lang="en-US" b="1" dirty="0" err="1"/>
              <a:t>R.id.my_button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024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0439"/>
          </a:xfrm>
        </p:spPr>
        <p:txBody>
          <a:bodyPr>
            <a:normAutofit/>
          </a:bodyPr>
          <a:lstStyle/>
          <a:p>
            <a:r>
              <a:rPr lang="en-US" dirty="0"/>
              <a:t>Layout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6435"/>
            <a:ext cx="10363826" cy="5367129"/>
          </a:xfrm>
        </p:spPr>
        <p:txBody>
          <a:bodyPr/>
          <a:lstStyle/>
          <a:p>
            <a:r>
              <a:rPr lang="en-US" dirty="0"/>
              <a:t>XML layout attributes named </a:t>
            </a:r>
            <a:r>
              <a:rPr lang="en-US" dirty="0" err="1"/>
              <a:t>layout_something</a:t>
            </a:r>
            <a:r>
              <a:rPr lang="en-US" dirty="0"/>
              <a:t> define layout parameters for the View that are appropriate for the </a:t>
            </a:r>
            <a:r>
              <a:rPr lang="en-US" dirty="0" err="1"/>
              <a:t>ViewGroup</a:t>
            </a:r>
            <a:r>
              <a:rPr lang="en-US" dirty="0"/>
              <a:t> in which it resides.</a:t>
            </a:r>
          </a:p>
          <a:p>
            <a:r>
              <a:rPr lang="en-US" dirty="0"/>
              <a:t>Every </a:t>
            </a:r>
            <a:r>
              <a:rPr lang="en-US" dirty="0" err="1"/>
              <a:t>ViewGroup</a:t>
            </a:r>
            <a:r>
              <a:rPr lang="en-US" dirty="0"/>
              <a:t> class implements a nested class that extends </a:t>
            </a:r>
            <a:r>
              <a:rPr lang="en-US" dirty="0" err="1"/>
              <a:t>ViewGroup.LayoutParams</a:t>
            </a:r>
            <a:r>
              <a:rPr lang="en-US" dirty="0"/>
              <a:t>. This subclass contains property types that define the size and position for each child view, as appropriate for the view group.</a:t>
            </a:r>
          </a:p>
        </p:txBody>
      </p:sp>
    </p:spTree>
    <p:extLst>
      <p:ext uri="{BB962C8B-B14F-4D97-AF65-F5344CB8AC3E}">
        <p14:creationId xmlns:p14="http://schemas.microsoft.com/office/powerpoint/2010/main" val="729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092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618518"/>
            <a:ext cx="10299152" cy="5837361"/>
          </a:xfrm>
        </p:spPr>
      </p:pic>
    </p:spTree>
    <p:extLst>
      <p:ext uri="{BB962C8B-B14F-4D97-AF65-F5344CB8AC3E}">
        <p14:creationId xmlns:p14="http://schemas.microsoft.com/office/powerpoint/2010/main" val="683485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2113</Words>
  <Application>Microsoft Office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Droplet</vt:lpstr>
      <vt:lpstr>User Interface</vt:lpstr>
      <vt:lpstr> </vt:lpstr>
      <vt:lpstr> cont …</vt:lpstr>
      <vt:lpstr>Layouts</vt:lpstr>
      <vt:lpstr>Attributes</vt:lpstr>
      <vt:lpstr>Cont …</vt:lpstr>
      <vt:lpstr>Cont …</vt:lpstr>
      <vt:lpstr>Layout Parameters</vt:lpstr>
      <vt:lpstr> </vt:lpstr>
      <vt:lpstr>Cont …</vt:lpstr>
      <vt:lpstr>Cont …</vt:lpstr>
      <vt:lpstr>Layout Position</vt:lpstr>
      <vt:lpstr>Cont …</vt:lpstr>
      <vt:lpstr>Size, Padding and Margins</vt:lpstr>
      <vt:lpstr>Cont …</vt:lpstr>
      <vt:lpstr>Cont …</vt:lpstr>
      <vt:lpstr>Common Layouts</vt:lpstr>
      <vt:lpstr>Linear Layout</vt:lpstr>
      <vt:lpstr> cont …</vt:lpstr>
      <vt:lpstr>Cont …</vt:lpstr>
      <vt:lpstr>Relative Layout</vt:lpstr>
      <vt:lpstr>Cont …</vt:lpstr>
      <vt:lpstr>Cont …</vt:lpstr>
      <vt:lpstr>Recycler View</vt:lpstr>
      <vt:lpstr>Cont …</vt:lpstr>
      <vt:lpstr>List View</vt:lpstr>
      <vt:lpstr>Cont …</vt:lpstr>
      <vt:lpstr>Grid View</vt:lpstr>
      <vt:lpstr>Cont …</vt:lpstr>
      <vt:lpstr>Input Controls</vt:lpstr>
      <vt:lpstr>Cont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Felix Okoth</dc:creator>
  <cp:lastModifiedBy>Felix Okoth</cp:lastModifiedBy>
  <cp:revision>30</cp:revision>
  <dcterms:created xsi:type="dcterms:W3CDTF">2017-03-24T02:42:42Z</dcterms:created>
  <dcterms:modified xsi:type="dcterms:W3CDTF">2017-03-24T05:08:35Z</dcterms:modified>
</cp:coreProperties>
</file>