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 SemiBold"/>
      <p:regular r:id="rId12"/>
      <p:bold r:id="rId13"/>
    </p:embeddedFont>
    <p:embeddedFont>
      <p:font typeface="Comfortaa Medium"/>
      <p:regular r:id="rId14"/>
      <p:bold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SemiBold-bold.fntdata"/><Relationship Id="rId12" Type="http://schemas.openxmlformats.org/officeDocument/2006/relationships/font" Target="fonts/Comfortaa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Medium-bold.fntdata"/><Relationship Id="rId14" Type="http://schemas.openxmlformats.org/officeDocument/2006/relationships/font" Target="fonts/ComfortaaMedium-regular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5bacc34b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5bacc34b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bacc3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5bacc3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bacc34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5bacc34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5bacc34bb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5bacc34b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bacc34bb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bacc34bb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687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23033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latin typeface="Comfortaa Medium"/>
                <a:ea typeface="Comfortaa Medium"/>
                <a:cs typeface="Comfortaa Medium"/>
                <a:sym typeface="Comfortaa Medium"/>
              </a:rPr>
              <a:t>Система отслеживания здоровья пациента</a:t>
            </a:r>
            <a:endParaRPr sz="44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56500" y="2021200"/>
            <a:ext cx="85206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Comfortaa"/>
                <a:ea typeface="Comfortaa"/>
                <a:cs typeface="Comfortaa"/>
                <a:sym typeface="Comfortaa"/>
              </a:rPr>
              <a:t>сделали: Анвар, Максим, Санжар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900">
                <a:latin typeface="Comfortaa"/>
                <a:ea typeface="Comfortaa"/>
                <a:cs typeface="Comfortaa"/>
                <a:sym typeface="Comfortaa"/>
              </a:rPr>
              <a:t>CS-12-24</a:t>
            </a:r>
            <a:endParaRPr b="1" i="1" sz="1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29750" y="-51725"/>
            <a:ext cx="212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IoT</a:t>
            </a:r>
            <a:endParaRPr b="1" sz="4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 SemiBold"/>
                <a:ea typeface="Comfortaa SemiBold"/>
                <a:cs typeface="Comfortaa SemiBold"/>
                <a:sym typeface="Comfortaa SemiBold"/>
              </a:rPr>
              <a:t>Зачем их</a:t>
            </a:r>
            <a:r>
              <a:rPr lang="ru">
                <a:latin typeface="Comfortaa SemiBold"/>
                <a:ea typeface="Comfortaa SemiBold"/>
                <a:cs typeface="Comfortaa SemiBold"/>
                <a:sym typeface="Comfortaa SemiBold"/>
              </a:rPr>
              <a:t> использовать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79725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Непрерывный мониторинг</a:t>
            </a:r>
            <a:r>
              <a:rPr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IoT-устройства позволяют постоянно отслеживать состояние пациента в реальном времени, что помогает быстро реагировать на изменения здоровья.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Предупреждение о проблемах</a:t>
            </a:r>
            <a:r>
              <a:rPr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Устройства могут своевременно уведомить врачей и пациентов о потенциальных угрозах, таких как резкие изменения в показателях сердцебиения или давления.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Удобство и доступность</a:t>
            </a:r>
            <a:r>
              <a:rPr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Пациенты могут получать медицинские услуги на дому, не посещая больницу, что снижает нагрузку на медицинские учреждения</a:t>
            </a:r>
            <a:r>
              <a:rPr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Улучшение качества ухода</a:t>
            </a:r>
            <a:r>
              <a:rPr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Данные, собранные IoT-устройствами, позволяют врачам более точно диагностировать и индивидуализировать лечение.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Снижение затрат</a:t>
            </a:r>
            <a:r>
              <a:rPr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Благодаря удаленному мониторингу можно снизить необходимость в частых госпитализациях и снизить медицинские расходы.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Повышение самостоятельности пациента</a:t>
            </a:r>
            <a:r>
              <a:rPr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Пациенты могут более активно контролировать свое здоровье с помощью устройств, например, носимых трекеров или умных браслетов.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Использование IoT в здравоохранении улучшает эффективность диагностики, лечения и ухода за пациентами.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fortaa"/>
                <a:ea typeface="Comfortaa"/>
                <a:cs typeface="Comfortaa"/>
                <a:sym typeface="Comfortaa"/>
              </a:rPr>
              <a:t>Принцип работы: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7499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Сбор данных</a:t>
            </a:r>
            <a:r>
              <a:rPr lang="ru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Носимое устройство (например, умный браслет) измеряет параметры здоровья пациента, такие как пульс, уровень кислорода в крови</a:t>
            </a:r>
            <a:r>
              <a:rPr lang="ru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, температура тела</a:t>
            </a:r>
            <a:r>
              <a:rPr lang="ru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, артериальное давление и физическую активность.</a:t>
            </a:r>
            <a:endParaRPr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225" y="903413"/>
            <a:ext cx="3385925" cy="33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fortaa"/>
                <a:ea typeface="Comfortaa"/>
                <a:cs typeface="Comfortaa"/>
                <a:sym typeface="Comfortaa"/>
              </a:rPr>
              <a:t>Принцип работы: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20400" y="1569713"/>
            <a:ext cx="60468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Собранные данные отправляются через Bluetooth, Wi-Fi или сотовую связь на облачный сервер или локальную базу данных.</a:t>
            </a:r>
            <a:endParaRPr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48124" t="0"/>
          <a:stretch/>
        </p:blipFill>
        <p:spPr>
          <a:xfrm>
            <a:off x="0" y="2906825"/>
            <a:ext cx="1890100" cy="20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52228" r="0" t="0"/>
          <a:stretch/>
        </p:blipFill>
        <p:spPr>
          <a:xfrm>
            <a:off x="6925100" y="765187"/>
            <a:ext cx="2218901" cy="26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832650" y="3189550"/>
            <a:ext cx="429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Сервер анализирует данные, выявляет аномалии (например, слишком высокий пульс или снижение уровня кислорода) и сохраняет их для долгосрочного мониторинга.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832650" y="1017725"/>
            <a:ext cx="429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Передача и обработка данных:</a:t>
            </a:r>
            <a:r>
              <a:rPr lang="ru" sz="15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495200" y="0"/>
            <a:ext cx="31776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Обратная связь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3" y="2637850"/>
            <a:ext cx="2204925" cy="22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-15840" l="-2094" r="-2104" t="15840"/>
          <a:stretch/>
        </p:blipFill>
        <p:spPr>
          <a:xfrm>
            <a:off x="6126375" y="2637850"/>
            <a:ext cx="2830400" cy="21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13600" y="465200"/>
            <a:ext cx="86304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Очень важно чтобы устройство смогло оказать первую помощь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 flipH="1">
            <a:off x="2180100" y="1005050"/>
            <a:ext cx="11085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>
            <a:off x="4697325" y="1005050"/>
            <a:ext cx="11085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3288600" y="694675"/>
            <a:ext cx="1396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Например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66050" y="1448450"/>
            <a:ext cx="2150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При низком гемоглобине, прибор оповещает об этом доктора или мед.учреждение, при этом насытив кровь кислородом. </a:t>
            </a:r>
            <a:endParaRPr b="1"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808600" y="1514975"/>
            <a:ext cx="3103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При повышении уровня глюкозы, аппарат введёт нужную дозу инсулина. Аппаратура без проблем рассчитает нужное количество инсулина </a:t>
            </a:r>
            <a:r>
              <a:rPr b="1" lang="ru" sz="900">
                <a:solidFill>
                  <a:srgbClr val="30303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для восполнения функций бета-клеток</a:t>
            </a:r>
            <a:endParaRPr b="1" sz="9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В заключение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15800" y="445025"/>
            <a:ext cx="83124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В заключение, использование IoT в здравоохранении открывает новые горизонты для улучшения качества медицинской помощи, повышения удобства для пациентов и оптимизации работы медицинских учреждений. 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66650" y="3488650"/>
            <a:ext cx="7610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Эта технология не только позволяет более точно и своевременно отслеживать состояние здоровья, но и помогает снизить затраты, повысить доступность и ускорить принятие решений. В будущем IoT будет играть ключевую роль в переходе к персонализированному, эффективному и профилактическому подходу в здравоохранении.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