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347" r:id="rId4"/>
    <p:sldId id="333" r:id="rId5"/>
    <p:sldId id="348" r:id="rId6"/>
    <p:sldId id="349" r:id="rId7"/>
    <p:sldId id="467" r:id="rId8"/>
    <p:sldId id="263" r:id="rId9"/>
    <p:sldId id="468" r:id="rId10"/>
    <p:sldId id="471" r:id="rId11"/>
    <p:sldId id="346" r:id="rId12"/>
    <p:sldId id="472" r:id="rId13"/>
    <p:sldId id="473" r:id="rId14"/>
    <p:sldId id="474" r:id="rId15"/>
    <p:sldId id="475" r:id="rId16"/>
    <p:sldId id="481" r:id="rId17"/>
    <p:sldId id="479" r:id="rId18"/>
    <p:sldId id="480" r:id="rId19"/>
    <p:sldId id="470" r:id="rId20"/>
    <p:sldId id="32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30A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8"/>
    <p:restoredTop sz="86408"/>
  </p:normalViewPr>
  <p:slideViewPr>
    <p:cSldViewPr snapToGrid="0" snapToObjects="1" showGuides="1">
      <p:cViewPr varScale="1">
        <p:scale>
          <a:sx n="94" d="100"/>
          <a:sy n="94" d="100"/>
        </p:scale>
        <p:origin x="216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Estructurados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8.9260107236210082</c:v>
                </c:pt>
                <c:pt idx="1">
                  <c:v>14.576114474321496</c:v>
                </c:pt>
                <c:pt idx="2">
                  <c:v>23.802695262989438</c:v>
                </c:pt>
                <c:pt idx="3">
                  <c:v>38.869638598190789</c:v>
                </c:pt>
                <c:pt idx="4">
                  <c:v>63.473854034638101</c:v>
                </c:pt>
                <c:pt idx="5">
                  <c:v>103.65236959517581</c:v>
                </c:pt>
                <c:pt idx="6">
                  <c:v>169.26361075903554</c:v>
                </c:pt>
                <c:pt idx="7">
                  <c:v>276.40631892046707</c:v>
                </c:pt>
                <c:pt idx="8">
                  <c:v>451.36962869076342</c:v>
                </c:pt>
                <c:pt idx="9">
                  <c:v>737.08351712124886</c:v>
                </c:pt>
                <c:pt idx="10">
                  <c:v>1203.6523431753733</c:v>
                </c:pt>
                <c:pt idx="11">
                  <c:v>1965.5560456566704</c:v>
                </c:pt>
                <c:pt idx="12">
                  <c:v>2999.9999999999977</c:v>
                </c:pt>
                <c:pt idx="13">
                  <c:v>5999.9999999999955</c:v>
                </c:pt>
                <c:pt idx="14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9-0C4E-B42E-2E82F202C8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Estructurados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82.172858703547831</c:v>
                </c:pt>
                <c:pt idx="1">
                  <c:v>128.47495716428853</c:v>
                </c:pt>
                <c:pt idx="2">
                  <c:v>200.8669879420066</c:v>
                </c:pt>
                <c:pt idx="3">
                  <c:v>314.04989529048402</c:v>
                </c:pt>
                <c:pt idx="4">
                  <c:v>491.00819274712882</c:v>
                </c:pt>
                <c:pt idx="5">
                  <c:v>767.67752182117806</c:v>
                </c:pt>
                <c:pt idx="6">
                  <c:v>1200.2422489374192</c:v>
                </c:pt>
                <c:pt idx="7">
                  <c:v>1876.5450533406652</c:v>
                </c:pt>
                <c:pt idx="8">
                  <c:v>2933.9254974025889</c:v>
                </c:pt>
                <c:pt idx="9">
                  <c:v>4587.1101303883106</c:v>
                </c:pt>
                <c:pt idx="10">
                  <c:v>7171.8178825396208</c:v>
                </c:pt>
                <c:pt idx="11">
                  <c:v>11212.935874282453</c:v>
                </c:pt>
                <c:pt idx="12">
                  <c:v>18000.000000000007</c:v>
                </c:pt>
                <c:pt idx="13">
                  <c:v>25999.999999999985</c:v>
                </c:pt>
                <c:pt idx="14">
                  <c:v>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E9-0C4E-B42E-2E82F202C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596752191"/>
        <c:axId val="767470079"/>
      </c:barChart>
      <c:catAx>
        <c:axId val="59675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pPr>
            <a:endParaRPr lang="en-MX"/>
          </a:p>
        </c:txPr>
        <c:crossAx val="767470079"/>
        <c:crosses val="autoZero"/>
        <c:auto val="1"/>
        <c:lblAlgn val="ctr"/>
        <c:lblOffset val="100"/>
        <c:noMultiLvlLbl val="0"/>
      </c:catAx>
      <c:valAx>
        <c:axId val="767470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pPr>
            <a:endParaRPr lang="en-MX"/>
          </a:p>
        </c:txPr>
        <c:crossAx val="59675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ontserrat" pitchFamily="2" charset="77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Montserrat" pitchFamily="2" charset="77"/>
        </a:defRPr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A161B-9005-6849-B6FA-311037B66366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FE678CE-4D2C-4443-ACED-F6E1A8B2EF4A}">
      <dgm:prSet phldrT="[Text]" custT="1"/>
      <dgm:spPr/>
      <dgm:t>
        <a:bodyPr/>
        <a:lstStyle/>
        <a:p>
          <a:r>
            <a:rPr lang="en-US" sz="1400" dirty="0" err="1">
              <a:latin typeface="Montserrat" pitchFamily="2" charset="77"/>
            </a:rPr>
            <a:t>Planeación</a:t>
          </a:r>
          <a:r>
            <a:rPr lang="en-US" sz="1400" dirty="0">
              <a:latin typeface="Montserrat" pitchFamily="2" charset="77"/>
            </a:rPr>
            <a:t> del </a:t>
          </a:r>
          <a:r>
            <a:rPr lang="en-US" sz="1400" dirty="0" err="1">
              <a:latin typeface="Montserrat" pitchFamily="2" charset="77"/>
            </a:rPr>
            <a:t>texto</a:t>
          </a:r>
          <a:endParaRPr lang="en-US" sz="1400" dirty="0">
            <a:latin typeface="Montserrat" pitchFamily="2" charset="77"/>
          </a:endParaRPr>
        </a:p>
      </dgm:t>
    </dgm:pt>
    <dgm:pt modelId="{FCF9054B-C4C8-A343-A7F2-6B7DD0C95755}" type="parTrans" cxnId="{E65241FA-1772-9F41-8982-12BFA158D886}">
      <dgm:prSet/>
      <dgm:spPr/>
      <dgm:t>
        <a:bodyPr/>
        <a:lstStyle/>
        <a:p>
          <a:endParaRPr lang="en-US" sz="1400">
            <a:latin typeface="Montserrat" pitchFamily="2" charset="77"/>
          </a:endParaRPr>
        </a:p>
      </dgm:t>
    </dgm:pt>
    <dgm:pt modelId="{E76F51D7-A966-0641-A5DA-9725D46D2A55}" type="sibTrans" cxnId="{E65241FA-1772-9F41-8982-12BFA158D886}">
      <dgm:prSet/>
      <dgm:spPr/>
      <dgm:t>
        <a:bodyPr/>
        <a:lstStyle/>
        <a:p>
          <a:endParaRPr lang="en-US" sz="1400">
            <a:latin typeface="Montserrat" pitchFamily="2" charset="77"/>
          </a:endParaRPr>
        </a:p>
      </dgm:t>
    </dgm:pt>
    <dgm:pt modelId="{9446AFAB-89B7-7E4F-A9EA-0F8C4C6DEC6D}">
      <dgm:prSet phldrT="[Text]" custT="1"/>
      <dgm:spPr/>
      <dgm:t>
        <a:bodyPr/>
        <a:lstStyle/>
        <a:p>
          <a:r>
            <a:rPr lang="en-US" sz="1400" dirty="0" err="1">
              <a:latin typeface="Montserrat" pitchFamily="2" charset="77"/>
            </a:rPr>
            <a:t>Planeación</a:t>
          </a:r>
          <a:r>
            <a:rPr lang="en-US" sz="1400" dirty="0">
              <a:latin typeface="Montserrat" pitchFamily="2" charset="77"/>
            </a:rPr>
            <a:t> de la </a:t>
          </a:r>
          <a:r>
            <a:rPr lang="en-US" sz="1400" dirty="0" err="1">
              <a:latin typeface="Montserrat" pitchFamily="2" charset="77"/>
            </a:rPr>
            <a:t>oración</a:t>
          </a:r>
          <a:endParaRPr lang="en-US" sz="1400" dirty="0">
            <a:latin typeface="Montserrat" pitchFamily="2" charset="77"/>
          </a:endParaRPr>
        </a:p>
      </dgm:t>
    </dgm:pt>
    <dgm:pt modelId="{B011ACE1-7951-DC46-AFC6-69F999DA3421}" type="parTrans" cxnId="{90E41F3A-60F8-AC42-BB19-50CB1FE88E93}">
      <dgm:prSet/>
      <dgm:spPr/>
      <dgm:t>
        <a:bodyPr/>
        <a:lstStyle/>
        <a:p>
          <a:endParaRPr lang="en-US" sz="1400">
            <a:latin typeface="Montserrat" pitchFamily="2" charset="77"/>
          </a:endParaRPr>
        </a:p>
      </dgm:t>
    </dgm:pt>
    <dgm:pt modelId="{58694352-441D-F945-A246-3BBDB24D3EAA}" type="sibTrans" cxnId="{90E41F3A-60F8-AC42-BB19-50CB1FE88E93}">
      <dgm:prSet/>
      <dgm:spPr/>
      <dgm:t>
        <a:bodyPr/>
        <a:lstStyle/>
        <a:p>
          <a:endParaRPr lang="en-US" sz="1400">
            <a:latin typeface="Montserrat" pitchFamily="2" charset="77"/>
          </a:endParaRPr>
        </a:p>
      </dgm:t>
    </dgm:pt>
    <dgm:pt modelId="{B9A1D612-F170-9747-9FFB-6C57EAD1FD0C}">
      <dgm:prSet phldrT="[Text]" custT="1"/>
      <dgm:spPr/>
      <dgm:t>
        <a:bodyPr/>
        <a:lstStyle/>
        <a:p>
          <a:r>
            <a:rPr lang="en-US" sz="1400" dirty="0" err="1">
              <a:latin typeface="Montserrat" pitchFamily="2" charset="77"/>
            </a:rPr>
            <a:t>Realización</a:t>
          </a:r>
          <a:endParaRPr lang="en-US" sz="1400" dirty="0">
            <a:latin typeface="Montserrat" pitchFamily="2" charset="77"/>
          </a:endParaRPr>
        </a:p>
      </dgm:t>
    </dgm:pt>
    <dgm:pt modelId="{422408EC-424F-BF46-A657-51C1416EFD6F}" type="parTrans" cxnId="{98FD73C3-DF4F-7940-8589-E1588B2D6A65}">
      <dgm:prSet/>
      <dgm:spPr/>
      <dgm:t>
        <a:bodyPr/>
        <a:lstStyle/>
        <a:p>
          <a:endParaRPr lang="en-US" sz="1400">
            <a:latin typeface="Montserrat" pitchFamily="2" charset="77"/>
          </a:endParaRPr>
        </a:p>
      </dgm:t>
    </dgm:pt>
    <dgm:pt modelId="{29767408-2A2B-0F4C-B094-F15E34E2AC6B}" type="sibTrans" cxnId="{98FD73C3-DF4F-7940-8589-E1588B2D6A65}">
      <dgm:prSet/>
      <dgm:spPr/>
      <dgm:t>
        <a:bodyPr/>
        <a:lstStyle/>
        <a:p>
          <a:endParaRPr lang="en-US" sz="1400">
            <a:latin typeface="Montserrat" pitchFamily="2" charset="77"/>
          </a:endParaRPr>
        </a:p>
      </dgm:t>
    </dgm:pt>
    <dgm:pt modelId="{26F8E97F-19A0-DD40-9B18-705F3411CE46}" type="pres">
      <dgm:prSet presAssocID="{5A6A161B-9005-6849-B6FA-311037B66366}" presName="Name0" presStyleCnt="0">
        <dgm:presLayoutVars>
          <dgm:dir/>
          <dgm:animLvl val="lvl"/>
          <dgm:resizeHandles val="exact"/>
        </dgm:presLayoutVars>
      </dgm:prSet>
      <dgm:spPr/>
    </dgm:pt>
    <dgm:pt modelId="{4968BC91-CFA4-1045-ABC4-A85DE234FCDB}" type="pres">
      <dgm:prSet presAssocID="{9FE678CE-4D2C-4443-ACED-F6E1A8B2EF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835B8A-841A-D544-8937-98AD75ADF7D3}" type="pres">
      <dgm:prSet presAssocID="{E76F51D7-A966-0641-A5DA-9725D46D2A55}" presName="parTxOnlySpace" presStyleCnt="0"/>
      <dgm:spPr/>
    </dgm:pt>
    <dgm:pt modelId="{F2DA15A2-BD57-C840-87D8-975C9EB3540B}" type="pres">
      <dgm:prSet presAssocID="{9446AFAB-89B7-7E4F-A9EA-0F8C4C6DEC6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91CFEB1-264E-0A41-930D-3419158CD77B}" type="pres">
      <dgm:prSet presAssocID="{58694352-441D-F945-A246-3BBDB24D3EAA}" presName="parTxOnlySpace" presStyleCnt="0"/>
      <dgm:spPr/>
    </dgm:pt>
    <dgm:pt modelId="{CBFAA602-433C-904A-9611-530FC07EC232}" type="pres">
      <dgm:prSet presAssocID="{B9A1D612-F170-9747-9FFB-6C57EAD1FD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8578C0C-80CF-F24C-9E56-053CD40EA3A5}" type="presOf" srcId="{B9A1D612-F170-9747-9FFB-6C57EAD1FD0C}" destId="{CBFAA602-433C-904A-9611-530FC07EC232}" srcOrd="0" destOrd="0" presId="urn:microsoft.com/office/officeart/2005/8/layout/chevron1"/>
    <dgm:cxn modelId="{0C87B411-A178-EA40-A0B8-3DB1867ED1F0}" type="presOf" srcId="{9FE678CE-4D2C-4443-ACED-F6E1A8B2EF4A}" destId="{4968BC91-CFA4-1045-ABC4-A85DE234FCDB}" srcOrd="0" destOrd="0" presId="urn:microsoft.com/office/officeart/2005/8/layout/chevron1"/>
    <dgm:cxn modelId="{5AE96A34-DAEF-0F46-B349-13BE2317D041}" type="presOf" srcId="{9446AFAB-89B7-7E4F-A9EA-0F8C4C6DEC6D}" destId="{F2DA15A2-BD57-C840-87D8-975C9EB3540B}" srcOrd="0" destOrd="0" presId="urn:microsoft.com/office/officeart/2005/8/layout/chevron1"/>
    <dgm:cxn modelId="{90E41F3A-60F8-AC42-BB19-50CB1FE88E93}" srcId="{5A6A161B-9005-6849-B6FA-311037B66366}" destId="{9446AFAB-89B7-7E4F-A9EA-0F8C4C6DEC6D}" srcOrd="1" destOrd="0" parTransId="{B011ACE1-7951-DC46-AFC6-69F999DA3421}" sibTransId="{58694352-441D-F945-A246-3BBDB24D3EAA}"/>
    <dgm:cxn modelId="{39249F61-E9BF-6E40-BA17-545D6C1B669A}" type="presOf" srcId="{5A6A161B-9005-6849-B6FA-311037B66366}" destId="{26F8E97F-19A0-DD40-9B18-705F3411CE46}" srcOrd="0" destOrd="0" presId="urn:microsoft.com/office/officeart/2005/8/layout/chevron1"/>
    <dgm:cxn modelId="{98FD73C3-DF4F-7940-8589-E1588B2D6A65}" srcId="{5A6A161B-9005-6849-B6FA-311037B66366}" destId="{B9A1D612-F170-9747-9FFB-6C57EAD1FD0C}" srcOrd="2" destOrd="0" parTransId="{422408EC-424F-BF46-A657-51C1416EFD6F}" sibTransId="{29767408-2A2B-0F4C-B094-F15E34E2AC6B}"/>
    <dgm:cxn modelId="{E65241FA-1772-9F41-8982-12BFA158D886}" srcId="{5A6A161B-9005-6849-B6FA-311037B66366}" destId="{9FE678CE-4D2C-4443-ACED-F6E1A8B2EF4A}" srcOrd="0" destOrd="0" parTransId="{FCF9054B-C4C8-A343-A7F2-6B7DD0C95755}" sibTransId="{E76F51D7-A966-0641-A5DA-9725D46D2A55}"/>
    <dgm:cxn modelId="{831C04AD-8A71-7C48-B437-FB02F4F8720C}" type="presParOf" srcId="{26F8E97F-19A0-DD40-9B18-705F3411CE46}" destId="{4968BC91-CFA4-1045-ABC4-A85DE234FCDB}" srcOrd="0" destOrd="0" presId="urn:microsoft.com/office/officeart/2005/8/layout/chevron1"/>
    <dgm:cxn modelId="{7C79149C-BFBC-584C-88CE-513028CAFBB3}" type="presParOf" srcId="{26F8E97F-19A0-DD40-9B18-705F3411CE46}" destId="{D0835B8A-841A-D544-8937-98AD75ADF7D3}" srcOrd="1" destOrd="0" presId="urn:microsoft.com/office/officeart/2005/8/layout/chevron1"/>
    <dgm:cxn modelId="{3301DBE6-051C-FE48-A66B-453A461906A0}" type="presParOf" srcId="{26F8E97F-19A0-DD40-9B18-705F3411CE46}" destId="{F2DA15A2-BD57-C840-87D8-975C9EB3540B}" srcOrd="2" destOrd="0" presId="urn:microsoft.com/office/officeart/2005/8/layout/chevron1"/>
    <dgm:cxn modelId="{A135CD28-2AC7-E547-A364-DE7564367DC7}" type="presParOf" srcId="{26F8E97F-19A0-DD40-9B18-705F3411CE46}" destId="{A91CFEB1-264E-0A41-930D-3419158CD77B}" srcOrd="3" destOrd="0" presId="urn:microsoft.com/office/officeart/2005/8/layout/chevron1"/>
    <dgm:cxn modelId="{EE9BF865-C0C3-C741-AF89-226043CF12F4}" type="presParOf" srcId="{26F8E97F-19A0-DD40-9B18-705F3411CE46}" destId="{CBFAA602-433C-904A-9611-530FC07EC23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5A6C6-D6C6-B24B-BAE1-33A847793722}" type="doc">
      <dgm:prSet loTypeId="urn:microsoft.com/office/officeart/2005/8/layout/arrow2" loCatId="" qsTypeId="urn:microsoft.com/office/officeart/2005/8/quickstyle/simple1" qsCatId="simple" csTypeId="urn:microsoft.com/office/officeart/2005/8/colors/accent0_1" csCatId="mainScheme" phldr="1"/>
      <dgm:spPr/>
    </dgm:pt>
    <dgm:pt modelId="{EE98FDD3-F168-BC40-B1E3-A441819C68C7}">
      <dgm:prSet phldrT="[Text]"/>
      <dgm:spPr/>
      <dgm:t>
        <a:bodyPr/>
        <a:lstStyle/>
        <a:p>
          <a:r>
            <a:rPr lang="en-US" dirty="0" err="1">
              <a:latin typeface="Montserrat" pitchFamily="2" charset="77"/>
            </a:rPr>
            <a:t>Extraer</a:t>
          </a:r>
          <a:endParaRPr lang="en-US" dirty="0">
            <a:latin typeface="Montserrat" pitchFamily="2" charset="77"/>
          </a:endParaRPr>
        </a:p>
      </dgm:t>
    </dgm:pt>
    <dgm:pt modelId="{FB543A92-310B-A141-A6BB-6B516FDACFD1}" type="parTrans" cxnId="{A251C1FC-BF25-704E-A17B-0949BB4803FE}">
      <dgm:prSet/>
      <dgm:spPr/>
      <dgm:t>
        <a:bodyPr/>
        <a:lstStyle/>
        <a:p>
          <a:endParaRPr lang="en-US">
            <a:latin typeface="Montserrat" pitchFamily="2" charset="77"/>
          </a:endParaRPr>
        </a:p>
      </dgm:t>
    </dgm:pt>
    <dgm:pt modelId="{1BBB9F62-86C1-AE40-9938-D06710721862}" type="sibTrans" cxnId="{A251C1FC-BF25-704E-A17B-0949BB4803FE}">
      <dgm:prSet/>
      <dgm:spPr/>
      <dgm:t>
        <a:bodyPr/>
        <a:lstStyle/>
        <a:p>
          <a:endParaRPr lang="en-US">
            <a:latin typeface="Montserrat" pitchFamily="2" charset="77"/>
          </a:endParaRPr>
        </a:p>
      </dgm:t>
    </dgm:pt>
    <dgm:pt modelId="{A9F73020-5BEE-AE47-B72D-342E8B86FE4E}">
      <dgm:prSet phldrT="[Text]"/>
      <dgm:spPr/>
      <dgm:t>
        <a:bodyPr/>
        <a:lstStyle/>
        <a:p>
          <a:r>
            <a:rPr lang="en-US" dirty="0" err="1">
              <a:latin typeface="Montserrat" pitchFamily="2" charset="77"/>
            </a:rPr>
            <a:t>Transformar</a:t>
          </a:r>
          <a:endParaRPr lang="en-US" dirty="0">
            <a:latin typeface="Montserrat" pitchFamily="2" charset="77"/>
          </a:endParaRPr>
        </a:p>
      </dgm:t>
    </dgm:pt>
    <dgm:pt modelId="{5630E16E-1EC6-8E44-AF24-BD7464951904}" type="parTrans" cxnId="{788C4A02-9339-7946-A162-89CFA7A05CF4}">
      <dgm:prSet/>
      <dgm:spPr/>
      <dgm:t>
        <a:bodyPr/>
        <a:lstStyle/>
        <a:p>
          <a:endParaRPr lang="en-US">
            <a:latin typeface="Montserrat" pitchFamily="2" charset="77"/>
          </a:endParaRPr>
        </a:p>
      </dgm:t>
    </dgm:pt>
    <dgm:pt modelId="{07B72518-BD2F-3C4E-99AF-98F281E9BE00}" type="sibTrans" cxnId="{788C4A02-9339-7946-A162-89CFA7A05CF4}">
      <dgm:prSet/>
      <dgm:spPr/>
      <dgm:t>
        <a:bodyPr/>
        <a:lstStyle/>
        <a:p>
          <a:endParaRPr lang="en-US">
            <a:latin typeface="Montserrat" pitchFamily="2" charset="77"/>
          </a:endParaRPr>
        </a:p>
      </dgm:t>
    </dgm:pt>
    <dgm:pt modelId="{3409D6E9-29DC-9B47-ACF3-CA0594E2C7AE}">
      <dgm:prSet phldrT="[Text]"/>
      <dgm:spPr/>
      <dgm:t>
        <a:bodyPr/>
        <a:lstStyle/>
        <a:p>
          <a:r>
            <a:rPr lang="en-US" dirty="0" err="1">
              <a:latin typeface="Montserrat" pitchFamily="2" charset="77"/>
            </a:rPr>
            <a:t>Modelar</a:t>
          </a:r>
          <a:endParaRPr lang="en-US" dirty="0">
            <a:latin typeface="Montserrat" pitchFamily="2" charset="77"/>
          </a:endParaRPr>
        </a:p>
      </dgm:t>
    </dgm:pt>
    <dgm:pt modelId="{A5F58287-2AC1-DB42-AD7B-8FE6F0D1EDE5}" type="parTrans" cxnId="{BBDC7C26-0D7D-7F4C-9994-637A70AEAC45}">
      <dgm:prSet/>
      <dgm:spPr/>
      <dgm:t>
        <a:bodyPr/>
        <a:lstStyle/>
        <a:p>
          <a:endParaRPr lang="en-US">
            <a:latin typeface="Montserrat" pitchFamily="2" charset="77"/>
          </a:endParaRPr>
        </a:p>
      </dgm:t>
    </dgm:pt>
    <dgm:pt modelId="{5ACF1584-93D5-9343-8604-EACC7CE5AD84}" type="sibTrans" cxnId="{BBDC7C26-0D7D-7F4C-9994-637A70AEAC45}">
      <dgm:prSet/>
      <dgm:spPr/>
      <dgm:t>
        <a:bodyPr/>
        <a:lstStyle/>
        <a:p>
          <a:endParaRPr lang="en-US">
            <a:latin typeface="Montserrat" pitchFamily="2" charset="77"/>
          </a:endParaRPr>
        </a:p>
      </dgm:t>
    </dgm:pt>
    <dgm:pt modelId="{1034E3E7-BE76-2648-BB04-A7C8DA0BFEC9}">
      <dgm:prSet phldrT="[Text]"/>
      <dgm:spPr/>
      <dgm:t>
        <a:bodyPr/>
        <a:lstStyle/>
        <a:p>
          <a:r>
            <a:rPr lang="en-US" dirty="0" err="1">
              <a:latin typeface="Montserrat" pitchFamily="2" charset="77"/>
            </a:rPr>
            <a:t>Interpretar</a:t>
          </a:r>
          <a:endParaRPr lang="en-US" dirty="0">
            <a:latin typeface="Montserrat" pitchFamily="2" charset="77"/>
          </a:endParaRPr>
        </a:p>
      </dgm:t>
    </dgm:pt>
    <dgm:pt modelId="{67FB04E8-DDB6-4A4B-BFFB-6B7F6B17D26D}" type="parTrans" cxnId="{6A941570-78EB-4446-99D4-2306DFAE19DE}">
      <dgm:prSet/>
      <dgm:spPr/>
      <dgm:t>
        <a:bodyPr/>
        <a:lstStyle/>
        <a:p>
          <a:endParaRPr lang="en-US">
            <a:latin typeface="Montserrat" pitchFamily="2" charset="77"/>
          </a:endParaRPr>
        </a:p>
      </dgm:t>
    </dgm:pt>
    <dgm:pt modelId="{FDEC2E22-E0C6-444F-9964-F345D5943FA4}" type="sibTrans" cxnId="{6A941570-78EB-4446-99D4-2306DFAE19DE}">
      <dgm:prSet/>
      <dgm:spPr/>
      <dgm:t>
        <a:bodyPr/>
        <a:lstStyle/>
        <a:p>
          <a:endParaRPr lang="en-US">
            <a:latin typeface="Montserrat" pitchFamily="2" charset="77"/>
          </a:endParaRPr>
        </a:p>
      </dgm:t>
    </dgm:pt>
    <dgm:pt modelId="{6A9652C7-DF42-4841-BDB3-5493AC772714}" type="pres">
      <dgm:prSet presAssocID="{05E5A6C6-D6C6-B24B-BAE1-33A847793722}" presName="arrowDiagram" presStyleCnt="0">
        <dgm:presLayoutVars>
          <dgm:chMax val="5"/>
          <dgm:dir/>
          <dgm:resizeHandles val="exact"/>
        </dgm:presLayoutVars>
      </dgm:prSet>
      <dgm:spPr/>
    </dgm:pt>
    <dgm:pt modelId="{3559D9A7-10AE-5146-AB30-D56FEAF6CF03}" type="pres">
      <dgm:prSet presAssocID="{05E5A6C6-D6C6-B24B-BAE1-33A847793722}" presName="arrow" presStyleLbl="bgShp" presStyleIdx="0" presStyleCnt="1"/>
      <dgm:spPr/>
    </dgm:pt>
    <dgm:pt modelId="{CCBB5893-8ACA-7645-B636-306EE1A5C33C}" type="pres">
      <dgm:prSet presAssocID="{05E5A6C6-D6C6-B24B-BAE1-33A847793722}" presName="arrowDiagram4" presStyleCnt="0"/>
      <dgm:spPr/>
    </dgm:pt>
    <dgm:pt modelId="{892AC29D-9485-D549-9120-106E69C9E35F}" type="pres">
      <dgm:prSet presAssocID="{EE98FDD3-F168-BC40-B1E3-A441819C68C7}" presName="bullet4a" presStyleLbl="node1" presStyleIdx="0" presStyleCnt="4"/>
      <dgm:spPr/>
    </dgm:pt>
    <dgm:pt modelId="{DFB3E87B-1E33-7449-AEBD-2E34F8F27DA0}" type="pres">
      <dgm:prSet presAssocID="{EE98FDD3-F168-BC40-B1E3-A441819C68C7}" presName="textBox4a" presStyleLbl="revTx" presStyleIdx="0" presStyleCnt="4" custLinFactNeighborX="2238" custLinFactNeighborY="-8412">
        <dgm:presLayoutVars>
          <dgm:bulletEnabled val="1"/>
        </dgm:presLayoutVars>
      </dgm:prSet>
      <dgm:spPr/>
    </dgm:pt>
    <dgm:pt modelId="{D9D8E3B8-876A-0E48-80C3-2796EE4F63A8}" type="pres">
      <dgm:prSet presAssocID="{A9F73020-5BEE-AE47-B72D-342E8B86FE4E}" presName="bullet4b" presStyleLbl="node1" presStyleIdx="1" presStyleCnt="4"/>
      <dgm:spPr/>
    </dgm:pt>
    <dgm:pt modelId="{F7905EC9-12DB-CC4C-95E8-7E3F8E1F0DF6}" type="pres">
      <dgm:prSet presAssocID="{A9F73020-5BEE-AE47-B72D-342E8B86FE4E}" presName="textBox4b" presStyleLbl="revTx" presStyleIdx="1" presStyleCnt="4" custLinFactNeighborX="3008" custLinFactNeighborY="-4355">
        <dgm:presLayoutVars>
          <dgm:bulletEnabled val="1"/>
        </dgm:presLayoutVars>
      </dgm:prSet>
      <dgm:spPr/>
    </dgm:pt>
    <dgm:pt modelId="{4884A99B-569E-824E-BF62-FE28516F9B99}" type="pres">
      <dgm:prSet presAssocID="{3409D6E9-29DC-9B47-ACF3-CA0594E2C7AE}" presName="bullet4c" presStyleLbl="node1" presStyleIdx="2" presStyleCnt="4"/>
      <dgm:spPr/>
    </dgm:pt>
    <dgm:pt modelId="{A1977386-5B4D-3E43-A240-AF75C4310254}" type="pres">
      <dgm:prSet presAssocID="{3409D6E9-29DC-9B47-ACF3-CA0594E2C7AE}" presName="textBox4c" presStyleLbl="revTx" presStyleIdx="2" presStyleCnt="4" custLinFactNeighborY="-2992">
        <dgm:presLayoutVars>
          <dgm:bulletEnabled val="1"/>
        </dgm:presLayoutVars>
      </dgm:prSet>
      <dgm:spPr/>
    </dgm:pt>
    <dgm:pt modelId="{C04EE83F-A5B5-A046-9043-C3B14A894331}" type="pres">
      <dgm:prSet presAssocID="{1034E3E7-BE76-2648-BB04-A7C8DA0BFEC9}" presName="bullet4d" presStyleLbl="node1" presStyleIdx="3" presStyleCnt="4"/>
      <dgm:spPr/>
    </dgm:pt>
    <dgm:pt modelId="{B124BB7C-DC2D-BD49-BC2A-72C65A85FE47}" type="pres">
      <dgm:prSet presAssocID="{1034E3E7-BE76-2648-BB04-A7C8DA0BFEC9}" presName="textBox4d" presStyleLbl="revTx" presStyleIdx="3" presStyleCnt="4" custLinFactNeighborY="-2106">
        <dgm:presLayoutVars>
          <dgm:bulletEnabled val="1"/>
        </dgm:presLayoutVars>
      </dgm:prSet>
      <dgm:spPr/>
    </dgm:pt>
  </dgm:ptLst>
  <dgm:cxnLst>
    <dgm:cxn modelId="{788C4A02-9339-7946-A162-89CFA7A05CF4}" srcId="{05E5A6C6-D6C6-B24B-BAE1-33A847793722}" destId="{A9F73020-5BEE-AE47-B72D-342E8B86FE4E}" srcOrd="1" destOrd="0" parTransId="{5630E16E-1EC6-8E44-AF24-BD7464951904}" sibTransId="{07B72518-BD2F-3C4E-99AF-98F281E9BE00}"/>
    <dgm:cxn modelId="{0861EA08-6811-B446-AE72-6B0A73EAE177}" type="presOf" srcId="{EE98FDD3-F168-BC40-B1E3-A441819C68C7}" destId="{DFB3E87B-1E33-7449-AEBD-2E34F8F27DA0}" srcOrd="0" destOrd="0" presId="urn:microsoft.com/office/officeart/2005/8/layout/arrow2"/>
    <dgm:cxn modelId="{BBDC7C26-0D7D-7F4C-9994-637A70AEAC45}" srcId="{05E5A6C6-D6C6-B24B-BAE1-33A847793722}" destId="{3409D6E9-29DC-9B47-ACF3-CA0594E2C7AE}" srcOrd="2" destOrd="0" parTransId="{A5F58287-2AC1-DB42-AD7B-8FE6F0D1EDE5}" sibTransId="{5ACF1584-93D5-9343-8604-EACC7CE5AD84}"/>
    <dgm:cxn modelId="{9282A442-3CE6-7644-A989-1ECF959B14EF}" type="presOf" srcId="{05E5A6C6-D6C6-B24B-BAE1-33A847793722}" destId="{6A9652C7-DF42-4841-BDB3-5493AC772714}" srcOrd="0" destOrd="0" presId="urn:microsoft.com/office/officeart/2005/8/layout/arrow2"/>
    <dgm:cxn modelId="{6A941570-78EB-4446-99D4-2306DFAE19DE}" srcId="{05E5A6C6-D6C6-B24B-BAE1-33A847793722}" destId="{1034E3E7-BE76-2648-BB04-A7C8DA0BFEC9}" srcOrd="3" destOrd="0" parTransId="{67FB04E8-DDB6-4A4B-BFFB-6B7F6B17D26D}" sibTransId="{FDEC2E22-E0C6-444F-9964-F345D5943FA4}"/>
    <dgm:cxn modelId="{431ADF99-36D1-B640-8989-88F092A77D9C}" type="presOf" srcId="{1034E3E7-BE76-2648-BB04-A7C8DA0BFEC9}" destId="{B124BB7C-DC2D-BD49-BC2A-72C65A85FE47}" srcOrd="0" destOrd="0" presId="urn:microsoft.com/office/officeart/2005/8/layout/arrow2"/>
    <dgm:cxn modelId="{6606F19F-50AD-964D-A0D0-A5B6E4CDF2E7}" type="presOf" srcId="{A9F73020-5BEE-AE47-B72D-342E8B86FE4E}" destId="{F7905EC9-12DB-CC4C-95E8-7E3F8E1F0DF6}" srcOrd="0" destOrd="0" presId="urn:microsoft.com/office/officeart/2005/8/layout/arrow2"/>
    <dgm:cxn modelId="{2B468FA1-F12D-644E-9F60-E5154563F39D}" type="presOf" srcId="{3409D6E9-29DC-9B47-ACF3-CA0594E2C7AE}" destId="{A1977386-5B4D-3E43-A240-AF75C4310254}" srcOrd="0" destOrd="0" presId="urn:microsoft.com/office/officeart/2005/8/layout/arrow2"/>
    <dgm:cxn modelId="{A251C1FC-BF25-704E-A17B-0949BB4803FE}" srcId="{05E5A6C6-D6C6-B24B-BAE1-33A847793722}" destId="{EE98FDD3-F168-BC40-B1E3-A441819C68C7}" srcOrd="0" destOrd="0" parTransId="{FB543A92-310B-A141-A6BB-6B516FDACFD1}" sibTransId="{1BBB9F62-86C1-AE40-9938-D06710721862}"/>
    <dgm:cxn modelId="{EF26C7C0-48C1-6D4D-9D3F-DCAEF137A391}" type="presParOf" srcId="{6A9652C7-DF42-4841-BDB3-5493AC772714}" destId="{3559D9A7-10AE-5146-AB30-D56FEAF6CF03}" srcOrd="0" destOrd="0" presId="urn:microsoft.com/office/officeart/2005/8/layout/arrow2"/>
    <dgm:cxn modelId="{D19F4CEF-41DA-E24B-ABE1-65A175F7408A}" type="presParOf" srcId="{6A9652C7-DF42-4841-BDB3-5493AC772714}" destId="{CCBB5893-8ACA-7645-B636-306EE1A5C33C}" srcOrd="1" destOrd="0" presId="urn:microsoft.com/office/officeart/2005/8/layout/arrow2"/>
    <dgm:cxn modelId="{A0FA31E2-3CCB-4343-BBD3-84118711E039}" type="presParOf" srcId="{CCBB5893-8ACA-7645-B636-306EE1A5C33C}" destId="{892AC29D-9485-D549-9120-106E69C9E35F}" srcOrd="0" destOrd="0" presId="urn:microsoft.com/office/officeart/2005/8/layout/arrow2"/>
    <dgm:cxn modelId="{D0BFE9B4-8E5E-7140-A565-09CD7E1BC4A5}" type="presParOf" srcId="{CCBB5893-8ACA-7645-B636-306EE1A5C33C}" destId="{DFB3E87B-1E33-7449-AEBD-2E34F8F27DA0}" srcOrd="1" destOrd="0" presId="urn:microsoft.com/office/officeart/2005/8/layout/arrow2"/>
    <dgm:cxn modelId="{3B196D3C-9649-D546-8647-93A33907E202}" type="presParOf" srcId="{CCBB5893-8ACA-7645-B636-306EE1A5C33C}" destId="{D9D8E3B8-876A-0E48-80C3-2796EE4F63A8}" srcOrd="2" destOrd="0" presId="urn:microsoft.com/office/officeart/2005/8/layout/arrow2"/>
    <dgm:cxn modelId="{58B9600B-D15E-A04E-9CCB-800F7C3C4AC8}" type="presParOf" srcId="{CCBB5893-8ACA-7645-B636-306EE1A5C33C}" destId="{F7905EC9-12DB-CC4C-95E8-7E3F8E1F0DF6}" srcOrd="3" destOrd="0" presId="urn:microsoft.com/office/officeart/2005/8/layout/arrow2"/>
    <dgm:cxn modelId="{532AE24A-71C6-8440-8C96-1213D4046DF7}" type="presParOf" srcId="{CCBB5893-8ACA-7645-B636-306EE1A5C33C}" destId="{4884A99B-569E-824E-BF62-FE28516F9B99}" srcOrd="4" destOrd="0" presId="urn:microsoft.com/office/officeart/2005/8/layout/arrow2"/>
    <dgm:cxn modelId="{8656585C-753D-8140-BFE8-9E6F1E61ABA7}" type="presParOf" srcId="{CCBB5893-8ACA-7645-B636-306EE1A5C33C}" destId="{A1977386-5B4D-3E43-A240-AF75C4310254}" srcOrd="5" destOrd="0" presId="urn:microsoft.com/office/officeart/2005/8/layout/arrow2"/>
    <dgm:cxn modelId="{4D43EC17-A479-E54C-8B5B-5C7A475580B7}" type="presParOf" srcId="{CCBB5893-8ACA-7645-B636-306EE1A5C33C}" destId="{C04EE83F-A5B5-A046-9043-C3B14A894331}" srcOrd="6" destOrd="0" presId="urn:microsoft.com/office/officeart/2005/8/layout/arrow2"/>
    <dgm:cxn modelId="{BB66C7F5-D6FC-7A4C-A233-F4CA312235D9}" type="presParOf" srcId="{CCBB5893-8ACA-7645-B636-306EE1A5C33C}" destId="{B124BB7C-DC2D-BD49-BC2A-72C65A85FE4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BC91-CFA4-1045-ABC4-A85DE234FCDB}">
      <dsp:nvSpPr>
        <dsp:cNvPr id="0" name=""/>
        <dsp:cNvSpPr/>
      </dsp:nvSpPr>
      <dsp:spPr>
        <a:xfrm>
          <a:off x="2626" y="0"/>
          <a:ext cx="3199771" cy="360363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Montserrat" pitchFamily="2" charset="77"/>
            </a:rPr>
            <a:t>Planeación</a:t>
          </a:r>
          <a:r>
            <a:rPr lang="en-US" sz="1400" kern="1200" dirty="0">
              <a:latin typeface="Montserrat" pitchFamily="2" charset="77"/>
            </a:rPr>
            <a:t> del </a:t>
          </a:r>
          <a:r>
            <a:rPr lang="en-US" sz="1400" kern="1200" dirty="0" err="1">
              <a:latin typeface="Montserrat" pitchFamily="2" charset="77"/>
            </a:rPr>
            <a:t>texto</a:t>
          </a:r>
          <a:endParaRPr lang="en-US" sz="1400" kern="1200" dirty="0">
            <a:latin typeface="Montserrat" pitchFamily="2" charset="77"/>
          </a:endParaRPr>
        </a:p>
      </dsp:txBody>
      <dsp:txXfrm>
        <a:off x="182808" y="0"/>
        <a:ext cx="2839408" cy="360363"/>
      </dsp:txXfrm>
    </dsp:sp>
    <dsp:sp modelId="{F2DA15A2-BD57-C840-87D8-975C9EB3540B}">
      <dsp:nvSpPr>
        <dsp:cNvPr id="0" name=""/>
        <dsp:cNvSpPr/>
      </dsp:nvSpPr>
      <dsp:spPr>
        <a:xfrm>
          <a:off x="2882420" y="0"/>
          <a:ext cx="3199771" cy="360363"/>
        </a:xfrm>
        <a:prstGeom prst="chevron">
          <a:avLst/>
        </a:prstGeom>
        <a:solidFill>
          <a:schemeClr val="accent2">
            <a:shade val="80000"/>
            <a:hueOff val="416047"/>
            <a:satOff val="-30104"/>
            <a:lumOff val="187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Montserrat" pitchFamily="2" charset="77"/>
            </a:rPr>
            <a:t>Planeación</a:t>
          </a:r>
          <a:r>
            <a:rPr lang="en-US" sz="1400" kern="1200" dirty="0">
              <a:latin typeface="Montserrat" pitchFamily="2" charset="77"/>
            </a:rPr>
            <a:t> de la </a:t>
          </a:r>
          <a:r>
            <a:rPr lang="en-US" sz="1400" kern="1200" dirty="0" err="1">
              <a:latin typeface="Montserrat" pitchFamily="2" charset="77"/>
            </a:rPr>
            <a:t>oración</a:t>
          </a:r>
          <a:endParaRPr lang="en-US" sz="1400" kern="1200" dirty="0">
            <a:latin typeface="Montserrat" pitchFamily="2" charset="77"/>
          </a:endParaRPr>
        </a:p>
      </dsp:txBody>
      <dsp:txXfrm>
        <a:off x="3062602" y="0"/>
        <a:ext cx="2839408" cy="360363"/>
      </dsp:txXfrm>
    </dsp:sp>
    <dsp:sp modelId="{CBFAA602-433C-904A-9611-530FC07EC232}">
      <dsp:nvSpPr>
        <dsp:cNvPr id="0" name=""/>
        <dsp:cNvSpPr/>
      </dsp:nvSpPr>
      <dsp:spPr>
        <a:xfrm>
          <a:off x="5762214" y="0"/>
          <a:ext cx="3199771" cy="360363"/>
        </a:xfrm>
        <a:prstGeom prst="chevron">
          <a:avLst/>
        </a:prstGeom>
        <a:solidFill>
          <a:schemeClr val="accent2">
            <a:shade val="80000"/>
            <a:hueOff val="832094"/>
            <a:satOff val="-60208"/>
            <a:lumOff val="37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Montserrat" pitchFamily="2" charset="77"/>
            </a:rPr>
            <a:t>Realización</a:t>
          </a:r>
          <a:endParaRPr lang="en-US" sz="1400" kern="1200" dirty="0">
            <a:latin typeface="Montserrat" pitchFamily="2" charset="77"/>
          </a:endParaRPr>
        </a:p>
      </dsp:txBody>
      <dsp:txXfrm>
        <a:off x="5942396" y="0"/>
        <a:ext cx="2839408" cy="360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9D9A7-10AE-5146-AB30-D56FEAF6CF03}">
      <dsp:nvSpPr>
        <dsp:cNvPr id="0" name=""/>
        <dsp:cNvSpPr/>
      </dsp:nvSpPr>
      <dsp:spPr>
        <a:xfrm>
          <a:off x="1837214" y="0"/>
          <a:ext cx="6804659" cy="4252912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AC29D-9485-D549-9120-106E69C9E35F}">
      <dsp:nvSpPr>
        <dsp:cNvPr id="0" name=""/>
        <dsp:cNvSpPr/>
      </dsp:nvSpPr>
      <dsp:spPr>
        <a:xfrm>
          <a:off x="2507473" y="3162465"/>
          <a:ext cx="156507" cy="156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3E87B-1E33-7449-AEBD-2E34F8F27DA0}">
      <dsp:nvSpPr>
        <dsp:cNvPr id="0" name=""/>
        <dsp:cNvSpPr/>
      </dsp:nvSpPr>
      <dsp:spPr>
        <a:xfrm>
          <a:off x="2611768" y="3155573"/>
          <a:ext cx="1163596" cy="101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Montserrat" pitchFamily="2" charset="77"/>
            </a:rPr>
            <a:t>Extraer</a:t>
          </a:r>
          <a:endParaRPr lang="en-US" sz="1600" kern="1200" dirty="0">
            <a:latin typeface="Montserrat" pitchFamily="2" charset="77"/>
          </a:endParaRPr>
        </a:p>
      </dsp:txBody>
      <dsp:txXfrm>
        <a:off x="2611768" y="3155573"/>
        <a:ext cx="1163596" cy="1012193"/>
      </dsp:txXfrm>
    </dsp:sp>
    <dsp:sp modelId="{D9D8E3B8-876A-0E48-80C3-2796EE4F63A8}">
      <dsp:nvSpPr>
        <dsp:cNvPr id="0" name=""/>
        <dsp:cNvSpPr/>
      </dsp:nvSpPr>
      <dsp:spPr>
        <a:xfrm>
          <a:off x="3613230" y="2173238"/>
          <a:ext cx="272186" cy="272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05EC9-12DB-CC4C-95E8-7E3F8E1F0DF6}">
      <dsp:nvSpPr>
        <dsp:cNvPr id="0" name=""/>
        <dsp:cNvSpPr/>
      </dsp:nvSpPr>
      <dsp:spPr>
        <a:xfrm>
          <a:off x="3792307" y="2224688"/>
          <a:ext cx="1428978" cy="194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22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Montserrat" pitchFamily="2" charset="77"/>
            </a:rPr>
            <a:t>Transformar</a:t>
          </a:r>
          <a:endParaRPr lang="en-US" sz="1600" kern="1200" dirty="0">
            <a:latin typeface="Montserrat" pitchFamily="2" charset="77"/>
          </a:endParaRPr>
        </a:p>
      </dsp:txBody>
      <dsp:txXfrm>
        <a:off x="3792307" y="2224688"/>
        <a:ext cx="1428978" cy="1943580"/>
      </dsp:txXfrm>
    </dsp:sp>
    <dsp:sp modelId="{4884A99B-569E-824E-BF62-FE28516F9B99}">
      <dsp:nvSpPr>
        <dsp:cNvPr id="0" name=""/>
        <dsp:cNvSpPr/>
      </dsp:nvSpPr>
      <dsp:spPr>
        <a:xfrm>
          <a:off x="5025197" y="1444288"/>
          <a:ext cx="360646" cy="360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77386-5B4D-3E43-A240-AF75C4310254}">
      <dsp:nvSpPr>
        <dsp:cNvPr id="0" name=""/>
        <dsp:cNvSpPr/>
      </dsp:nvSpPr>
      <dsp:spPr>
        <a:xfrm>
          <a:off x="5205520" y="1545973"/>
          <a:ext cx="1428978" cy="262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09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Montserrat" pitchFamily="2" charset="77"/>
            </a:rPr>
            <a:t>Modelar</a:t>
          </a:r>
          <a:endParaRPr lang="en-US" sz="1600" kern="1200" dirty="0">
            <a:latin typeface="Montserrat" pitchFamily="2" charset="77"/>
          </a:endParaRPr>
        </a:p>
      </dsp:txBody>
      <dsp:txXfrm>
        <a:off x="5205520" y="1545973"/>
        <a:ext cx="1428978" cy="2628299"/>
      </dsp:txXfrm>
    </dsp:sp>
    <dsp:sp modelId="{C04EE83F-A5B5-A046-9043-C3B14A894331}">
      <dsp:nvSpPr>
        <dsp:cNvPr id="0" name=""/>
        <dsp:cNvSpPr/>
      </dsp:nvSpPr>
      <dsp:spPr>
        <a:xfrm>
          <a:off x="6563050" y="962008"/>
          <a:ext cx="483130" cy="483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4BB7C-DC2D-BD49-BC2A-72C65A85FE47}">
      <dsp:nvSpPr>
        <dsp:cNvPr id="0" name=""/>
        <dsp:cNvSpPr/>
      </dsp:nvSpPr>
      <dsp:spPr>
        <a:xfrm>
          <a:off x="6804615" y="1139355"/>
          <a:ext cx="1428978" cy="3049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0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Montserrat" pitchFamily="2" charset="77"/>
            </a:rPr>
            <a:t>Interpretar</a:t>
          </a:r>
          <a:endParaRPr lang="en-US" sz="1600" kern="1200" dirty="0">
            <a:latin typeface="Montserrat" pitchFamily="2" charset="77"/>
          </a:endParaRPr>
        </a:p>
      </dsp:txBody>
      <dsp:txXfrm>
        <a:off x="6804615" y="1139355"/>
        <a:ext cx="1428978" cy="3049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6A5F7-BD1F-9743-91F1-3ADC788365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6A5F7-BD1F-9743-91F1-3ADC788365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6A5F7-BD1F-9743-91F1-3ADC788365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132218" cy="584200"/>
          </a:xfrm>
        </p:spPr>
        <p:txBody>
          <a:bodyPr/>
          <a:lstStyle/>
          <a:p>
            <a:fld id="{2E4C14BD-2A59-304D-8655-1D02FED6EBC2}" type="datetime1">
              <a:rPr lang="en-US" smtClean="0"/>
              <a:t>8/2/22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3024268" cy="584200"/>
          </a:xfrm>
        </p:spPr>
        <p:txBody>
          <a:bodyPr/>
          <a:lstStyle/>
          <a:p>
            <a:fld id="{20B0F25F-9EEF-7347-B206-FD2EA27B12A6}" type="datetime1">
              <a:rPr lang="en-US" smtClean="0"/>
              <a:t>8/2/22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132218" cy="584200"/>
          </a:xfrm>
        </p:spPr>
        <p:txBody>
          <a:bodyPr rtlCol="0"/>
          <a:lstStyle/>
          <a:p>
            <a:pPr rtl="0"/>
            <a:fld id="{A8568538-D7C3-EF4D-9A72-AD30A1DCF447}" type="datetime1">
              <a:rPr lang="en-US" noProof="0" smtClean="0"/>
              <a:t>8/2/22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03315" y="6273800"/>
            <a:ext cx="7077010" cy="584200"/>
          </a:xfrm>
        </p:spPr>
        <p:txBody>
          <a:bodyPr rtlCol="0"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03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132218" cy="584200"/>
          </a:xfrm>
        </p:spPr>
        <p:txBody>
          <a:bodyPr rtlCol="0"/>
          <a:lstStyle/>
          <a:p>
            <a:pPr rtl="0"/>
            <a:fld id="{1A665116-2CAC-144C-8585-0D9B5188D04B}" type="datetime1">
              <a:rPr lang="en-US" noProof="0" smtClean="0"/>
              <a:t>8/2/22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03315" y="6273800"/>
            <a:ext cx="7077010" cy="584200"/>
          </a:xfrm>
        </p:spPr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962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13221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2CE54E1-E721-2142-9789-95B9EB16BF44}" type="datetime1">
              <a:rPr lang="en-US" smtClean="0"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315" y="6273800"/>
            <a:ext cx="70770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awei.com/br/technology-insights/publications/winwin/33/why-natural-language-processing-is-AIs-jewel-in-the-crow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252" y="2603427"/>
            <a:ext cx="8121034" cy="1373070"/>
          </a:xfrm>
        </p:spPr>
        <p:txBody>
          <a:bodyPr/>
          <a:lstStyle/>
          <a:p>
            <a:pPr algn="l"/>
            <a:r>
              <a:rPr lang="es-ES_tradnl" dirty="0"/>
              <a:t>Ciencia de Datos para la Toma de Decisiones 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s-ES_tradnl"/>
              <a:t>Mtro. René Rosado González</a:t>
            </a:r>
          </a:p>
          <a:p>
            <a:pPr algn="l"/>
            <a:r>
              <a:rPr lang="es-ES_tradnl"/>
              <a:t>Director de Programa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s-ES_tradnl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1325-6176-F4D3-7C82-99110637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Datos estructurados y limpios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7C60A-C688-E269-4A1C-48052CBC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F1168-7821-1ADC-7C50-98D91508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6" name="Content Placeholder 24">
            <a:extLst>
              <a:ext uri="{FF2B5EF4-FFF2-40B4-BE49-F238E27FC236}">
                <a16:creationId xmlns:a16="http://schemas.microsoft.com/office/drawing/2014/main" id="{7138BF91-DB2A-CBC5-40C8-C4732AE97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587"/>
          <a:stretch/>
        </p:blipFill>
        <p:spPr>
          <a:xfrm>
            <a:off x="466196" y="1983529"/>
            <a:ext cx="6206067" cy="4290271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3A034B0-3C5B-D97A-5282-57E9EF92D82E}"/>
              </a:ext>
            </a:extLst>
          </p:cNvPr>
          <p:cNvSpPr txBox="1">
            <a:spLocks/>
          </p:cNvSpPr>
          <p:nvPr/>
        </p:nvSpPr>
        <p:spPr>
          <a:xfrm>
            <a:off x="695325" y="6048376"/>
            <a:ext cx="5292725" cy="2254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Montserrat" pitchFamily="2" charset="77"/>
              </a:rPr>
              <a:t>Fuente: W3resource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9E853A3-FC06-BF5F-9255-584F7B4B9D66}"/>
              </a:ext>
            </a:extLst>
          </p:cNvPr>
          <p:cNvSpPr txBox="1">
            <a:spLocks/>
          </p:cNvSpPr>
          <p:nvPr/>
        </p:nvSpPr>
        <p:spPr>
          <a:xfrm>
            <a:off x="6276975" y="1842030"/>
            <a:ext cx="5345049" cy="104722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" sz="1600" i="1" dirty="0">
                <a:latin typeface="Montserrat" pitchFamily="2" charset="77"/>
              </a:rPr>
              <a:t>“Tidy datasets are all alike, but every messy dataset is messy in its own way […]”.</a:t>
            </a:r>
          </a:p>
          <a:p>
            <a:pPr algn="r"/>
            <a:r>
              <a:rPr lang="en" sz="1600" dirty="0">
                <a:latin typeface="Montserrat" pitchFamily="2" charset="77"/>
              </a:rPr>
              <a:t>-Hadley Wickham</a:t>
            </a:r>
            <a:endParaRPr lang="en-US" sz="1500" dirty="0">
              <a:latin typeface="Montserrat" pitchFamily="2" charset="77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DF1F2C-E2E3-7471-22DD-F3FAC9064959}"/>
              </a:ext>
            </a:extLst>
          </p:cNvPr>
          <p:cNvSpPr txBox="1">
            <a:spLocks/>
          </p:cNvSpPr>
          <p:nvPr/>
        </p:nvSpPr>
        <p:spPr>
          <a:xfrm>
            <a:off x="6672263" y="3285893"/>
            <a:ext cx="5071003" cy="226039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 err="1">
                <a:latin typeface="Montserrat" pitchFamily="2" charset="77"/>
              </a:rPr>
              <a:t>Datos</a:t>
            </a:r>
            <a:r>
              <a:rPr lang="en" sz="1600" dirty="0">
                <a:latin typeface="Montserrat" pitchFamily="2" charset="77"/>
              </a:rPr>
              <a:t> </a:t>
            </a:r>
            <a:r>
              <a:rPr lang="en" sz="1600" dirty="0" err="1">
                <a:latin typeface="Montserrat" pitchFamily="2" charset="77"/>
              </a:rPr>
              <a:t>limpios</a:t>
            </a:r>
            <a:r>
              <a:rPr lang="en" sz="1600" dirty="0">
                <a:latin typeface="Montserrat" pitchFamily="2" charset="77"/>
              </a:rPr>
              <a:t> </a:t>
            </a:r>
            <a:r>
              <a:rPr lang="en" sz="1600" i="1" dirty="0">
                <a:latin typeface="Montserrat" pitchFamily="2" charset="77"/>
              </a:rPr>
              <a:t>(tidy data):</a:t>
            </a:r>
          </a:p>
          <a:p>
            <a:pPr marL="285750" indent="-138113">
              <a:buFont typeface="Arial" panose="020B0604020202020204" pitchFamily="34" charset="0"/>
              <a:buChar char="•"/>
            </a:pPr>
            <a:r>
              <a:rPr lang="en-US" sz="1500" dirty="0" err="1">
                <a:latin typeface="Montserrat" pitchFamily="2" charset="77"/>
              </a:rPr>
              <a:t>Cada</a:t>
            </a:r>
            <a:r>
              <a:rPr lang="en-US" sz="1500" dirty="0">
                <a:latin typeface="Montserrat" pitchFamily="2" charset="77"/>
              </a:rPr>
              <a:t> variable </a:t>
            </a:r>
            <a:r>
              <a:rPr lang="en-US" sz="1500" dirty="0" err="1">
                <a:latin typeface="Montserrat" pitchFamily="2" charset="77"/>
              </a:rPr>
              <a:t>está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representada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por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una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columna</a:t>
            </a:r>
            <a:r>
              <a:rPr lang="en-US" sz="1500" dirty="0">
                <a:latin typeface="Montserrat" pitchFamily="2" charset="77"/>
              </a:rPr>
              <a:t>.</a:t>
            </a:r>
          </a:p>
          <a:p>
            <a:pPr marL="285750" indent="-138113">
              <a:buFont typeface="Arial" panose="020B0604020202020204" pitchFamily="34" charset="0"/>
              <a:buChar char="•"/>
            </a:pPr>
            <a:r>
              <a:rPr lang="en-US" sz="1500" dirty="0" err="1">
                <a:latin typeface="Montserrat" pitchFamily="2" charset="77"/>
              </a:rPr>
              <a:t>Cada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observación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está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representada</a:t>
            </a:r>
            <a:r>
              <a:rPr lang="en-US" sz="1500" dirty="0">
                <a:latin typeface="Montserrat" pitchFamily="2" charset="77"/>
              </a:rPr>
              <a:t> por una fila</a:t>
            </a:r>
          </a:p>
          <a:p>
            <a:pPr marL="285750" indent="-138113">
              <a:buFont typeface="Arial" panose="020B0604020202020204" pitchFamily="34" charset="0"/>
              <a:buChar char="•"/>
            </a:pPr>
            <a:r>
              <a:rPr lang="en-US" sz="1500" dirty="0" err="1">
                <a:latin typeface="Montserrat" pitchFamily="2" charset="77"/>
              </a:rPr>
              <a:t>Cada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celda</a:t>
            </a:r>
            <a:r>
              <a:rPr lang="en-US" sz="1500" dirty="0">
                <a:latin typeface="Montserrat" pitchFamily="2" charset="77"/>
              </a:rPr>
              <a:t> es una </a:t>
            </a:r>
            <a:r>
              <a:rPr lang="en-US" sz="1500" dirty="0" err="1">
                <a:latin typeface="Montserrat" pitchFamily="2" charset="77"/>
              </a:rPr>
              <a:t>medida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única</a:t>
            </a:r>
            <a:endParaRPr lang="en-US" sz="1500" dirty="0">
              <a:latin typeface="Montserra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F0158-1F4B-EA00-BB44-B55E5370C6F1}"/>
              </a:ext>
            </a:extLst>
          </p:cNvPr>
          <p:cNvSpPr/>
          <p:nvPr/>
        </p:nvSpPr>
        <p:spPr>
          <a:xfrm>
            <a:off x="6276975" y="6042739"/>
            <a:ext cx="5381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222222"/>
                </a:solidFill>
                <a:latin typeface="Montserrat" pitchFamily="2" charset="77"/>
                <a:ea typeface="Fira Sans" panose="020B0503050000020004" pitchFamily="34" charset="0"/>
              </a:rPr>
              <a:t>Wickham, H. (2014). Tidy data. </a:t>
            </a:r>
            <a:r>
              <a:rPr lang="en-US" sz="1000" i="1" dirty="0">
                <a:solidFill>
                  <a:srgbClr val="222222"/>
                </a:solidFill>
                <a:latin typeface="Montserrat" pitchFamily="2" charset="77"/>
                <a:ea typeface="Fira Sans" panose="020B0503050000020004" pitchFamily="34" charset="0"/>
              </a:rPr>
              <a:t>Journal of statistical software</a:t>
            </a:r>
            <a:r>
              <a:rPr lang="en-US" sz="1000" dirty="0">
                <a:solidFill>
                  <a:srgbClr val="222222"/>
                </a:solidFill>
                <a:latin typeface="Montserrat" pitchFamily="2" charset="77"/>
                <a:ea typeface="Fira Sans" panose="020B0503050000020004" pitchFamily="34" charset="0"/>
              </a:rPr>
              <a:t>, </a:t>
            </a:r>
            <a:r>
              <a:rPr lang="en-US" sz="1000" i="1" dirty="0">
                <a:solidFill>
                  <a:srgbClr val="222222"/>
                </a:solidFill>
                <a:latin typeface="Montserrat" pitchFamily="2" charset="77"/>
                <a:ea typeface="Fira Sans" panose="020B0503050000020004" pitchFamily="34" charset="0"/>
              </a:rPr>
              <a:t>59</a:t>
            </a:r>
            <a:r>
              <a:rPr lang="en-US" sz="1000" dirty="0">
                <a:solidFill>
                  <a:srgbClr val="222222"/>
                </a:solidFill>
                <a:latin typeface="Montserrat" pitchFamily="2" charset="77"/>
                <a:ea typeface="Fira Sans" panose="020B0503050000020004" pitchFamily="34" charset="0"/>
              </a:rPr>
              <a:t>(1), 1-23.</a:t>
            </a:r>
            <a:endParaRPr lang="en-US" sz="1000" dirty="0">
              <a:latin typeface="Montserrat" pitchFamily="2" charset="77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906F3-9245-291C-5107-78575A6A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La Explosión Cámbrica de los Datos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4427F3-4616-4B1D-728F-0ADEB1F3E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496729"/>
              </p:ext>
            </p:extLst>
          </p:nvPr>
        </p:nvGraphicFramePr>
        <p:xfrm>
          <a:off x="695325" y="1717964"/>
          <a:ext cx="10837863" cy="4294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D1B37C-74DA-4E6A-A7F5-30F1A78D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223BA-8295-C01A-4CC5-65AE8F20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16" name="CuadroTexto 14">
            <a:extLst>
              <a:ext uri="{FF2B5EF4-FFF2-40B4-BE49-F238E27FC236}">
                <a16:creationId xmlns:a16="http://schemas.microsoft.com/office/drawing/2014/main" id="{3A3A3492-29B5-6D08-42C7-AAC3ACAC33AA}"/>
              </a:ext>
            </a:extLst>
          </p:cNvPr>
          <p:cNvSpPr txBox="1"/>
          <p:nvPr/>
        </p:nvSpPr>
        <p:spPr>
          <a:xfrm>
            <a:off x="644092" y="1367850"/>
            <a:ext cx="8152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>
                <a:latin typeface="Montserrat Medium" pitchFamily="2" charset="77"/>
              </a:rPr>
              <a:t>Volumen de datos generado en Exabytes (Miles de millones de Gigabytes)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9F32B0E-C50B-243A-9C6A-8580425DA0D5}"/>
              </a:ext>
            </a:extLst>
          </p:cNvPr>
          <p:cNvSpPr txBox="1">
            <a:spLocks/>
          </p:cNvSpPr>
          <p:nvPr/>
        </p:nvSpPr>
        <p:spPr>
          <a:xfrm>
            <a:off x="695324" y="6086476"/>
            <a:ext cx="10306051" cy="2254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Montserrat" pitchFamily="2" charset="77"/>
              </a:rPr>
              <a:t>Azad et al (2020). The role of structured and unstructured data managing mechanisms in the 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32400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AD787C74-8D66-84EC-1E4F-3D36E284C501}"/>
              </a:ext>
            </a:extLst>
          </p:cNvPr>
          <p:cNvSpPr/>
          <p:nvPr/>
        </p:nvSpPr>
        <p:spPr>
          <a:xfrm rot="10800000">
            <a:off x="5640625" y="4721867"/>
            <a:ext cx="2279176" cy="218150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0D85E43-892C-7F7C-7FFD-602A01A682CF}"/>
              </a:ext>
            </a:extLst>
          </p:cNvPr>
          <p:cNvSpPr/>
          <p:nvPr/>
        </p:nvSpPr>
        <p:spPr>
          <a:xfrm>
            <a:off x="4524612" y="4469003"/>
            <a:ext cx="2279176" cy="218150"/>
          </a:xfrm>
          <a:prstGeom prst="rightArrow">
            <a:avLst/>
          </a:prstGeom>
          <a:solidFill>
            <a:schemeClr val="accent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E1C22-80EB-EB7B-9E4F-D816BD8E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Procesamiento del Lenguaje Natural (NLP)</a:t>
            </a:r>
          </a:p>
        </p:txBody>
      </p:sp>
      <p:pic>
        <p:nvPicPr>
          <p:cNvPr id="7" name="Content Placeholder 6" descr="Brain in head with solid fill">
            <a:extLst>
              <a:ext uri="{FF2B5EF4-FFF2-40B4-BE49-F238E27FC236}">
                <a16:creationId xmlns:a16="http://schemas.microsoft.com/office/drawing/2014/main" id="{DAB9D5AA-EAEA-2F30-9F24-BD9D9A5AC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6777" y="2206088"/>
            <a:ext cx="3600000" cy="3600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85A630-D7AB-9623-FDBD-B1CB4806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F6D01-1F5F-B2E4-5428-73916919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pic>
        <p:nvPicPr>
          <p:cNvPr id="9" name="Graphic 8" descr="Head with gears with solid fill">
            <a:extLst>
              <a:ext uri="{FF2B5EF4-FFF2-40B4-BE49-F238E27FC236}">
                <a16:creationId xmlns:a16="http://schemas.microsoft.com/office/drawing/2014/main" id="{B0009C41-59EC-704A-DE24-E64EE4ABA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904277" y="2315272"/>
            <a:ext cx="3600000" cy="3600000"/>
          </a:xfrm>
          <a:prstGeom prst="rect">
            <a:avLst/>
          </a:prstGeom>
        </p:spPr>
      </p:pic>
      <p:sp>
        <p:nvSpPr>
          <p:cNvPr id="10" name="CuadroTexto 14">
            <a:extLst>
              <a:ext uri="{FF2B5EF4-FFF2-40B4-BE49-F238E27FC236}">
                <a16:creationId xmlns:a16="http://schemas.microsoft.com/office/drawing/2014/main" id="{B9A04669-9DD4-0FB4-1F3E-32CBBD33A247}"/>
              </a:ext>
            </a:extLst>
          </p:cNvPr>
          <p:cNvSpPr txBox="1"/>
          <p:nvPr/>
        </p:nvSpPr>
        <p:spPr>
          <a:xfrm>
            <a:off x="2688014" y="5828588"/>
            <a:ext cx="15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Montserrat Medium" pitchFamily="2" charset="77"/>
              </a:rPr>
              <a:t>Lingüistica</a:t>
            </a:r>
          </a:p>
        </p:txBody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ABB40C3D-624B-65E7-1747-6CF3BC0DF343}"/>
              </a:ext>
            </a:extLst>
          </p:cNvPr>
          <p:cNvSpPr txBox="1"/>
          <p:nvPr/>
        </p:nvSpPr>
        <p:spPr>
          <a:xfrm>
            <a:off x="7959518" y="5690089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Montserrat Medium" pitchFamily="2" charset="77"/>
              </a:rPr>
              <a:t>Ciencias de la Computación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E18AC33-9B8C-F711-8622-BB9EEB07D851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16200000" flipH="1">
            <a:off x="6140935" y="-248070"/>
            <a:ext cx="109184" cy="5017500"/>
          </a:xfrm>
          <a:prstGeom prst="curvedConnector3">
            <a:avLst>
              <a:gd name="adj1" fmla="val -484366"/>
            </a:avLst>
          </a:prstGeom>
          <a:ln w="7620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4">
            <a:extLst>
              <a:ext uri="{FF2B5EF4-FFF2-40B4-BE49-F238E27FC236}">
                <a16:creationId xmlns:a16="http://schemas.microsoft.com/office/drawing/2014/main" id="{0DDC0AEB-109C-DBA3-8728-FF392B9015D3}"/>
              </a:ext>
            </a:extLst>
          </p:cNvPr>
          <p:cNvSpPr txBox="1"/>
          <p:nvPr/>
        </p:nvSpPr>
        <p:spPr>
          <a:xfrm>
            <a:off x="5228773" y="1846803"/>
            <a:ext cx="19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Montserrat Medium" pitchFamily="2" charset="77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11229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7EA0-17A0-ABC2-F1AA-6BAA5AC5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¿Por qué aprender sobre NLP?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F874D-A5DF-44AC-0BDD-1DA501D3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145E2-1B18-9614-39D5-E07A6FCF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6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759221-98A5-2A07-6ADC-3F70C5966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544741"/>
            <a:ext cx="10837863" cy="3768518"/>
          </a:xfr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DFF1C79-E982-EB11-C4D1-16DF4E95A93C}"/>
              </a:ext>
            </a:extLst>
          </p:cNvPr>
          <p:cNvSpPr txBox="1">
            <a:spLocks/>
          </p:cNvSpPr>
          <p:nvPr/>
        </p:nvSpPr>
        <p:spPr>
          <a:xfrm>
            <a:off x="1056564" y="5077702"/>
            <a:ext cx="4249739" cy="25947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Montserra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Fuente: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  <a:latin typeface="Montserra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Xue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Montserra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Hua (2020)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350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FF2B5EF4-FFF2-40B4-BE49-F238E27FC236}">
                <a16:creationId xmlns:a16="http://schemas.microsoft.com/office/drawing/2014/main" id="{81ABD9C7-D4C2-2DD9-BF09-EFD19258DFBD}"/>
              </a:ext>
            </a:extLst>
          </p:cNvPr>
          <p:cNvSpPr/>
          <p:nvPr/>
        </p:nvSpPr>
        <p:spPr>
          <a:xfrm>
            <a:off x="4407587" y="4661566"/>
            <a:ext cx="2294464" cy="756130"/>
          </a:xfrm>
          <a:custGeom>
            <a:avLst/>
            <a:gdLst>
              <a:gd name="connsiteX0" fmla="*/ 0 w 2294464"/>
              <a:gd name="connsiteY0" fmla="*/ 0 h 756130"/>
              <a:gd name="connsiteX1" fmla="*/ 2294464 w 2294464"/>
              <a:gd name="connsiteY1" fmla="*/ 0 h 756130"/>
              <a:gd name="connsiteX2" fmla="*/ 2294464 w 2294464"/>
              <a:gd name="connsiteY2" fmla="*/ 756130 h 756130"/>
              <a:gd name="connsiteX3" fmla="*/ 0 w 2294464"/>
              <a:gd name="connsiteY3" fmla="*/ 756130 h 756130"/>
              <a:gd name="connsiteX4" fmla="*/ 0 w 2294464"/>
              <a:gd name="connsiteY4" fmla="*/ 0 h 75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4464" h="756130">
                <a:moveTo>
                  <a:pt x="0" y="0"/>
                </a:moveTo>
                <a:lnTo>
                  <a:pt x="2294464" y="0"/>
                </a:lnTo>
                <a:lnTo>
                  <a:pt x="2294464" y="756130"/>
                </a:lnTo>
                <a:lnTo>
                  <a:pt x="0" y="7561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>
                <a:latin typeface="Montserrat" pitchFamily="2" charset="77"/>
              </a:rPr>
              <a:t>Ambiguedad</a:t>
            </a:r>
            <a:endParaRPr lang="en-US" sz="1600" kern="1200" dirty="0">
              <a:latin typeface="Montserrat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285D5D-3A59-55EA-A782-0AA8816F1F48}"/>
              </a:ext>
            </a:extLst>
          </p:cNvPr>
          <p:cNvSpPr/>
          <p:nvPr/>
        </p:nvSpPr>
        <p:spPr>
          <a:xfrm>
            <a:off x="4404980" y="4431599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F03D34-8D02-26B5-F12B-B9F65200778B}"/>
              </a:ext>
            </a:extLst>
          </p:cNvPr>
          <p:cNvSpPr/>
          <p:nvPr/>
        </p:nvSpPr>
        <p:spPr>
          <a:xfrm>
            <a:off x="4532739" y="4176079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66983"/>
              <a:satOff val="-1829"/>
              <a:lumOff val="4903"/>
              <a:alphaOff val="0"/>
            </a:schemeClr>
          </a:fillRef>
          <a:effectRef idx="0">
            <a:schemeClr val="accent3">
              <a:shade val="50000"/>
              <a:hueOff val="66983"/>
              <a:satOff val="-1829"/>
              <a:lumOff val="4903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E99DF8-4E32-45CC-808F-B9E3FDB989ED}"/>
              </a:ext>
            </a:extLst>
          </p:cNvPr>
          <p:cNvSpPr/>
          <p:nvPr/>
        </p:nvSpPr>
        <p:spPr>
          <a:xfrm>
            <a:off x="4839363" y="4227183"/>
            <a:ext cx="286808" cy="2868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133965"/>
              <a:satOff val="-3659"/>
              <a:lumOff val="9806"/>
              <a:alphaOff val="0"/>
            </a:schemeClr>
          </a:fillRef>
          <a:effectRef idx="0">
            <a:schemeClr val="accent3">
              <a:shade val="50000"/>
              <a:hueOff val="133965"/>
              <a:satOff val="-3659"/>
              <a:lumOff val="9806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BDC7B0-2478-E5D1-1B41-DE14DD276DBD}"/>
              </a:ext>
            </a:extLst>
          </p:cNvPr>
          <p:cNvSpPr/>
          <p:nvPr/>
        </p:nvSpPr>
        <p:spPr>
          <a:xfrm>
            <a:off x="5094883" y="3946111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200948"/>
              <a:satOff val="-5488"/>
              <a:lumOff val="14709"/>
              <a:alphaOff val="0"/>
            </a:schemeClr>
          </a:fillRef>
          <a:effectRef idx="0">
            <a:schemeClr val="accent3">
              <a:shade val="50000"/>
              <a:hueOff val="200948"/>
              <a:satOff val="-5488"/>
              <a:lumOff val="14709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62F63E-AE95-BB19-DF6C-8145016BDB5F}"/>
              </a:ext>
            </a:extLst>
          </p:cNvPr>
          <p:cNvSpPr/>
          <p:nvPr/>
        </p:nvSpPr>
        <p:spPr>
          <a:xfrm>
            <a:off x="5427059" y="3843903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267931"/>
              <a:satOff val="-7317"/>
              <a:lumOff val="19611"/>
              <a:alphaOff val="0"/>
            </a:schemeClr>
          </a:fillRef>
          <a:effectRef idx="0">
            <a:schemeClr val="accent3">
              <a:shade val="50000"/>
              <a:hueOff val="267931"/>
              <a:satOff val="-7317"/>
              <a:lumOff val="19611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2EDED1-90D6-81A7-64C2-B94F0891FF82}"/>
              </a:ext>
            </a:extLst>
          </p:cNvPr>
          <p:cNvSpPr/>
          <p:nvPr/>
        </p:nvSpPr>
        <p:spPr>
          <a:xfrm>
            <a:off x="5835891" y="4022767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334913"/>
              <a:satOff val="-9146"/>
              <a:lumOff val="24514"/>
              <a:alphaOff val="0"/>
            </a:schemeClr>
          </a:fillRef>
          <a:effectRef idx="0">
            <a:schemeClr val="accent3">
              <a:shade val="50000"/>
              <a:hueOff val="334913"/>
              <a:satOff val="-9146"/>
              <a:lumOff val="24514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479CDE-8706-8755-D338-0534A11757EC}"/>
              </a:ext>
            </a:extLst>
          </p:cNvPr>
          <p:cNvSpPr/>
          <p:nvPr/>
        </p:nvSpPr>
        <p:spPr>
          <a:xfrm>
            <a:off x="6091411" y="4150527"/>
            <a:ext cx="286808" cy="2868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401896"/>
              <a:satOff val="-10976"/>
              <a:lumOff val="29417"/>
              <a:alphaOff val="0"/>
            </a:schemeClr>
          </a:fillRef>
          <a:effectRef idx="0">
            <a:schemeClr val="accent3">
              <a:shade val="50000"/>
              <a:hueOff val="401896"/>
              <a:satOff val="-10976"/>
              <a:lumOff val="29417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9338EA-1933-81C6-D8BD-7BA81261AC82}"/>
              </a:ext>
            </a:extLst>
          </p:cNvPr>
          <p:cNvSpPr/>
          <p:nvPr/>
        </p:nvSpPr>
        <p:spPr>
          <a:xfrm>
            <a:off x="6449139" y="4431599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468879"/>
              <a:satOff val="-12805"/>
              <a:lumOff val="34320"/>
              <a:alphaOff val="0"/>
            </a:schemeClr>
          </a:fillRef>
          <a:effectRef idx="0">
            <a:schemeClr val="accent3">
              <a:shade val="50000"/>
              <a:hueOff val="468879"/>
              <a:satOff val="-12805"/>
              <a:lumOff val="3432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7BC623-BA35-8AF3-547E-5286BC9F8F23}"/>
              </a:ext>
            </a:extLst>
          </p:cNvPr>
          <p:cNvSpPr/>
          <p:nvPr/>
        </p:nvSpPr>
        <p:spPr>
          <a:xfrm>
            <a:off x="6602451" y="4712670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535861"/>
              <a:satOff val="-14634"/>
              <a:lumOff val="39223"/>
              <a:alphaOff val="0"/>
            </a:schemeClr>
          </a:fillRef>
          <a:effectRef idx="0">
            <a:schemeClr val="accent3">
              <a:shade val="50000"/>
              <a:hueOff val="535861"/>
              <a:satOff val="-14634"/>
              <a:lumOff val="39223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157FDC-F8BB-1756-A8B5-AACC5A18012D}"/>
              </a:ext>
            </a:extLst>
          </p:cNvPr>
          <p:cNvSpPr/>
          <p:nvPr/>
        </p:nvSpPr>
        <p:spPr>
          <a:xfrm>
            <a:off x="5273747" y="4176079"/>
            <a:ext cx="469322" cy="4693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602844"/>
              <a:satOff val="-16463"/>
              <a:lumOff val="44126"/>
              <a:alphaOff val="0"/>
            </a:schemeClr>
          </a:fillRef>
          <a:effectRef idx="0">
            <a:schemeClr val="accent3">
              <a:shade val="50000"/>
              <a:hueOff val="602844"/>
              <a:satOff val="-16463"/>
              <a:lumOff val="44126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714834-B672-4156-D1BB-57DED390EDBE}"/>
              </a:ext>
            </a:extLst>
          </p:cNvPr>
          <p:cNvSpPr/>
          <p:nvPr/>
        </p:nvSpPr>
        <p:spPr>
          <a:xfrm>
            <a:off x="4277220" y="5147054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602844"/>
              <a:satOff val="-16463"/>
              <a:lumOff val="44126"/>
              <a:alphaOff val="0"/>
            </a:schemeClr>
          </a:fillRef>
          <a:effectRef idx="0">
            <a:schemeClr val="accent3">
              <a:shade val="50000"/>
              <a:hueOff val="602844"/>
              <a:satOff val="-16463"/>
              <a:lumOff val="44126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7FF4FAD-4C04-55AA-8049-605381F530F5}"/>
              </a:ext>
            </a:extLst>
          </p:cNvPr>
          <p:cNvSpPr/>
          <p:nvPr/>
        </p:nvSpPr>
        <p:spPr>
          <a:xfrm>
            <a:off x="4430532" y="5377022"/>
            <a:ext cx="286808" cy="2868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535861"/>
              <a:satOff val="-14634"/>
              <a:lumOff val="39223"/>
              <a:alphaOff val="0"/>
            </a:schemeClr>
          </a:fillRef>
          <a:effectRef idx="0">
            <a:schemeClr val="accent3">
              <a:shade val="50000"/>
              <a:hueOff val="535861"/>
              <a:satOff val="-14634"/>
              <a:lumOff val="39223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567CD0-9C58-6E74-EF8A-ABB8E050A732}"/>
              </a:ext>
            </a:extLst>
          </p:cNvPr>
          <p:cNvSpPr/>
          <p:nvPr/>
        </p:nvSpPr>
        <p:spPr>
          <a:xfrm>
            <a:off x="4813811" y="5581438"/>
            <a:ext cx="417175" cy="4171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468879"/>
              <a:satOff val="-12805"/>
              <a:lumOff val="34320"/>
              <a:alphaOff val="0"/>
            </a:schemeClr>
          </a:fillRef>
          <a:effectRef idx="0">
            <a:schemeClr val="accent3">
              <a:shade val="50000"/>
              <a:hueOff val="468879"/>
              <a:satOff val="-12805"/>
              <a:lumOff val="3432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B063EA-3AFF-27CE-C74D-49F3B606179E}"/>
              </a:ext>
            </a:extLst>
          </p:cNvPr>
          <p:cNvSpPr/>
          <p:nvPr/>
        </p:nvSpPr>
        <p:spPr>
          <a:xfrm>
            <a:off x="5350403" y="5913614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401896"/>
              <a:satOff val="-10976"/>
              <a:lumOff val="29417"/>
              <a:alphaOff val="0"/>
            </a:schemeClr>
          </a:fillRef>
          <a:effectRef idx="0">
            <a:schemeClr val="accent3">
              <a:shade val="50000"/>
              <a:hueOff val="401896"/>
              <a:satOff val="-10976"/>
              <a:lumOff val="29417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351E8A-5DF6-3589-90F3-C86616D8E141}"/>
              </a:ext>
            </a:extLst>
          </p:cNvPr>
          <p:cNvSpPr/>
          <p:nvPr/>
        </p:nvSpPr>
        <p:spPr>
          <a:xfrm>
            <a:off x="5452611" y="5581438"/>
            <a:ext cx="286808" cy="2868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334913"/>
              <a:satOff val="-9146"/>
              <a:lumOff val="24514"/>
              <a:alphaOff val="0"/>
            </a:schemeClr>
          </a:fillRef>
          <a:effectRef idx="0">
            <a:schemeClr val="accent3">
              <a:shade val="50000"/>
              <a:hueOff val="334913"/>
              <a:satOff val="-9146"/>
              <a:lumOff val="24514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DC616E-77A9-7155-67DF-9EC1D1612933}"/>
              </a:ext>
            </a:extLst>
          </p:cNvPr>
          <p:cNvSpPr/>
          <p:nvPr/>
        </p:nvSpPr>
        <p:spPr>
          <a:xfrm>
            <a:off x="5708131" y="5939166"/>
            <a:ext cx="182514" cy="18251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267931"/>
              <a:satOff val="-7317"/>
              <a:lumOff val="19611"/>
              <a:alphaOff val="0"/>
            </a:schemeClr>
          </a:fillRef>
          <a:effectRef idx="0">
            <a:schemeClr val="accent3">
              <a:shade val="50000"/>
              <a:hueOff val="267931"/>
              <a:satOff val="-7317"/>
              <a:lumOff val="19611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B22D93-89A2-44CE-259B-9FB0F15724E9}"/>
              </a:ext>
            </a:extLst>
          </p:cNvPr>
          <p:cNvSpPr/>
          <p:nvPr/>
        </p:nvSpPr>
        <p:spPr>
          <a:xfrm>
            <a:off x="5938099" y="5530334"/>
            <a:ext cx="417175" cy="4171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200948"/>
              <a:satOff val="-5488"/>
              <a:lumOff val="14709"/>
              <a:alphaOff val="0"/>
            </a:schemeClr>
          </a:fillRef>
          <a:effectRef idx="0">
            <a:schemeClr val="accent3">
              <a:shade val="50000"/>
              <a:hueOff val="200948"/>
              <a:satOff val="-5488"/>
              <a:lumOff val="14709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29CCB4-D2F4-4851-95E2-F4C3AB953007}"/>
              </a:ext>
            </a:extLst>
          </p:cNvPr>
          <p:cNvSpPr/>
          <p:nvPr/>
        </p:nvSpPr>
        <p:spPr>
          <a:xfrm>
            <a:off x="6500243" y="5428126"/>
            <a:ext cx="286808" cy="2868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133965"/>
              <a:satOff val="-3659"/>
              <a:lumOff val="9806"/>
              <a:alphaOff val="0"/>
            </a:schemeClr>
          </a:fillRef>
          <a:effectRef idx="0">
            <a:schemeClr val="accent3">
              <a:shade val="50000"/>
              <a:hueOff val="133965"/>
              <a:satOff val="-3659"/>
              <a:lumOff val="9806"/>
              <a:alphaOff val="0"/>
            </a:schemeClr>
          </a:effectRef>
          <a:fontRef idx="minor">
            <a:schemeClr val="lt1"/>
          </a:fontRef>
        </p:style>
      </p:sp>
      <p:sp>
        <p:nvSpPr>
          <p:cNvPr id="57" name="Chevron 56">
            <a:extLst>
              <a:ext uri="{FF2B5EF4-FFF2-40B4-BE49-F238E27FC236}">
                <a16:creationId xmlns:a16="http://schemas.microsoft.com/office/drawing/2014/main" id="{0E304997-A56A-2A20-1E80-B3C41DD0FFC6}"/>
              </a:ext>
            </a:extLst>
          </p:cNvPr>
          <p:cNvSpPr/>
          <p:nvPr/>
        </p:nvSpPr>
        <p:spPr>
          <a:xfrm rot="10800000">
            <a:off x="3434905" y="4226758"/>
            <a:ext cx="842314" cy="1608070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3">
              <a:shade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Chevron 57">
            <a:extLst>
              <a:ext uri="{FF2B5EF4-FFF2-40B4-BE49-F238E27FC236}">
                <a16:creationId xmlns:a16="http://schemas.microsoft.com/office/drawing/2014/main" id="{3E1A8343-9E3D-E103-9F0E-2B337C23E659}"/>
              </a:ext>
            </a:extLst>
          </p:cNvPr>
          <p:cNvSpPr/>
          <p:nvPr/>
        </p:nvSpPr>
        <p:spPr>
          <a:xfrm rot="10800000">
            <a:off x="2745739" y="4226758"/>
            <a:ext cx="842314" cy="1608070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3">
              <a:shade val="90000"/>
              <a:hueOff val="649598"/>
              <a:satOff val="-15342"/>
              <a:lumOff val="37174"/>
              <a:alphaOff val="0"/>
            </a:schemeClr>
          </a:lnRef>
          <a:fillRef idx="1">
            <a:schemeClr val="accent3">
              <a:shade val="90000"/>
              <a:hueOff val="649598"/>
              <a:satOff val="-15342"/>
              <a:lumOff val="37174"/>
              <a:alphaOff val="0"/>
            </a:schemeClr>
          </a:fillRef>
          <a:effectRef idx="0">
            <a:schemeClr val="accent3">
              <a:shade val="90000"/>
              <a:hueOff val="649598"/>
              <a:satOff val="-15342"/>
              <a:lumOff val="37174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00E63385-A373-59A7-809E-15356C73AE4A}"/>
              </a:ext>
            </a:extLst>
          </p:cNvPr>
          <p:cNvSpPr/>
          <p:nvPr/>
        </p:nvSpPr>
        <p:spPr>
          <a:xfrm>
            <a:off x="701212" y="4093863"/>
            <a:ext cx="1952637" cy="1952637"/>
          </a:xfrm>
          <a:custGeom>
            <a:avLst/>
            <a:gdLst>
              <a:gd name="connsiteX0" fmla="*/ 0 w 1952637"/>
              <a:gd name="connsiteY0" fmla="*/ 976319 h 1952637"/>
              <a:gd name="connsiteX1" fmla="*/ 976319 w 1952637"/>
              <a:gd name="connsiteY1" fmla="*/ 0 h 1952637"/>
              <a:gd name="connsiteX2" fmla="*/ 1952638 w 1952637"/>
              <a:gd name="connsiteY2" fmla="*/ 976319 h 1952637"/>
              <a:gd name="connsiteX3" fmla="*/ 976319 w 1952637"/>
              <a:gd name="connsiteY3" fmla="*/ 1952638 h 1952637"/>
              <a:gd name="connsiteX4" fmla="*/ 0 w 1952637"/>
              <a:gd name="connsiteY4" fmla="*/ 976319 h 19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37" h="1952637">
                <a:moveTo>
                  <a:pt x="0" y="976319"/>
                </a:moveTo>
                <a:cubicBezTo>
                  <a:pt x="0" y="437113"/>
                  <a:pt x="437113" y="0"/>
                  <a:pt x="976319" y="0"/>
                </a:cubicBezTo>
                <a:cubicBezTo>
                  <a:pt x="1515525" y="0"/>
                  <a:pt x="1952638" y="437113"/>
                  <a:pt x="1952638" y="976319"/>
                </a:cubicBezTo>
                <a:cubicBezTo>
                  <a:pt x="1952638" y="1515525"/>
                  <a:pt x="1515525" y="1952638"/>
                  <a:pt x="976319" y="1952638"/>
                </a:cubicBezTo>
                <a:cubicBezTo>
                  <a:pt x="437113" y="1952638"/>
                  <a:pt x="0" y="1515525"/>
                  <a:pt x="0" y="97631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66983"/>
              <a:satOff val="-1829"/>
              <a:lumOff val="4903"/>
              <a:alphaOff val="0"/>
            </a:schemeClr>
          </a:fillRef>
          <a:effectRef idx="0">
            <a:schemeClr val="accent3">
              <a:shade val="50000"/>
              <a:hueOff val="66983"/>
              <a:satOff val="-1829"/>
              <a:lumOff val="490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957" tIns="285957" rIns="285957" bIns="28595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>
                <a:latin typeface="Montserrat" pitchFamily="2" charset="77"/>
              </a:rPr>
              <a:t>Lenguaje</a:t>
            </a:r>
            <a:endParaRPr lang="en-US" sz="1600" kern="1200" dirty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E4E2E-BE85-C8C5-6670-ABDA574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/>
              <a:t>Procesamiento</a:t>
            </a:r>
            <a:r>
              <a:rPr lang="en-US" sz="3600" dirty="0"/>
              <a:t> del </a:t>
            </a:r>
            <a:r>
              <a:rPr lang="en-US" sz="3600" dirty="0" err="1"/>
              <a:t>Lenguaje</a:t>
            </a:r>
            <a:r>
              <a:rPr lang="en-US" sz="3600" dirty="0"/>
              <a:t> Natural (NLP)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BA487-70FF-FF66-716D-AA81813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D13A-99CC-19E7-5356-FC67CAAA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A7D80-3085-3E11-D772-092911F2AC05}"/>
              </a:ext>
            </a:extLst>
          </p:cNvPr>
          <p:cNvSpPr txBox="1"/>
          <p:nvPr/>
        </p:nvSpPr>
        <p:spPr>
          <a:xfrm>
            <a:off x="6780213" y="3655011"/>
            <a:ext cx="232575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 err="1">
                <a:latin typeface="Montserrat" pitchFamily="2" charset="77"/>
                <a:ea typeface="Fira Sans" panose="020B0503050000020004" pitchFamily="34" charset="0"/>
              </a:rPr>
              <a:t>Léxica</a:t>
            </a:r>
            <a:endParaRPr lang="en-US" sz="1600" dirty="0">
              <a:latin typeface="Montserrat" pitchFamily="2" charset="77"/>
              <a:ea typeface="Fira Sans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8C3CA-75BE-489F-9776-5BEAD73A4086}"/>
              </a:ext>
            </a:extLst>
          </p:cNvPr>
          <p:cNvSpPr txBox="1"/>
          <p:nvPr/>
        </p:nvSpPr>
        <p:spPr>
          <a:xfrm>
            <a:off x="7361453" y="4435532"/>
            <a:ext cx="265387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 err="1">
                <a:latin typeface="Montserrat" pitchFamily="2" charset="77"/>
                <a:ea typeface="Fira Sans" panose="020B0503050000020004" pitchFamily="34" charset="0"/>
              </a:rPr>
              <a:t>Sintáctica</a:t>
            </a:r>
            <a:endParaRPr lang="en-US" sz="1600" dirty="0">
              <a:latin typeface="Montserrat" pitchFamily="2" charset="77"/>
              <a:ea typeface="Fira Sans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D4BE8-DD53-6960-59D5-044566A9BF4B}"/>
              </a:ext>
            </a:extLst>
          </p:cNvPr>
          <p:cNvSpPr txBox="1"/>
          <p:nvPr/>
        </p:nvSpPr>
        <p:spPr>
          <a:xfrm>
            <a:off x="7361453" y="5216053"/>
            <a:ext cx="26538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 err="1">
                <a:latin typeface="Montserrat" pitchFamily="2" charset="77"/>
                <a:ea typeface="Fira Sans" panose="020B0503050000020004" pitchFamily="34" charset="0"/>
              </a:rPr>
              <a:t>Semántica</a:t>
            </a:r>
            <a:endParaRPr lang="en-US" sz="1600" dirty="0">
              <a:latin typeface="Montserrat" pitchFamily="2" charset="77"/>
              <a:ea typeface="Fira Sans" panose="020B05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F2DB4-7D46-C945-6045-1A918F0E7B34}"/>
              </a:ext>
            </a:extLst>
          </p:cNvPr>
          <p:cNvSpPr txBox="1"/>
          <p:nvPr/>
        </p:nvSpPr>
        <p:spPr>
          <a:xfrm>
            <a:off x="6780213" y="5996573"/>
            <a:ext cx="252270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 err="1">
                <a:latin typeface="Montserrat" pitchFamily="2" charset="77"/>
                <a:ea typeface="Fira Sans" panose="020B0503050000020004" pitchFamily="34" charset="0"/>
              </a:rPr>
              <a:t>Anafórica</a:t>
            </a:r>
            <a:endParaRPr lang="en-US" sz="1600" dirty="0">
              <a:latin typeface="Montserrat" pitchFamily="2" charset="77"/>
              <a:ea typeface="Fira Sans" panose="020B0503050000020004" pitchFamily="34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0F930A33-C241-4984-AAF3-72675582D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833782"/>
              </p:ext>
            </p:extLst>
          </p:nvPr>
        </p:nvGraphicFramePr>
        <p:xfrm>
          <a:off x="695326" y="2060575"/>
          <a:ext cx="8964612" cy="36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CuadroTexto 14">
            <a:extLst>
              <a:ext uri="{FF2B5EF4-FFF2-40B4-BE49-F238E27FC236}">
                <a16:creationId xmlns:a16="http://schemas.microsoft.com/office/drawing/2014/main" id="{C5455E60-C8E1-CC23-D9B5-416A45EC1945}"/>
              </a:ext>
            </a:extLst>
          </p:cNvPr>
          <p:cNvSpPr txBox="1"/>
          <p:nvPr/>
        </p:nvSpPr>
        <p:spPr>
          <a:xfrm>
            <a:off x="695325" y="1574835"/>
            <a:ext cx="477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Montserrat Medium" pitchFamily="2" charset="77"/>
              </a:rPr>
              <a:t>Generación del Lenguaje Natural (NLG)</a:t>
            </a:r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5B38D495-C92A-6AF5-5DC2-D3C818CC685A}"/>
              </a:ext>
            </a:extLst>
          </p:cNvPr>
          <p:cNvSpPr txBox="1"/>
          <p:nvPr/>
        </p:nvSpPr>
        <p:spPr>
          <a:xfrm>
            <a:off x="695325" y="2997200"/>
            <a:ext cx="525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Montserrat Medium" pitchFamily="2" charset="77"/>
              </a:rPr>
              <a:t>Entendimiento del Lenguaje Natural (NLU)</a:t>
            </a:r>
          </a:p>
        </p:txBody>
      </p:sp>
    </p:spTree>
    <p:extLst>
      <p:ext uri="{BB962C8B-B14F-4D97-AF65-F5344CB8AC3E}">
        <p14:creationId xmlns:p14="http://schemas.microsoft.com/office/powerpoint/2010/main" val="384693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623-2EAE-E67A-A159-EEBA87EF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¿Por qué enfocarnos en NLU?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804B-3B42-DDC2-A63F-6F7DBC0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33FD-EC43-97BC-61A5-F4DCF8A8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6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516514-A01F-4702-8936-F500612FE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179" y="1592263"/>
            <a:ext cx="5681643" cy="4681537"/>
          </a:xfrm>
        </p:spPr>
      </p:pic>
    </p:spTree>
    <p:extLst>
      <p:ext uri="{BB962C8B-B14F-4D97-AF65-F5344CB8AC3E}">
        <p14:creationId xmlns:p14="http://schemas.microsoft.com/office/powerpoint/2010/main" val="186155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623-2EAE-E67A-A159-EEBA87EF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¿Por qué enfocarnos en NLU?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804B-3B42-DDC2-A63F-6F7DBC0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33FD-EC43-97BC-61A5-F4DCF8A8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16</a:t>
            </a:fld>
            <a:endParaRPr lang="es-ES" noProof="0"/>
          </a:p>
        </p:txBody>
      </p:sp>
      <p:pic>
        <p:nvPicPr>
          <p:cNvPr id="6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516514-A01F-4702-8936-F500612FE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179" y="1592263"/>
            <a:ext cx="5681643" cy="468153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1E720A-001E-B465-68C8-3C92797B1807}"/>
              </a:ext>
            </a:extLst>
          </p:cNvPr>
          <p:cNvCxnSpPr>
            <a:cxnSpLocks/>
          </p:cNvCxnSpPr>
          <p:nvPr/>
        </p:nvCxnSpPr>
        <p:spPr>
          <a:xfrm>
            <a:off x="3904301" y="2178130"/>
            <a:ext cx="5049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F4735-2F0A-2DD9-D882-571D1176CA32}"/>
              </a:ext>
            </a:extLst>
          </p:cNvPr>
          <p:cNvCxnSpPr>
            <a:cxnSpLocks/>
          </p:cNvCxnSpPr>
          <p:nvPr/>
        </p:nvCxnSpPr>
        <p:spPr>
          <a:xfrm>
            <a:off x="3913944" y="3751884"/>
            <a:ext cx="4264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245DFD-0401-DF5F-9A21-9A75475D603E}"/>
              </a:ext>
            </a:extLst>
          </p:cNvPr>
          <p:cNvCxnSpPr>
            <a:cxnSpLocks/>
          </p:cNvCxnSpPr>
          <p:nvPr/>
        </p:nvCxnSpPr>
        <p:spPr>
          <a:xfrm>
            <a:off x="3901752" y="5337175"/>
            <a:ext cx="1068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9059DD-05F1-D367-344E-D33943694E4F}"/>
              </a:ext>
            </a:extLst>
          </p:cNvPr>
          <p:cNvCxnSpPr>
            <a:cxnSpLocks/>
          </p:cNvCxnSpPr>
          <p:nvPr/>
        </p:nvCxnSpPr>
        <p:spPr>
          <a:xfrm>
            <a:off x="4432515" y="2178130"/>
            <a:ext cx="15633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692904-30FD-E535-1A49-45F3229A9E63}"/>
              </a:ext>
            </a:extLst>
          </p:cNvPr>
          <p:cNvCxnSpPr>
            <a:cxnSpLocks/>
          </p:cNvCxnSpPr>
          <p:nvPr/>
        </p:nvCxnSpPr>
        <p:spPr>
          <a:xfrm>
            <a:off x="4349640" y="3751885"/>
            <a:ext cx="14659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6CE6AE-2187-D775-E755-2E813AF6170B}"/>
              </a:ext>
            </a:extLst>
          </p:cNvPr>
          <p:cNvCxnSpPr>
            <a:cxnSpLocks/>
          </p:cNvCxnSpPr>
          <p:nvPr/>
        </p:nvCxnSpPr>
        <p:spPr>
          <a:xfrm>
            <a:off x="4974189" y="5337176"/>
            <a:ext cx="241822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972718-8F55-B5A8-AA87-62FB12B5B530}"/>
              </a:ext>
            </a:extLst>
          </p:cNvPr>
          <p:cNvCxnSpPr>
            <a:cxnSpLocks/>
          </p:cNvCxnSpPr>
          <p:nvPr/>
        </p:nvCxnSpPr>
        <p:spPr>
          <a:xfrm>
            <a:off x="6292312" y="2178130"/>
            <a:ext cx="103063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2A93A1-AA52-5470-C4E7-FE5B7CF5512E}"/>
              </a:ext>
            </a:extLst>
          </p:cNvPr>
          <p:cNvCxnSpPr>
            <a:cxnSpLocks/>
          </p:cNvCxnSpPr>
          <p:nvPr/>
        </p:nvCxnSpPr>
        <p:spPr>
          <a:xfrm>
            <a:off x="4619625" y="2370924"/>
            <a:ext cx="15564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98564B-E826-1639-1668-5F85DC3135B3}"/>
              </a:ext>
            </a:extLst>
          </p:cNvPr>
          <p:cNvCxnSpPr>
            <a:cxnSpLocks/>
          </p:cNvCxnSpPr>
          <p:nvPr/>
        </p:nvCxnSpPr>
        <p:spPr>
          <a:xfrm>
            <a:off x="3411866" y="3971965"/>
            <a:ext cx="137959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625B78-99D8-82C7-C1BC-11F956192BFA}"/>
              </a:ext>
            </a:extLst>
          </p:cNvPr>
          <p:cNvCxnSpPr>
            <a:cxnSpLocks/>
          </p:cNvCxnSpPr>
          <p:nvPr/>
        </p:nvCxnSpPr>
        <p:spPr>
          <a:xfrm>
            <a:off x="3411866" y="5559443"/>
            <a:ext cx="309684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01AEA-6629-7812-944C-525CCC6337E5}"/>
              </a:ext>
            </a:extLst>
          </p:cNvPr>
          <p:cNvCxnSpPr>
            <a:cxnSpLocks/>
          </p:cNvCxnSpPr>
          <p:nvPr/>
        </p:nvCxnSpPr>
        <p:spPr>
          <a:xfrm>
            <a:off x="3416371" y="2378672"/>
            <a:ext cx="114788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7D151E-8F87-270B-F871-008E3D329E62}"/>
              </a:ext>
            </a:extLst>
          </p:cNvPr>
          <p:cNvCxnSpPr>
            <a:cxnSpLocks/>
          </p:cNvCxnSpPr>
          <p:nvPr/>
        </p:nvCxnSpPr>
        <p:spPr>
          <a:xfrm>
            <a:off x="5851842" y="3751884"/>
            <a:ext cx="128047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9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825B-FC32-E7ED-0005-AD3306F6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Crítico del Discurso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AE06-5902-62EF-5D3C-A0BEF1F2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484313"/>
            <a:ext cx="4571355" cy="47894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CDA sees discourse – language use in speech and writing – as a form of ‘social practice’. Describing discourse as social practice implies a dialectical relationship between a particular discursive event and the situation(s), institution(s) and social structure(s) which frame it: the discursive event is shaped by them, but it also shapes them.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600" dirty="0"/>
              <a:t>Fairclough &amp; </a:t>
            </a:r>
            <a:r>
              <a:rPr lang="en-US" sz="1600" dirty="0" err="1"/>
              <a:t>Wodak</a:t>
            </a:r>
            <a:r>
              <a:rPr lang="en-US" sz="1600" dirty="0"/>
              <a:t>, 1997</a:t>
            </a:r>
            <a:endParaRPr lang="en-US" sz="1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EC639-BFAC-40FB-E201-F5C23ADD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F196B-7DC0-332B-AFFF-3A7C670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D6292-4865-02C8-A2C6-166FEE417BF8}"/>
              </a:ext>
            </a:extLst>
          </p:cNvPr>
          <p:cNvSpPr/>
          <p:nvPr/>
        </p:nvSpPr>
        <p:spPr>
          <a:xfrm>
            <a:off x="5772150" y="1484312"/>
            <a:ext cx="3995738" cy="4789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22250"/>
            <a:r>
              <a:rPr lang="en-US" sz="1400" dirty="0" err="1">
                <a:solidFill>
                  <a:schemeClr val="tx1"/>
                </a:solidFill>
                <a:latin typeface="Montserrat" pitchFamily="2" charset="77"/>
              </a:rPr>
              <a:t>Práctica</a:t>
            </a:r>
            <a:r>
              <a:rPr lang="en-US" sz="1400" dirty="0">
                <a:solidFill>
                  <a:schemeClr val="tx1"/>
                </a:solidFill>
                <a:latin typeface="Montserrat" pitchFamily="2" charset="77"/>
              </a:rPr>
              <a:t> Sociocultural</a:t>
            </a:r>
          </a:p>
          <a:p>
            <a:endParaRPr lang="en-US" sz="14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11111-D3B2-D403-ED21-A81951BF3762}"/>
              </a:ext>
            </a:extLst>
          </p:cNvPr>
          <p:cNvSpPr/>
          <p:nvPr/>
        </p:nvSpPr>
        <p:spPr>
          <a:xfrm>
            <a:off x="6118514" y="1952625"/>
            <a:ext cx="2940849" cy="37449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ontserrat" pitchFamily="2" charset="77"/>
              </a:rPr>
              <a:t>Discurso</a:t>
            </a:r>
            <a:r>
              <a:rPr lang="en-US" sz="14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ontserrat" pitchFamily="2" charset="77"/>
              </a:rPr>
              <a:t>Práctico</a:t>
            </a:r>
            <a:endParaRPr lang="en-US" sz="1400" dirty="0">
              <a:solidFill>
                <a:schemeClr val="tx1"/>
              </a:solidFill>
              <a:latin typeface="Montserrat" pitchFamily="2" charset="77"/>
            </a:endParaRPr>
          </a:p>
          <a:p>
            <a:endParaRPr lang="en-US" sz="1400" dirty="0">
              <a:solidFill>
                <a:schemeClr val="tx1"/>
              </a:solidFill>
              <a:latin typeface="Montserrat" pitchFamily="2" charset="77"/>
            </a:endParaRPr>
          </a:p>
          <a:p>
            <a:endParaRPr lang="en-US" sz="14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B0ACB-74E4-9BC8-1BDB-55CC69F2C20E}"/>
              </a:ext>
            </a:extLst>
          </p:cNvPr>
          <p:cNvSpPr/>
          <p:nvPr/>
        </p:nvSpPr>
        <p:spPr>
          <a:xfrm>
            <a:off x="6528118" y="2527268"/>
            <a:ext cx="1560771" cy="1765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ontserrat" pitchFamily="2" charset="77"/>
              </a:rPr>
              <a:t>Texto</a:t>
            </a:r>
            <a:endParaRPr lang="en-US" sz="14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A4A77-B87F-D9C2-713B-550DDE047FC1}"/>
              </a:ext>
            </a:extLst>
          </p:cNvPr>
          <p:cNvSpPr txBox="1"/>
          <p:nvPr/>
        </p:nvSpPr>
        <p:spPr>
          <a:xfrm>
            <a:off x="6118514" y="1952625"/>
            <a:ext cx="227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Montserrat" pitchFamily="2" charset="77"/>
                <a:ea typeface="Fira Sans Book" panose="020B0503050000020004" pitchFamily="34" charset="0"/>
              </a:rPr>
              <a:t>Proceso</a:t>
            </a:r>
            <a:r>
              <a:rPr lang="en-US" sz="1400" i="1" dirty="0">
                <a:latin typeface="Montserrat" pitchFamily="2" charset="77"/>
                <a:ea typeface="Fira Sans Book" panose="020B0503050000020004" pitchFamily="34" charset="0"/>
              </a:rPr>
              <a:t> de </a:t>
            </a:r>
            <a:r>
              <a:rPr lang="en-US" sz="1400" i="1" dirty="0" err="1">
                <a:latin typeface="Montserrat" pitchFamily="2" charset="77"/>
                <a:ea typeface="Fira Sans Book" panose="020B0503050000020004" pitchFamily="34" charset="0"/>
              </a:rPr>
              <a:t>Producción</a:t>
            </a:r>
            <a:endParaRPr lang="en-US" sz="1400" i="1" dirty="0">
              <a:latin typeface="Montserrat" pitchFamily="2" charset="77"/>
              <a:ea typeface="Fira Sans Book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87DE5-BE54-C1C0-82B5-B0B559024129}"/>
              </a:ext>
            </a:extLst>
          </p:cNvPr>
          <p:cNvSpPr txBox="1"/>
          <p:nvPr/>
        </p:nvSpPr>
        <p:spPr>
          <a:xfrm>
            <a:off x="6134665" y="4453136"/>
            <a:ext cx="255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Montserrat" pitchFamily="2" charset="77"/>
                <a:ea typeface="Fira Sans Book" panose="020B0503050000020004" pitchFamily="34" charset="0"/>
              </a:rPr>
              <a:t>Proceso</a:t>
            </a:r>
            <a:r>
              <a:rPr lang="en-US" sz="1400" i="1" dirty="0">
                <a:latin typeface="Montserrat" pitchFamily="2" charset="77"/>
                <a:ea typeface="Fira Sans Book" panose="020B0503050000020004" pitchFamily="34" charset="0"/>
              </a:rPr>
              <a:t> de </a:t>
            </a:r>
            <a:r>
              <a:rPr lang="en-US" sz="1400" i="1" dirty="0" err="1">
                <a:latin typeface="Montserrat" pitchFamily="2" charset="77"/>
                <a:ea typeface="Fira Sans Book" panose="020B0503050000020004" pitchFamily="34" charset="0"/>
              </a:rPr>
              <a:t>Interpretación</a:t>
            </a:r>
            <a:endParaRPr lang="en-US" sz="1400" i="1" dirty="0">
              <a:latin typeface="Montserrat" pitchFamily="2" charset="77"/>
              <a:ea typeface="Fira Sans Book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D7C12-B6B7-6435-0DA2-4CB71017AC7B}"/>
              </a:ext>
            </a:extLst>
          </p:cNvPr>
          <p:cNvSpPr txBox="1"/>
          <p:nvPr/>
        </p:nvSpPr>
        <p:spPr>
          <a:xfrm>
            <a:off x="10318902" y="2420938"/>
            <a:ext cx="1214286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err="1">
                <a:latin typeface="Montserrat" pitchFamily="2" charset="77"/>
                <a:ea typeface="Fira Sans Book" panose="020B0503050000020004" pitchFamily="34" charset="0"/>
              </a:rPr>
              <a:t>Descripción</a:t>
            </a:r>
            <a:endParaRPr lang="en-US" sz="1050" b="1" dirty="0">
              <a:latin typeface="Montserrat" pitchFamily="2" charset="77"/>
              <a:ea typeface="Fira Sans Book" panose="020B0503050000020004" pitchFamily="34" charset="0"/>
            </a:endParaRPr>
          </a:p>
          <a:p>
            <a:pPr algn="ctr"/>
            <a:r>
              <a:rPr lang="en-US" sz="1050" b="1" dirty="0">
                <a:latin typeface="Montserrat" pitchFamily="2" charset="77"/>
                <a:ea typeface="Fira Sans Book" panose="020B0503050000020004" pitchFamily="34" charset="0"/>
              </a:rPr>
              <a:t>(</a:t>
            </a:r>
            <a:r>
              <a:rPr lang="en-US" sz="1050" b="1" dirty="0" err="1">
                <a:latin typeface="Montserrat" pitchFamily="2" charset="77"/>
                <a:ea typeface="Fira Sans Book" panose="020B0503050000020004" pitchFamily="34" charset="0"/>
              </a:rPr>
              <a:t>Análisis</a:t>
            </a:r>
            <a:r>
              <a:rPr lang="en-US" sz="1050" b="1" dirty="0">
                <a:latin typeface="Montserrat" pitchFamily="2" charset="77"/>
                <a:ea typeface="Fira Sans Book" panose="020B0503050000020004" pitchFamily="34" charset="0"/>
              </a:rPr>
              <a:t> Textual)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627B0-D047-57D7-A21A-CC3F77FB0310}"/>
              </a:ext>
            </a:extLst>
          </p:cNvPr>
          <p:cNvSpPr txBox="1"/>
          <p:nvPr/>
        </p:nvSpPr>
        <p:spPr>
          <a:xfrm>
            <a:off x="10172698" y="3748044"/>
            <a:ext cx="1360490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err="1">
                <a:latin typeface="Montserrat" pitchFamily="2" charset="77"/>
                <a:ea typeface="Fira Sans Book" panose="020B0503050000020004" pitchFamily="34" charset="0"/>
              </a:rPr>
              <a:t>Interpretación</a:t>
            </a:r>
            <a:endParaRPr lang="en-US" sz="1050" b="1" dirty="0">
              <a:latin typeface="Montserrat" pitchFamily="2" charset="77"/>
              <a:ea typeface="Fira Sans Book" panose="020B0503050000020004" pitchFamily="34" charset="0"/>
            </a:endParaRPr>
          </a:p>
          <a:p>
            <a:pPr algn="ctr"/>
            <a:r>
              <a:rPr lang="en-US" sz="1050" b="1" dirty="0">
                <a:latin typeface="Montserrat" pitchFamily="2" charset="77"/>
                <a:ea typeface="Fira Sans Book" panose="020B0503050000020004" pitchFamily="34" charset="0"/>
              </a:rPr>
              <a:t>(</a:t>
            </a:r>
            <a:r>
              <a:rPr lang="en-US" sz="1050" b="1" dirty="0" err="1">
                <a:latin typeface="Montserrat" pitchFamily="2" charset="77"/>
                <a:ea typeface="Fira Sans Book" panose="020B0503050000020004" pitchFamily="34" charset="0"/>
              </a:rPr>
              <a:t>Análisis</a:t>
            </a:r>
            <a:r>
              <a:rPr lang="en-US" sz="1050" b="1" dirty="0">
                <a:latin typeface="Montserrat" pitchFamily="2" charset="77"/>
                <a:ea typeface="Fira Sans Book" panose="020B0503050000020004" pitchFamily="34" charset="0"/>
              </a:rPr>
              <a:t> </a:t>
            </a:r>
            <a:r>
              <a:rPr lang="en-US" sz="1050" b="1" dirty="0" err="1">
                <a:latin typeface="Montserrat" pitchFamily="2" charset="77"/>
                <a:ea typeface="Fira Sans Book" panose="020B0503050000020004" pitchFamily="34" charset="0"/>
              </a:rPr>
              <a:t>Procesal</a:t>
            </a:r>
            <a:r>
              <a:rPr lang="en-US" sz="1050" b="1" dirty="0">
                <a:latin typeface="Montserrat" pitchFamily="2" charset="77"/>
                <a:ea typeface="Fira Sans Book" panose="020B05030500000200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81BED-2049-C956-CC7B-C7017063135E}"/>
              </a:ext>
            </a:extLst>
          </p:cNvPr>
          <p:cNvSpPr txBox="1"/>
          <p:nvPr/>
        </p:nvSpPr>
        <p:spPr>
          <a:xfrm>
            <a:off x="10346446" y="5340092"/>
            <a:ext cx="1360490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err="1">
                <a:latin typeface="Montserrat" pitchFamily="2" charset="77"/>
                <a:ea typeface="Fira Sans Book" panose="020B0503050000020004" pitchFamily="34" charset="0"/>
              </a:rPr>
              <a:t>Explicación</a:t>
            </a:r>
            <a:endParaRPr lang="en-US" sz="1050" b="1" dirty="0">
              <a:latin typeface="Montserrat" pitchFamily="2" charset="77"/>
              <a:ea typeface="Fira Sans Book" panose="020B0503050000020004" pitchFamily="34" charset="0"/>
            </a:endParaRPr>
          </a:p>
          <a:p>
            <a:pPr algn="ctr"/>
            <a:r>
              <a:rPr lang="en-US" sz="1050" b="1" dirty="0">
                <a:latin typeface="Montserrat" pitchFamily="2" charset="77"/>
                <a:ea typeface="Fira Sans Book" panose="020B0503050000020004" pitchFamily="34" charset="0"/>
              </a:rPr>
              <a:t>(</a:t>
            </a:r>
            <a:r>
              <a:rPr lang="en-US" sz="1050" b="1" dirty="0" err="1">
                <a:latin typeface="Montserrat" pitchFamily="2" charset="77"/>
                <a:ea typeface="Fira Sans Book" panose="020B0503050000020004" pitchFamily="34" charset="0"/>
              </a:rPr>
              <a:t>Análisis</a:t>
            </a:r>
            <a:r>
              <a:rPr lang="en-US" sz="1050" b="1" dirty="0">
                <a:latin typeface="Montserrat" pitchFamily="2" charset="77"/>
                <a:ea typeface="Fira Sans Book" panose="020B0503050000020004" pitchFamily="34" charset="0"/>
              </a:rPr>
              <a:t> Social)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28A8F-E290-B22C-0256-8A99C53CC6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8088889" y="2636382"/>
            <a:ext cx="2230013" cy="7735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0FB34-16FE-50AB-DF10-1C5D1156AD8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088889" y="3409934"/>
            <a:ext cx="2083809" cy="553554"/>
          </a:xfrm>
          <a:prstGeom prst="line">
            <a:avLst/>
          </a:prstGeom>
          <a:ln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8047DB-9D07-9E48-0E3F-E2363F2FC93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688388" y="3963488"/>
            <a:ext cx="1484310" cy="643537"/>
          </a:xfrm>
          <a:prstGeom prst="line">
            <a:avLst/>
          </a:prstGeom>
          <a:ln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CEAAEF-2171-D0D2-E4AC-C8C6D540255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688388" y="4607025"/>
            <a:ext cx="1658058" cy="948511"/>
          </a:xfrm>
          <a:prstGeom prst="line">
            <a:avLst/>
          </a:prstGeom>
          <a:ln>
            <a:solidFill>
              <a:schemeClr val="accent2"/>
            </a:solidFill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B60EB8-F821-D086-0FED-ECFE1410E9B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171992" y="5555536"/>
            <a:ext cx="1174454" cy="453378"/>
          </a:xfrm>
          <a:prstGeom prst="line">
            <a:avLst/>
          </a:prstGeom>
          <a:ln>
            <a:solidFill>
              <a:schemeClr val="accent2"/>
            </a:solidFill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5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3B08-5B66-BF46-2D1A-06A682A6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Nuestro Flujo de Trabajo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8B78E-65EF-9D5F-D62B-1F1D499E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3827F-B23C-AFFE-DE1D-40C636A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18</a:t>
            </a:fld>
            <a:endParaRPr lang="es-ES" noProof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74D0B27B-2B71-6662-D02B-ADBA7DF82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15042"/>
              </p:ext>
            </p:extLst>
          </p:nvPr>
        </p:nvGraphicFramePr>
        <p:xfrm>
          <a:off x="838200" y="1928813"/>
          <a:ext cx="10479088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8D293-8108-A235-8B14-22873D943F63}"/>
              </a:ext>
            </a:extLst>
          </p:cNvPr>
          <p:cNvCxnSpPr>
            <a:cxnSpLocks/>
          </p:cNvCxnSpPr>
          <p:nvPr/>
        </p:nvCxnSpPr>
        <p:spPr>
          <a:xfrm>
            <a:off x="2711450" y="5168178"/>
            <a:ext cx="703968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33C4A7-8DFD-9A48-76B2-3B4165D867A1}"/>
              </a:ext>
            </a:extLst>
          </p:cNvPr>
          <p:cNvCxnSpPr>
            <a:cxnSpLocks/>
          </p:cNvCxnSpPr>
          <p:nvPr/>
        </p:nvCxnSpPr>
        <p:spPr>
          <a:xfrm>
            <a:off x="3611563" y="4239924"/>
            <a:ext cx="967148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E65641-8AEA-CA8D-9159-AA5F29B2C7D4}"/>
              </a:ext>
            </a:extLst>
          </p:cNvPr>
          <p:cNvCxnSpPr>
            <a:cxnSpLocks/>
          </p:cNvCxnSpPr>
          <p:nvPr/>
        </p:nvCxnSpPr>
        <p:spPr>
          <a:xfrm>
            <a:off x="4364182" y="3546763"/>
            <a:ext cx="1667596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1F022-815F-F7ED-617F-B845BCA48481}"/>
              </a:ext>
            </a:extLst>
          </p:cNvPr>
          <p:cNvCxnSpPr>
            <a:cxnSpLocks/>
          </p:cNvCxnSpPr>
          <p:nvPr/>
        </p:nvCxnSpPr>
        <p:spPr>
          <a:xfrm>
            <a:off x="5413248" y="3131127"/>
            <a:ext cx="2211803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6F408-76DF-10EE-1160-48ADAA3B8D70}"/>
              </a:ext>
            </a:extLst>
          </p:cNvPr>
          <p:cNvSpPr txBox="1"/>
          <p:nvPr/>
        </p:nvSpPr>
        <p:spPr>
          <a:xfrm>
            <a:off x="1430579" y="5029678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ontserrat" pitchFamily="2" charset="77"/>
                <a:ea typeface="Fira Sans" panose="020B0503050000020004" pitchFamily="34" charset="0"/>
              </a:rPr>
              <a:t>Raspado</a:t>
            </a:r>
            <a:r>
              <a:rPr lang="en-US" sz="1200" dirty="0">
                <a:latin typeface="Montserrat" pitchFamily="2" charset="77"/>
                <a:ea typeface="Fira Sans" panose="020B0503050000020004" pitchFamily="34" charset="0"/>
              </a:rPr>
              <a:t> Web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E1B37-5141-D735-821B-FB836C03763F}"/>
              </a:ext>
            </a:extLst>
          </p:cNvPr>
          <p:cNvSpPr txBox="1"/>
          <p:nvPr/>
        </p:nvSpPr>
        <p:spPr>
          <a:xfrm>
            <a:off x="1281059" y="4101424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ontserrat" pitchFamily="2" charset="77"/>
                <a:ea typeface="Fira Sans" panose="020B0503050000020004" pitchFamily="34" charset="0"/>
              </a:rPr>
              <a:t>Minería</a:t>
            </a:r>
            <a:r>
              <a:rPr lang="en-US" sz="1200" dirty="0">
                <a:latin typeface="Montserrat" pitchFamily="2" charset="77"/>
                <a:ea typeface="Fira Sans" panose="020B0503050000020004" pitchFamily="34" charset="0"/>
              </a:rPr>
              <a:t> y </a:t>
            </a:r>
            <a:r>
              <a:rPr lang="en-US" sz="1200" dirty="0" err="1">
                <a:latin typeface="Montserrat" pitchFamily="2" charset="77"/>
                <a:ea typeface="Fira Sans" panose="020B0503050000020004" pitchFamily="34" charset="0"/>
              </a:rPr>
              <a:t>limpieza</a:t>
            </a:r>
            <a:r>
              <a:rPr lang="en-US" sz="1200" dirty="0">
                <a:latin typeface="Montserrat" pitchFamily="2" charset="77"/>
                <a:ea typeface="Fira Sans" panose="020B0503050000020004" pitchFamily="34" charset="0"/>
              </a:rPr>
              <a:t> de </a:t>
            </a:r>
            <a:r>
              <a:rPr lang="en-US" sz="1200" dirty="0" err="1">
                <a:latin typeface="Montserrat" pitchFamily="2" charset="77"/>
                <a:ea typeface="Fira Sans" panose="020B0503050000020004" pitchFamily="34" charset="0"/>
              </a:rPr>
              <a:t>texto</a:t>
            </a:r>
            <a:endParaRPr lang="en-US" sz="1200" dirty="0">
              <a:latin typeface="Montserrat" pitchFamily="2" charset="77"/>
              <a:ea typeface="Fira Sans" panose="020B050305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BAD00-9589-9A54-0882-ADB06926B4BD}"/>
              </a:ext>
            </a:extLst>
          </p:cNvPr>
          <p:cNvSpPr txBox="1"/>
          <p:nvPr/>
        </p:nvSpPr>
        <p:spPr>
          <a:xfrm>
            <a:off x="1430579" y="3320142"/>
            <a:ext cx="282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latin typeface="Montserrat" pitchFamily="2" charset="77"/>
                <a:ea typeface="Fira Sans" panose="020B0503050000020004" pitchFamily="34" charset="0"/>
              </a:rPr>
              <a:t>Construcción</a:t>
            </a:r>
            <a:r>
              <a:rPr lang="en-US" sz="1200" dirty="0">
                <a:latin typeface="Montserrat" pitchFamily="2" charset="77"/>
                <a:ea typeface="Fira Sans" panose="020B0503050000020004" pitchFamily="34" charset="0"/>
              </a:rPr>
              <a:t> de un corpus </a:t>
            </a:r>
            <a:r>
              <a:rPr lang="en-US" sz="1200" dirty="0" err="1">
                <a:latin typeface="Montserrat" pitchFamily="2" charset="77"/>
                <a:ea typeface="Fira Sans" panose="020B0503050000020004" pitchFamily="34" charset="0"/>
              </a:rPr>
              <a:t>lingüstico</a:t>
            </a:r>
            <a:r>
              <a:rPr lang="en-US" sz="1200" dirty="0">
                <a:latin typeface="Montserrat" pitchFamily="2" charset="77"/>
                <a:ea typeface="Fira Sans" panose="020B0503050000020004" pitchFamily="34" charset="0"/>
              </a:rPr>
              <a:t> y </a:t>
            </a:r>
            <a:r>
              <a:rPr lang="en-US" sz="1200" dirty="0" err="1">
                <a:latin typeface="Montserrat" pitchFamily="2" charset="77"/>
                <a:ea typeface="Fira Sans" panose="020B0503050000020004" pitchFamily="34" charset="0"/>
              </a:rPr>
              <a:t>modelado</a:t>
            </a:r>
            <a:r>
              <a:rPr lang="en-US" sz="1200" dirty="0">
                <a:latin typeface="Montserrat" pitchFamily="2" charset="77"/>
                <a:ea typeface="Fira Sans" panose="020B0503050000020004" pitchFamily="34" charset="0"/>
              </a:rPr>
              <a:t> LDA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8AAB9-8EF4-B8FB-B023-987021889A95}"/>
              </a:ext>
            </a:extLst>
          </p:cNvPr>
          <p:cNvSpPr txBox="1"/>
          <p:nvPr/>
        </p:nvSpPr>
        <p:spPr>
          <a:xfrm>
            <a:off x="3443974" y="2995317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ontserrat" pitchFamily="2" charset="77"/>
                <a:ea typeface="Fira Sans" panose="020B0503050000020004" pitchFamily="34" charset="0"/>
              </a:rPr>
              <a:t>Análisis</a:t>
            </a:r>
            <a:r>
              <a:rPr lang="en-US" sz="1200" dirty="0">
                <a:latin typeface="Montserrat" pitchFamily="2" charset="77"/>
                <a:ea typeface="Fira Sans" panose="020B0503050000020004" pitchFamily="34" charset="0"/>
              </a:rPr>
              <a:t> de los </a:t>
            </a:r>
            <a:r>
              <a:rPr lang="en-US" sz="1200" i="1" dirty="0">
                <a:latin typeface="Montserrat" pitchFamily="2" charset="77"/>
                <a:ea typeface="Fira Sans" panose="020B0503050000020004" pitchFamily="34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89036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50DBCE-4B42-A33A-7961-C1995E4F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Sprint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0FC9-4316-C014-2209-A84B5301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2692-9BC3-70F3-F06E-EA5088E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19</a:t>
            </a:fld>
            <a:endParaRPr lang="es-ES" noProof="0"/>
          </a:p>
        </p:txBody>
      </p:sp>
      <p:pic>
        <p:nvPicPr>
          <p:cNvPr id="1026" name="Picture 2" descr="Design Sprint… un atajo para aprender sin construir ni lanzar | by Chaos  Monkey | Medium">
            <a:extLst>
              <a:ext uri="{FF2B5EF4-FFF2-40B4-BE49-F238E27FC236}">
                <a16:creationId xmlns:a16="http://schemas.microsoft.com/office/drawing/2014/main" id="{8D9140A1-BFF5-E68C-BAF1-7B720176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462232"/>
            <a:ext cx="11083636" cy="44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573C-C327-5948-9C7F-C0AEE725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200" y="59375"/>
            <a:ext cx="6527800" cy="16419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dato</a:t>
            </a:r>
            <a:r>
              <a:rPr lang="en-US" dirty="0"/>
              <a:t>?</a:t>
            </a:r>
          </a:p>
        </p:txBody>
      </p:sp>
      <p:pic>
        <p:nvPicPr>
          <p:cNvPr id="4100" name="Picture 4" descr="Data Humanism">
            <a:extLst>
              <a:ext uri="{FF2B5EF4-FFF2-40B4-BE49-F238E27FC236}">
                <a16:creationId xmlns:a16="http://schemas.microsoft.com/office/drawing/2014/main" id="{4ED20BB3-6F12-B741-A5C8-3F71D3026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20" y="975"/>
            <a:ext cx="6095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4835F6-8B3F-3B40-B4D2-3C08B1A51E45}"/>
              </a:ext>
            </a:extLst>
          </p:cNvPr>
          <p:cNvSpPr txBox="1">
            <a:spLocks/>
          </p:cNvSpPr>
          <p:nvPr/>
        </p:nvSpPr>
        <p:spPr>
          <a:xfrm>
            <a:off x="6348945" y="2720150"/>
            <a:ext cx="5147730" cy="1641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latin typeface="Montserrat" pitchFamily="2" charset="77"/>
              </a:rPr>
              <a:t>Una </a:t>
            </a:r>
            <a:r>
              <a:rPr lang="en-US" sz="1800" dirty="0" err="1">
                <a:latin typeface="Montserrat" pitchFamily="2" charset="77"/>
              </a:rPr>
              <a:t>expresión</a:t>
            </a:r>
            <a:r>
              <a:rPr lang="en-US" sz="1800" dirty="0">
                <a:latin typeface="Montserrat" pitchFamily="2" charset="77"/>
              </a:rPr>
              <a:t> de </a:t>
            </a:r>
            <a:r>
              <a:rPr lang="en-US" sz="1800" dirty="0" err="1">
                <a:latin typeface="Montserrat" pitchFamily="2" charset="77"/>
              </a:rPr>
              <a:t>deseo</a:t>
            </a:r>
            <a:r>
              <a:rPr lang="en-US" sz="1800" dirty="0">
                <a:latin typeface="Montserrat" pitchFamily="2" charset="77"/>
              </a:rPr>
              <a:t> </a:t>
            </a:r>
            <a:r>
              <a:rPr lang="en-US" sz="1800" dirty="0" err="1">
                <a:latin typeface="Montserrat" pitchFamily="2" charset="77"/>
              </a:rPr>
              <a:t>por</a:t>
            </a:r>
            <a:r>
              <a:rPr lang="en-US" sz="1800" dirty="0">
                <a:latin typeface="Montserrat" pitchFamily="2" charset="77"/>
              </a:rPr>
              <a:t> </a:t>
            </a:r>
          </a:p>
          <a:p>
            <a:pPr algn="ctr"/>
            <a:r>
              <a:rPr lang="en-US" sz="1800" dirty="0" err="1">
                <a:latin typeface="Montserrat" pitchFamily="2" charset="77"/>
              </a:rPr>
              <a:t>almacenar</a:t>
            </a:r>
            <a:r>
              <a:rPr lang="en-US" sz="1800" dirty="0">
                <a:latin typeface="Montserrat" pitchFamily="2" charset="77"/>
              </a:rPr>
              <a:t> una </a:t>
            </a:r>
            <a:r>
              <a:rPr lang="en-US" sz="1800" dirty="0" err="1">
                <a:latin typeface="Montserrat" pitchFamily="2" charset="77"/>
              </a:rPr>
              <a:t>vivencia</a:t>
            </a:r>
            <a:r>
              <a:rPr lang="en-US" sz="1800" dirty="0">
                <a:latin typeface="Montserrat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29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/>
              <a:t>¡Gracias por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atención</a:t>
            </a:r>
            <a:r>
              <a:rPr lang="en-US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err="1"/>
              <a:t>Escríbeme</a:t>
            </a:r>
            <a:r>
              <a:rPr lang="en-US"/>
              <a:t>: </a:t>
            </a:r>
            <a:r>
              <a:rPr lang="en-US" err="1"/>
              <a:t>r.rosado@tec.mx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err="1"/>
              <a:t>r.rosado@tec.mx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BD7949-FFE3-96E8-0969-BCA406C56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 b="778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0A362-FB57-DB07-99A6-16DE787C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s-ES" noProof="0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s-ES" noProof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710AB-E7E3-7342-7D0F-A30D6B54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rgbClr val="FFFFFF"/>
                </a:solidFill>
              </a:rPr>
              <a:t>Fuente: </a:t>
            </a:r>
            <a:r>
              <a:rPr lang="es-ES" dirty="0" err="1">
                <a:solidFill>
                  <a:srgbClr val="FFFFFF"/>
                </a:solidFill>
              </a:rPr>
              <a:t>World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Press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Photo</a:t>
            </a:r>
            <a:r>
              <a:rPr lang="es-ES" dirty="0">
                <a:solidFill>
                  <a:srgbClr val="FFFFFF"/>
                </a:solidFill>
              </a:rPr>
              <a:t> (2020)</a:t>
            </a:r>
          </a:p>
        </p:txBody>
      </p:sp>
    </p:spTree>
    <p:extLst>
      <p:ext uri="{BB962C8B-B14F-4D97-AF65-F5344CB8AC3E}">
        <p14:creationId xmlns:p14="http://schemas.microsoft.com/office/powerpoint/2010/main" val="28755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3BF3-30D6-4449-B298-8934B1E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Press Photo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BCA8-0E5D-DB45-B270-8713253B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83FF1-91BA-9B40-9B73-6CA4AE1D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74DD456-7147-47FE-02FC-D7809CA9CD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17133"/>
            <a:ext cx="6985000" cy="46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AFA863-B0BC-8EDC-4597-258C49FC1252}"/>
              </a:ext>
            </a:extLst>
          </p:cNvPr>
          <p:cNvSpPr txBox="1">
            <a:spLocks/>
          </p:cNvSpPr>
          <p:nvPr/>
        </p:nvSpPr>
        <p:spPr>
          <a:xfrm>
            <a:off x="7788275" y="2031631"/>
            <a:ext cx="3987419" cy="2829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ea typeface="Fira Sans" panose="020B0503050000020004" pitchFamily="34" charset="0"/>
              </a:rPr>
              <a:t>Título</a:t>
            </a:r>
            <a:r>
              <a:rPr lang="en-US" sz="1600" dirty="0">
                <a:ea typeface="Fira Sans" panose="020B0503050000020004" pitchFamily="34" charset="0"/>
              </a:rPr>
              <a:t>:	 </a:t>
            </a:r>
            <a:r>
              <a:rPr lang="en-US" sz="1600" i="1" dirty="0">
                <a:ea typeface="Fira Sans" panose="020B0503050000020004" pitchFamily="34" charset="0"/>
              </a:rPr>
              <a:t>Straight Voice</a:t>
            </a: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Autor:	 </a:t>
            </a:r>
            <a:r>
              <a:rPr lang="en-US" sz="1600" i="1" dirty="0">
                <a:ea typeface="Fira Sans" panose="020B0503050000020004" pitchFamily="34" charset="0"/>
              </a:rPr>
              <a:t>Yasuyoshi Chiba</a:t>
            </a:r>
          </a:p>
          <a:p>
            <a:pPr marL="0" indent="0">
              <a:buNone/>
            </a:pPr>
            <a:r>
              <a:rPr lang="en-US" sz="1600" dirty="0" err="1">
                <a:ea typeface="Fira Sans" panose="020B0503050000020004" pitchFamily="34" charset="0"/>
              </a:rPr>
              <a:t>Fecha</a:t>
            </a:r>
            <a:r>
              <a:rPr lang="en-US" sz="1600" dirty="0">
                <a:ea typeface="Fira Sans" panose="020B0503050000020004" pitchFamily="34" charset="0"/>
              </a:rPr>
              <a:t>:	 19 de </a:t>
            </a:r>
            <a:r>
              <a:rPr lang="en-US" sz="1600" dirty="0" err="1">
                <a:ea typeface="Fira Sans" panose="020B0503050000020004" pitchFamily="34" charset="0"/>
              </a:rPr>
              <a:t>junio</a:t>
            </a:r>
            <a:r>
              <a:rPr lang="en-US" sz="1600" dirty="0">
                <a:ea typeface="Fira Sans" panose="020B0503050000020004" pitchFamily="34" charset="0"/>
              </a:rPr>
              <a:t> de 2019</a:t>
            </a: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Lugar: 	 Khartoum, Sudan</a:t>
            </a:r>
            <a:endParaRPr lang="en-US" sz="1600" i="1" dirty="0">
              <a:ea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ea typeface="Fira Sans" panose="020B0503050000020004" pitchFamily="34" charset="0"/>
              </a:rPr>
              <a:t>Publición</a:t>
            </a:r>
            <a:r>
              <a:rPr lang="en-US" sz="1600" dirty="0">
                <a:ea typeface="Fira Sans" panose="020B0503050000020004" pitchFamily="34" charset="0"/>
              </a:rPr>
              <a:t>: </a:t>
            </a:r>
            <a:r>
              <a:rPr lang="en-US" sz="1600" dirty="0" err="1">
                <a:ea typeface="Fira Sans" panose="020B0503050000020004" pitchFamily="34" charset="0"/>
              </a:rPr>
              <a:t>Agence</a:t>
            </a:r>
            <a:r>
              <a:rPr lang="en-US" sz="1600" dirty="0">
                <a:ea typeface="Fira Sans" panose="020B0503050000020004" pitchFamily="34" charset="0"/>
              </a:rPr>
              <a:t> France-Presse</a:t>
            </a:r>
          </a:p>
        </p:txBody>
      </p:sp>
      <p:sp>
        <p:nvSpPr>
          <p:cNvPr id="13" name="CuadroTexto 14">
            <a:extLst>
              <a:ext uri="{FF2B5EF4-FFF2-40B4-BE49-F238E27FC236}">
                <a16:creationId xmlns:a16="http://schemas.microsoft.com/office/drawing/2014/main" id="{54BF5A5B-DEB9-92DA-FCF0-D800A2C3330B}"/>
              </a:ext>
            </a:extLst>
          </p:cNvPr>
          <p:cNvSpPr txBox="1"/>
          <p:nvPr/>
        </p:nvSpPr>
        <p:spPr>
          <a:xfrm>
            <a:off x="7788275" y="1534655"/>
            <a:ext cx="291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Montserrat Medium" pitchFamily="2" charset="77"/>
              </a:rPr>
              <a:t>Metadatos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732A049-F48F-F3A8-AA80-9506DC79C107}"/>
              </a:ext>
            </a:extLst>
          </p:cNvPr>
          <p:cNvSpPr txBox="1">
            <a:spLocks/>
          </p:cNvSpPr>
          <p:nvPr/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>
                <a:solidFill>
                  <a:srgbClr val="FFFFFF"/>
                </a:solidFill>
              </a:rPr>
              <a:t>Fuente: World Press Photo (2020)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3BF3-30D6-4449-B298-8934B1E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Press Photo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BCA8-0E5D-DB45-B270-8713253B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83FF1-91BA-9B40-9B73-6CA4AE1D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74DD456-7147-47FE-02FC-D7809CA9CD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17133"/>
            <a:ext cx="6985000" cy="46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AFA863-B0BC-8EDC-4597-258C49FC1252}"/>
              </a:ext>
            </a:extLst>
          </p:cNvPr>
          <p:cNvSpPr txBox="1">
            <a:spLocks/>
          </p:cNvSpPr>
          <p:nvPr/>
        </p:nvSpPr>
        <p:spPr>
          <a:xfrm>
            <a:off x="7788275" y="2031631"/>
            <a:ext cx="3744913" cy="2829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</a:t>
            </a:r>
            <a:r>
              <a:rPr lang="en-US" sz="1600" dirty="0" err="1">
                <a:ea typeface="Fira Sans" panose="020B0503050000020004" pitchFamily="34" charset="0"/>
              </a:rPr>
              <a:t>Cuántas</a:t>
            </a:r>
            <a:r>
              <a:rPr lang="en-US" sz="1600" dirty="0">
                <a:ea typeface="Fira Sans" panose="020B0503050000020004" pitchFamily="34" charset="0"/>
              </a:rPr>
              <a:t> personas hay?</a:t>
            </a:r>
          </a:p>
          <a:p>
            <a:pPr marL="0" indent="0">
              <a:buNone/>
            </a:pPr>
            <a:endParaRPr lang="en-US" sz="1600" dirty="0">
              <a:ea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</a:t>
            </a:r>
            <a:r>
              <a:rPr lang="en-US" sz="1600" dirty="0" err="1">
                <a:ea typeface="Fira Sans" panose="020B0503050000020004" pitchFamily="34" charset="0"/>
              </a:rPr>
              <a:t>Cuántas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están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sonriendo</a:t>
            </a:r>
            <a:r>
              <a:rPr lang="en-US" sz="1600" dirty="0">
                <a:ea typeface="Fira Sans" panose="020B0503050000020004" pitchFamily="34" charset="0"/>
              </a:rPr>
              <a:t>?</a:t>
            </a:r>
          </a:p>
          <a:p>
            <a:pPr marL="0" indent="0">
              <a:buNone/>
            </a:pPr>
            <a:endParaRPr lang="en-US" sz="1600" dirty="0">
              <a:ea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</a:t>
            </a:r>
            <a:r>
              <a:rPr lang="en-US" sz="1600" dirty="0" err="1">
                <a:ea typeface="Fira Sans" panose="020B0503050000020004" pitchFamily="34" charset="0"/>
              </a:rPr>
              <a:t>Cuántos</a:t>
            </a:r>
            <a:r>
              <a:rPr lang="en-US" sz="1600" dirty="0">
                <a:ea typeface="Fira Sans" panose="020B0503050000020004" pitchFamily="34" charset="0"/>
              </a:rPr>
              <a:t> son hombres y </a:t>
            </a:r>
            <a:r>
              <a:rPr lang="en-US" sz="1600" dirty="0" err="1">
                <a:ea typeface="Fira Sans" panose="020B0503050000020004" pitchFamily="34" charset="0"/>
              </a:rPr>
              <a:t>cuántas</a:t>
            </a:r>
            <a:r>
              <a:rPr lang="en-US" sz="1600" dirty="0">
                <a:ea typeface="Fira Sans" panose="020B0503050000020004" pitchFamily="34" charset="0"/>
              </a:rPr>
              <a:t> son </a:t>
            </a:r>
            <a:r>
              <a:rPr lang="en-US" sz="1600" dirty="0" err="1">
                <a:ea typeface="Fira Sans" panose="020B0503050000020004" pitchFamily="34" charset="0"/>
              </a:rPr>
              <a:t>mujeres</a:t>
            </a:r>
            <a:r>
              <a:rPr lang="en-US" sz="1600" dirty="0">
                <a:ea typeface="Fira Sans" panose="020B0503050000020004" pitchFamily="34" charset="0"/>
              </a:rPr>
              <a:t>?</a:t>
            </a:r>
          </a:p>
          <a:p>
            <a:pPr marL="0" indent="0">
              <a:buNone/>
            </a:pPr>
            <a:endParaRPr lang="en-US" sz="1600" dirty="0">
              <a:ea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</a:t>
            </a:r>
            <a:r>
              <a:rPr lang="en-US" sz="1600" dirty="0" err="1">
                <a:ea typeface="Fira Sans" panose="020B0503050000020004" pitchFamily="34" charset="0"/>
              </a:rPr>
              <a:t>Cuántas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cámaras</a:t>
            </a:r>
            <a:r>
              <a:rPr lang="en-US" sz="1600" dirty="0">
                <a:ea typeface="Fira Sans" panose="020B0503050000020004" pitchFamily="34" charset="0"/>
              </a:rPr>
              <a:t> hay?</a:t>
            </a:r>
          </a:p>
        </p:txBody>
      </p:sp>
      <p:sp>
        <p:nvSpPr>
          <p:cNvPr id="13" name="CuadroTexto 14">
            <a:extLst>
              <a:ext uri="{FF2B5EF4-FFF2-40B4-BE49-F238E27FC236}">
                <a16:creationId xmlns:a16="http://schemas.microsoft.com/office/drawing/2014/main" id="{54BF5A5B-DEB9-92DA-FCF0-D800A2C3330B}"/>
              </a:ext>
            </a:extLst>
          </p:cNvPr>
          <p:cNvSpPr txBox="1"/>
          <p:nvPr/>
        </p:nvSpPr>
        <p:spPr>
          <a:xfrm>
            <a:off x="7788275" y="1534655"/>
            <a:ext cx="291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Montserrat Medium" pitchFamily="2" charset="77"/>
              </a:rPr>
              <a:t>Datos Cuantitativos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C25CFA7-054C-5E9E-5245-F2085B3AFE58}"/>
              </a:ext>
            </a:extLst>
          </p:cNvPr>
          <p:cNvSpPr txBox="1">
            <a:spLocks/>
          </p:cNvSpPr>
          <p:nvPr/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>
                <a:solidFill>
                  <a:srgbClr val="FFFFFF"/>
                </a:solidFill>
              </a:rPr>
              <a:t>Fuente: World Press Photo (2020)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3BF3-30D6-4449-B298-8934B1E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Press Photo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BCA8-0E5D-DB45-B270-8713253B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83FF1-91BA-9B40-9B73-6CA4AE1D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74DD456-7147-47FE-02FC-D7809CA9CD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17133"/>
            <a:ext cx="6985000" cy="46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AFA863-B0BC-8EDC-4597-258C49FC1252}"/>
              </a:ext>
            </a:extLst>
          </p:cNvPr>
          <p:cNvSpPr txBox="1">
            <a:spLocks/>
          </p:cNvSpPr>
          <p:nvPr/>
        </p:nvSpPr>
        <p:spPr>
          <a:xfrm>
            <a:off x="7788275" y="2031631"/>
            <a:ext cx="3744913" cy="3305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</a:t>
            </a:r>
            <a:r>
              <a:rPr lang="en-US" sz="1600" dirty="0" err="1">
                <a:ea typeface="Fira Sans" panose="020B0503050000020004" pitchFamily="34" charset="0"/>
              </a:rPr>
              <a:t>Qué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están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diciendo</a:t>
            </a:r>
            <a:r>
              <a:rPr lang="en-US" sz="1600" dirty="0">
                <a:ea typeface="Fira Sans" panose="020B0503050000020004" pitchFamily="34" charset="0"/>
              </a:rPr>
              <a:t>?</a:t>
            </a:r>
          </a:p>
          <a:p>
            <a:pPr marL="0" indent="0">
              <a:buNone/>
            </a:pPr>
            <a:endParaRPr lang="en-US" sz="1600" dirty="0">
              <a:ea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</a:t>
            </a:r>
            <a:r>
              <a:rPr lang="en-US" sz="1600" dirty="0" err="1">
                <a:ea typeface="Fira Sans" panose="020B0503050000020004" pitchFamily="34" charset="0"/>
              </a:rPr>
              <a:t>Quién</a:t>
            </a:r>
            <a:r>
              <a:rPr lang="en-US" sz="1600" dirty="0">
                <a:ea typeface="Fira Sans" panose="020B0503050000020004" pitchFamily="34" charset="0"/>
              </a:rPr>
              <a:t> lo </a:t>
            </a:r>
            <a:r>
              <a:rPr lang="en-US" sz="1600" dirty="0" err="1">
                <a:ea typeface="Fira Sans" panose="020B0503050000020004" pitchFamily="34" charset="0"/>
              </a:rPr>
              <a:t>está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diciendo</a:t>
            </a:r>
            <a:r>
              <a:rPr lang="en-US" sz="1600" dirty="0">
                <a:ea typeface="Fira Sans" panose="020B0503050000020004" pitchFamily="34" charset="0"/>
              </a:rPr>
              <a:t>?</a:t>
            </a:r>
          </a:p>
          <a:p>
            <a:pPr marL="0" indent="0">
              <a:buNone/>
            </a:pPr>
            <a:endParaRPr lang="en-US" sz="1600" dirty="0">
              <a:ea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</a:t>
            </a:r>
            <a:r>
              <a:rPr lang="en-US" sz="1600" dirty="0" err="1">
                <a:ea typeface="Fira Sans" panose="020B0503050000020004" pitchFamily="34" charset="0"/>
              </a:rPr>
              <a:t>Cómo</a:t>
            </a:r>
            <a:r>
              <a:rPr lang="en-US" sz="1600" dirty="0">
                <a:ea typeface="Fira Sans" panose="020B0503050000020004" pitchFamily="34" charset="0"/>
              </a:rPr>
              <a:t> lo </a:t>
            </a:r>
            <a:r>
              <a:rPr lang="en-US" sz="1600" dirty="0" err="1">
                <a:ea typeface="Fira Sans" panose="020B0503050000020004" pitchFamily="34" charset="0"/>
              </a:rPr>
              <a:t>está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diciendo</a:t>
            </a:r>
            <a:r>
              <a:rPr lang="en-US" sz="1600" dirty="0">
                <a:ea typeface="Fira Sans" panose="020B0503050000020004" pitchFamily="34" charset="0"/>
              </a:rPr>
              <a:t>?</a:t>
            </a:r>
          </a:p>
          <a:p>
            <a:pPr marL="0" indent="0">
              <a:buNone/>
            </a:pPr>
            <a:endParaRPr lang="en-US" sz="1600" dirty="0">
              <a:ea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¿Por </a:t>
            </a:r>
            <a:r>
              <a:rPr lang="en-US" sz="1600" dirty="0" err="1">
                <a:ea typeface="Fira Sans" panose="020B0503050000020004" pitchFamily="34" charset="0"/>
              </a:rPr>
              <a:t>qué</a:t>
            </a:r>
            <a:r>
              <a:rPr lang="en-US" sz="1600" dirty="0">
                <a:ea typeface="Fira Sans" panose="020B0503050000020004" pitchFamily="34" charset="0"/>
              </a:rPr>
              <a:t> lo </a:t>
            </a:r>
            <a:r>
              <a:rPr lang="en-US" sz="1600" dirty="0" err="1">
                <a:ea typeface="Fira Sans" panose="020B0503050000020004" pitchFamily="34" charset="0"/>
              </a:rPr>
              <a:t>está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diciendo</a:t>
            </a:r>
            <a:r>
              <a:rPr lang="en-US" sz="1600" dirty="0">
                <a:ea typeface="Fira Sans" panose="020B0503050000020004" pitchFamily="34" charset="0"/>
              </a:rPr>
              <a:t>?</a:t>
            </a:r>
          </a:p>
          <a:p>
            <a:pPr marL="0" indent="0">
              <a:buNone/>
            </a:pPr>
            <a:endParaRPr lang="en-US" sz="1600" dirty="0">
              <a:ea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ea typeface="Fira Sans" panose="020B0503050000020004" pitchFamily="34" charset="0"/>
              </a:rPr>
              <a:t>¿</a:t>
            </a:r>
            <a:r>
              <a:rPr lang="en-US" sz="1600" dirty="0" err="1">
                <a:ea typeface="Fira Sans" panose="020B0503050000020004" pitchFamily="34" charset="0"/>
              </a:rPr>
              <a:t>Dónde</a:t>
            </a:r>
            <a:r>
              <a:rPr lang="en-US" sz="1600" dirty="0">
                <a:ea typeface="Fira Sans" panose="020B0503050000020004" pitchFamily="34" charset="0"/>
              </a:rPr>
              <a:t> lo </a:t>
            </a:r>
            <a:r>
              <a:rPr lang="en-US" sz="1600" dirty="0" err="1">
                <a:ea typeface="Fira Sans" panose="020B0503050000020004" pitchFamily="34" charset="0"/>
              </a:rPr>
              <a:t>está</a:t>
            </a:r>
            <a:r>
              <a:rPr lang="en-US" sz="1600" dirty="0">
                <a:ea typeface="Fira Sans" panose="020B0503050000020004" pitchFamily="34" charset="0"/>
              </a:rPr>
              <a:t> </a:t>
            </a:r>
            <a:r>
              <a:rPr lang="en-US" sz="1600" dirty="0" err="1">
                <a:ea typeface="Fira Sans" panose="020B0503050000020004" pitchFamily="34" charset="0"/>
              </a:rPr>
              <a:t>diciendo</a:t>
            </a:r>
            <a:r>
              <a:rPr lang="en-US" sz="1600" dirty="0">
                <a:ea typeface="Fira Sans" panose="020B0503050000020004" pitchFamily="34" charset="0"/>
              </a:rPr>
              <a:t>?</a:t>
            </a:r>
          </a:p>
        </p:txBody>
      </p:sp>
      <p:sp>
        <p:nvSpPr>
          <p:cNvPr id="13" name="CuadroTexto 14">
            <a:extLst>
              <a:ext uri="{FF2B5EF4-FFF2-40B4-BE49-F238E27FC236}">
                <a16:creationId xmlns:a16="http://schemas.microsoft.com/office/drawing/2014/main" id="{54BF5A5B-DEB9-92DA-FCF0-D800A2C3330B}"/>
              </a:ext>
            </a:extLst>
          </p:cNvPr>
          <p:cNvSpPr txBox="1"/>
          <p:nvPr/>
        </p:nvSpPr>
        <p:spPr>
          <a:xfrm>
            <a:off x="7788275" y="1534655"/>
            <a:ext cx="291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Montserrat Medium" pitchFamily="2" charset="77"/>
              </a:rPr>
              <a:t>Datos Cualitativos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44C9165-F2B1-E7B9-E605-2DEA83A1C4AA}"/>
              </a:ext>
            </a:extLst>
          </p:cNvPr>
          <p:cNvSpPr txBox="1">
            <a:spLocks/>
          </p:cNvSpPr>
          <p:nvPr/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>
                <a:solidFill>
                  <a:srgbClr val="FFFFFF"/>
                </a:solidFill>
              </a:rPr>
              <a:t>Fuente: World Press Photo (2020)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6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B2B9A-1A6A-CB2F-2BE5-096D4FD3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la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590F7B-C948-34AC-EF9B-40132093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0CAEDF-1F16-E59A-A733-DE903EEA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2" descr="News Landing - Information Factory Information Factory">
            <a:extLst>
              <a:ext uri="{FF2B5EF4-FFF2-40B4-BE49-F238E27FC236}">
                <a16:creationId xmlns:a16="http://schemas.microsoft.com/office/drawing/2014/main" id="{90489010-44ED-FB32-6C8C-B65315CFDD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2057181"/>
            <a:ext cx="11083636" cy="36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5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EA6F487F-6CEF-0441-B68E-89DE4674877C}"/>
              </a:ext>
            </a:extLst>
          </p:cNvPr>
          <p:cNvCxnSpPr>
            <a:cxnSpLocks/>
            <a:stCxn id="31" idx="0"/>
            <a:endCxn id="34" idx="2"/>
          </p:cNvCxnSpPr>
          <p:nvPr/>
        </p:nvCxnSpPr>
        <p:spPr>
          <a:xfrm rot="5400000" flipH="1" flipV="1">
            <a:off x="7428599" y="2822527"/>
            <a:ext cx="122219" cy="19873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72A0E5A5-00B4-1E41-84BF-830D04536E1D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rot="5400000" flipH="1" flipV="1">
            <a:off x="9326017" y="2030746"/>
            <a:ext cx="302017" cy="19873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FB7A9DD5-AE01-0A4B-B67F-E54198DE3434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5432894" y="3532797"/>
            <a:ext cx="138997" cy="19873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3D87F01B-0D56-1B44-A7D4-540B139AC883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 flipH="1" flipV="1">
            <a:off x="3424255" y="4272779"/>
            <a:ext cx="181643" cy="19873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6DBA515-7309-6947-837A-2A636667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82459"/>
            <a:ext cx="10837863" cy="79324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El valor de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política</a:t>
            </a:r>
            <a:r>
              <a:rPr lang="en-US" dirty="0"/>
              <a:t> </a:t>
            </a:r>
            <a:r>
              <a:rPr lang="en-US" dirty="0" err="1"/>
              <a:t>pública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910608-9247-8B43-B07C-6FC2CC38F64F}"/>
              </a:ext>
            </a:extLst>
          </p:cNvPr>
          <p:cNvCxnSpPr>
            <a:cxnSpLocks/>
          </p:cNvCxnSpPr>
          <p:nvPr/>
        </p:nvCxnSpPr>
        <p:spPr>
          <a:xfrm flipV="1">
            <a:off x="1345339" y="1824740"/>
            <a:ext cx="0" cy="421322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4">
            <a:extLst>
              <a:ext uri="{FF2B5EF4-FFF2-40B4-BE49-F238E27FC236}">
                <a16:creationId xmlns:a16="http://schemas.microsoft.com/office/drawing/2014/main" id="{1FD1EC92-6EE5-EB44-A591-07F9220518CF}"/>
              </a:ext>
            </a:extLst>
          </p:cNvPr>
          <p:cNvSpPr txBox="1">
            <a:spLocks/>
          </p:cNvSpPr>
          <p:nvPr/>
        </p:nvSpPr>
        <p:spPr>
          <a:xfrm>
            <a:off x="1595438" y="1681954"/>
            <a:ext cx="3024187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 valor de los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está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función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qué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se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puede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hacer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ellos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0BB77B-37C2-F341-B935-727F126440AA}"/>
              </a:ext>
            </a:extLst>
          </p:cNvPr>
          <p:cNvCxnSpPr>
            <a:cxnSpLocks/>
          </p:cNvCxnSpPr>
          <p:nvPr/>
        </p:nvCxnSpPr>
        <p:spPr>
          <a:xfrm>
            <a:off x="1340893" y="6037965"/>
            <a:ext cx="10192295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16DA2C-C512-3445-9FF0-7CE00BB35588}"/>
              </a:ext>
            </a:extLst>
          </p:cNvPr>
          <p:cNvSpPr txBox="1"/>
          <p:nvPr/>
        </p:nvSpPr>
        <p:spPr>
          <a:xfrm>
            <a:off x="697696" y="1864325"/>
            <a:ext cx="397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Valor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1AAA2-60F8-994B-9F5E-70A234A6A00B}"/>
              </a:ext>
            </a:extLst>
          </p:cNvPr>
          <p:cNvSpPr txBox="1"/>
          <p:nvPr/>
        </p:nvSpPr>
        <p:spPr>
          <a:xfrm>
            <a:off x="10428253" y="6101025"/>
            <a:ext cx="1054135" cy="215444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Capacidad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E29691-B43F-CD44-92F4-6D33B7144312}"/>
              </a:ext>
            </a:extLst>
          </p:cNvPr>
          <p:cNvGrpSpPr/>
          <p:nvPr/>
        </p:nvGrpSpPr>
        <p:grpSpPr>
          <a:xfrm>
            <a:off x="1710672" y="5357258"/>
            <a:ext cx="1621491" cy="579662"/>
            <a:chOff x="2628669" y="1495245"/>
            <a:chExt cx="1048461" cy="900046"/>
          </a:xfrm>
          <a:solidFill>
            <a:schemeClr val="accent2">
              <a:lumMod val="50000"/>
            </a:schemeClr>
          </a:solidFill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97B0B9D5-47CD-3145-AC29-36D9C230A70E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26" name="Hexagon 4">
              <a:extLst>
                <a:ext uri="{FF2B5EF4-FFF2-40B4-BE49-F238E27FC236}">
                  <a16:creationId xmlns:a16="http://schemas.microsoft.com/office/drawing/2014/main" id="{D2089783-9F2A-684A-B237-A1C6B06A7BF4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Descriptiva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1990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250232-A7DA-224F-8953-1EAB71FE4CAE}"/>
              </a:ext>
            </a:extLst>
          </p:cNvPr>
          <p:cNvGrpSpPr/>
          <p:nvPr/>
        </p:nvGrpSpPr>
        <p:grpSpPr>
          <a:xfrm>
            <a:off x="3697988" y="4595953"/>
            <a:ext cx="1621491" cy="579662"/>
            <a:chOff x="2628669" y="1495245"/>
            <a:chExt cx="1048461" cy="900046"/>
          </a:xfrm>
          <a:solidFill>
            <a:schemeClr val="accent2">
              <a:lumMod val="75000"/>
            </a:schemeClr>
          </a:solidFill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DC9DF3C2-E4C0-9A49-9B19-4E8D57C3502A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29" name="Hexagon 4">
              <a:extLst>
                <a:ext uri="{FF2B5EF4-FFF2-40B4-BE49-F238E27FC236}">
                  <a16:creationId xmlns:a16="http://schemas.microsoft.com/office/drawing/2014/main" id="{F2A6EE74-3B07-D54B-90DF-3DEB50C04129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Diagnóstica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2000-2005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27EA8D-25CD-8547-B316-9AF1CF4234E2}"/>
              </a:ext>
            </a:extLst>
          </p:cNvPr>
          <p:cNvGrpSpPr/>
          <p:nvPr/>
        </p:nvGrpSpPr>
        <p:grpSpPr>
          <a:xfrm>
            <a:off x="5685304" y="3877294"/>
            <a:ext cx="1621491" cy="579662"/>
            <a:chOff x="2628669" y="1495245"/>
            <a:chExt cx="1048461" cy="900046"/>
          </a:xfrm>
          <a:solidFill>
            <a:schemeClr val="accent1">
              <a:lumMod val="75000"/>
            </a:schemeClr>
          </a:solidFill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6DBF6EEC-C432-1149-8E7E-61CF96A1485A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32" name="Hexagon 4">
              <a:extLst>
                <a:ext uri="{FF2B5EF4-FFF2-40B4-BE49-F238E27FC236}">
                  <a16:creationId xmlns:a16="http://schemas.microsoft.com/office/drawing/2014/main" id="{1C482BF0-074E-FB48-A73C-11A8E9561F6F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Predictiva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2005-2010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DD16D5-7D65-E84B-9EDC-82ECCB906AB7}"/>
              </a:ext>
            </a:extLst>
          </p:cNvPr>
          <p:cNvGrpSpPr/>
          <p:nvPr/>
        </p:nvGrpSpPr>
        <p:grpSpPr>
          <a:xfrm>
            <a:off x="7672620" y="3175413"/>
            <a:ext cx="1621491" cy="579662"/>
            <a:chOff x="2628669" y="1495245"/>
            <a:chExt cx="1048461" cy="90004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D41CC70C-26B2-424C-91CF-9945F5AE6686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35" name="Hexagon 4">
              <a:extLst>
                <a:ext uri="{FF2B5EF4-FFF2-40B4-BE49-F238E27FC236}">
                  <a16:creationId xmlns:a16="http://schemas.microsoft.com/office/drawing/2014/main" id="{601C1A39-67CB-8C46-A6B9-13957CF6AB31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Prescriptiva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2010-2020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8EE984-0327-4248-AE4F-02611BEE5394}"/>
              </a:ext>
            </a:extLst>
          </p:cNvPr>
          <p:cNvGrpSpPr/>
          <p:nvPr/>
        </p:nvGrpSpPr>
        <p:grpSpPr>
          <a:xfrm>
            <a:off x="9659938" y="2293734"/>
            <a:ext cx="1621491" cy="579662"/>
            <a:chOff x="2628669" y="1495245"/>
            <a:chExt cx="1048461" cy="900046"/>
          </a:xfrm>
          <a:solidFill>
            <a:schemeClr val="accent1"/>
          </a:solidFill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4144BF6F-CA12-074A-82F9-B3A6499A9305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38" name="Hexagon 4">
              <a:extLst>
                <a:ext uri="{FF2B5EF4-FFF2-40B4-BE49-F238E27FC236}">
                  <a16:creationId xmlns:a16="http://schemas.microsoft.com/office/drawing/2014/main" id="{2002E435-AE74-9F41-AF11-FC4E9958F445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Cognitiva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?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A65A6F9-F22E-B34C-A309-AEE1FB03BF07}"/>
              </a:ext>
            </a:extLst>
          </p:cNvPr>
          <p:cNvSpPr txBox="1"/>
          <p:nvPr/>
        </p:nvSpPr>
        <p:spPr>
          <a:xfrm>
            <a:off x="1733022" y="4984043"/>
            <a:ext cx="162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Qué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pasó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816A80-2DB4-114E-8246-3E51C0E75866}"/>
              </a:ext>
            </a:extLst>
          </p:cNvPr>
          <p:cNvSpPr txBox="1"/>
          <p:nvPr/>
        </p:nvSpPr>
        <p:spPr>
          <a:xfrm>
            <a:off x="3624395" y="4284978"/>
            <a:ext cx="162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¿Por </a:t>
            </a:r>
            <a:r>
              <a:rPr lang="en-US" sz="105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qué</a:t>
            </a:r>
            <a:r>
              <a:rPr lang="en-US" sz="105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pasó</a:t>
            </a:r>
            <a:r>
              <a:rPr lang="en-US" sz="105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314651-DEEA-BF4D-94DA-5752F714FB2F}"/>
              </a:ext>
            </a:extLst>
          </p:cNvPr>
          <p:cNvSpPr txBox="1"/>
          <p:nvPr/>
        </p:nvSpPr>
        <p:spPr>
          <a:xfrm>
            <a:off x="5678794" y="3519456"/>
            <a:ext cx="162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Volverá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 pasar?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13E7FA-DEEB-B24C-B3B2-69977A3E6169}"/>
              </a:ext>
            </a:extLst>
          </p:cNvPr>
          <p:cNvSpPr txBox="1"/>
          <p:nvPr/>
        </p:nvSpPr>
        <p:spPr>
          <a:xfrm>
            <a:off x="7688263" y="2590891"/>
            <a:ext cx="1584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Cómo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hacemos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que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pase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E35D8C-4C7D-9B45-ADAC-DBA5732E3C70}"/>
              </a:ext>
            </a:extLst>
          </p:cNvPr>
          <p:cNvSpPr txBox="1"/>
          <p:nvPr/>
        </p:nvSpPr>
        <p:spPr>
          <a:xfrm>
            <a:off x="9659938" y="1851300"/>
            <a:ext cx="1605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Qué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otra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cosa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puede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pasar?</a:t>
            </a:r>
          </a:p>
        </p:txBody>
      </p:sp>
      <p:sp>
        <p:nvSpPr>
          <p:cNvPr id="39" name="Footer Placeholder 15">
            <a:extLst>
              <a:ext uri="{FF2B5EF4-FFF2-40B4-BE49-F238E27FC236}">
                <a16:creationId xmlns:a16="http://schemas.microsoft.com/office/drawing/2014/main" id="{BD9A6D30-290B-AA45-AFCB-33FA778C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9DE7-BF85-3A42-9B93-470E5104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057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33DC-E7DB-8AF9-F8AE-8CE534D5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356487"/>
            <a:ext cx="10943607" cy="1332613"/>
          </a:xfrm>
        </p:spPr>
        <p:txBody>
          <a:bodyPr>
            <a:normAutofit/>
          </a:bodyPr>
          <a:lstStyle/>
          <a:p>
            <a:r>
              <a:rPr lang="en-US" dirty="0"/>
              <a:t>CRISP - DM</a:t>
            </a:r>
            <a:br>
              <a:rPr lang="en-US" dirty="0"/>
            </a:br>
            <a:r>
              <a:rPr lang="en-US" sz="2000" dirty="0">
                <a:latin typeface="Montserrat" pitchFamily="2" charset="77"/>
              </a:rPr>
              <a:t>Cross-industry Standard Process for Data Mining</a:t>
            </a:r>
            <a:endParaRPr lang="en-US" dirty="0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DED06D6-7F18-C6CA-D718-B5AC87BBEB88}"/>
              </a:ext>
            </a:extLst>
          </p:cNvPr>
          <p:cNvSpPr/>
          <p:nvPr/>
        </p:nvSpPr>
        <p:spPr>
          <a:xfrm>
            <a:off x="5529498" y="1593786"/>
            <a:ext cx="1169515" cy="1169527"/>
          </a:xfrm>
          <a:custGeom>
            <a:avLst/>
            <a:gdLst>
              <a:gd name="connsiteX0" fmla="*/ 0 w 1169515"/>
              <a:gd name="connsiteY0" fmla="*/ 584764 h 1169527"/>
              <a:gd name="connsiteX1" fmla="*/ 584758 w 1169515"/>
              <a:gd name="connsiteY1" fmla="*/ 0 h 1169527"/>
              <a:gd name="connsiteX2" fmla="*/ 1169516 w 1169515"/>
              <a:gd name="connsiteY2" fmla="*/ 584764 h 1169527"/>
              <a:gd name="connsiteX3" fmla="*/ 584758 w 1169515"/>
              <a:gd name="connsiteY3" fmla="*/ 1169528 h 1169527"/>
              <a:gd name="connsiteX4" fmla="*/ 0 w 1169515"/>
              <a:gd name="connsiteY4" fmla="*/ 584764 h 116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9515" h="1169527">
                <a:moveTo>
                  <a:pt x="0" y="584764"/>
                </a:moveTo>
                <a:cubicBezTo>
                  <a:pt x="0" y="261808"/>
                  <a:pt x="261805" y="0"/>
                  <a:pt x="584758" y="0"/>
                </a:cubicBezTo>
                <a:cubicBezTo>
                  <a:pt x="907711" y="0"/>
                  <a:pt x="1169516" y="261808"/>
                  <a:pt x="1169516" y="584764"/>
                </a:cubicBezTo>
                <a:cubicBezTo>
                  <a:pt x="1169516" y="907720"/>
                  <a:pt x="907711" y="1169528"/>
                  <a:pt x="584758" y="1169528"/>
                </a:cubicBezTo>
                <a:cubicBezTo>
                  <a:pt x="261805" y="1169528"/>
                  <a:pt x="0" y="907720"/>
                  <a:pt x="0" y="5847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86513" rIns="0" bIns="1865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 err="1">
                <a:latin typeface="Montserrat" pitchFamily="2" charset="77"/>
              </a:rPr>
              <a:t>Entender</a:t>
            </a:r>
            <a:r>
              <a:rPr lang="en-US" sz="1100" kern="1200" dirty="0">
                <a:latin typeface="Montserrat" pitchFamily="2" charset="77"/>
              </a:rPr>
              <a:t> </a:t>
            </a:r>
            <a:r>
              <a:rPr lang="en-US" sz="1100" kern="1200" dirty="0" err="1">
                <a:latin typeface="Montserrat" pitchFamily="2" charset="77"/>
              </a:rPr>
              <a:t>el</a:t>
            </a:r>
            <a:r>
              <a:rPr lang="en-US" sz="1100" kern="1200" dirty="0">
                <a:latin typeface="Montserrat" pitchFamily="2" charset="77"/>
              </a:rPr>
              <a:t> </a:t>
            </a:r>
            <a:r>
              <a:rPr lang="en-US" sz="1100" kern="1200" dirty="0" err="1">
                <a:latin typeface="Montserrat" pitchFamily="2" charset="77"/>
              </a:rPr>
              <a:t>problema</a:t>
            </a:r>
            <a:endParaRPr lang="en-US" sz="1100" kern="1200" dirty="0">
              <a:latin typeface="Montserra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79665B6-6648-E103-F24E-F58FA56462B0}"/>
              </a:ext>
            </a:extLst>
          </p:cNvPr>
          <p:cNvSpPr/>
          <p:nvPr/>
        </p:nvSpPr>
        <p:spPr>
          <a:xfrm rot="1800000">
            <a:off x="6711355" y="2415427"/>
            <a:ext cx="310030" cy="394711"/>
          </a:xfrm>
          <a:custGeom>
            <a:avLst/>
            <a:gdLst>
              <a:gd name="connsiteX0" fmla="*/ 0 w 310030"/>
              <a:gd name="connsiteY0" fmla="*/ 78942 h 394711"/>
              <a:gd name="connsiteX1" fmla="*/ 155015 w 310030"/>
              <a:gd name="connsiteY1" fmla="*/ 78942 h 394711"/>
              <a:gd name="connsiteX2" fmla="*/ 155015 w 310030"/>
              <a:gd name="connsiteY2" fmla="*/ 0 h 394711"/>
              <a:gd name="connsiteX3" fmla="*/ 310030 w 310030"/>
              <a:gd name="connsiteY3" fmla="*/ 197356 h 394711"/>
              <a:gd name="connsiteX4" fmla="*/ 155015 w 310030"/>
              <a:gd name="connsiteY4" fmla="*/ 394711 h 394711"/>
              <a:gd name="connsiteX5" fmla="*/ 155015 w 310030"/>
              <a:gd name="connsiteY5" fmla="*/ 315769 h 394711"/>
              <a:gd name="connsiteX6" fmla="*/ 0 w 310030"/>
              <a:gd name="connsiteY6" fmla="*/ 315769 h 394711"/>
              <a:gd name="connsiteX7" fmla="*/ 0 w 310030"/>
              <a:gd name="connsiteY7" fmla="*/ 78942 h 39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030" h="394711">
                <a:moveTo>
                  <a:pt x="0" y="78942"/>
                </a:moveTo>
                <a:lnTo>
                  <a:pt x="155015" y="78942"/>
                </a:lnTo>
                <a:lnTo>
                  <a:pt x="155015" y="0"/>
                </a:lnTo>
                <a:lnTo>
                  <a:pt x="310030" y="197356"/>
                </a:lnTo>
                <a:lnTo>
                  <a:pt x="155015" y="394711"/>
                </a:lnTo>
                <a:lnTo>
                  <a:pt x="155015" y="315769"/>
                </a:lnTo>
                <a:lnTo>
                  <a:pt x="0" y="315769"/>
                </a:lnTo>
                <a:lnTo>
                  <a:pt x="0" y="7894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942" rIns="93008" bIns="7894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B2AEB6F-8018-CAD1-8A40-2E7D55896B12}"/>
              </a:ext>
            </a:extLst>
          </p:cNvPr>
          <p:cNvSpPr/>
          <p:nvPr/>
        </p:nvSpPr>
        <p:spPr>
          <a:xfrm>
            <a:off x="7048924" y="2471027"/>
            <a:ext cx="1169515" cy="1169527"/>
          </a:xfrm>
          <a:custGeom>
            <a:avLst/>
            <a:gdLst>
              <a:gd name="connsiteX0" fmla="*/ 0 w 1169515"/>
              <a:gd name="connsiteY0" fmla="*/ 584764 h 1169527"/>
              <a:gd name="connsiteX1" fmla="*/ 584758 w 1169515"/>
              <a:gd name="connsiteY1" fmla="*/ 0 h 1169527"/>
              <a:gd name="connsiteX2" fmla="*/ 1169516 w 1169515"/>
              <a:gd name="connsiteY2" fmla="*/ 584764 h 1169527"/>
              <a:gd name="connsiteX3" fmla="*/ 584758 w 1169515"/>
              <a:gd name="connsiteY3" fmla="*/ 1169528 h 1169527"/>
              <a:gd name="connsiteX4" fmla="*/ 0 w 1169515"/>
              <a:gd name="connsiteY4" fmla="*/ 584764 h 116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9515" h="1169527">
                <a:moveTo>
                  <a:pt x="0" y="584764"/>
                </a:moveTo>
                <a:cubicBezTo>
                  <a:pt x="0" y="261808"/>
                  <a:pt x="261805" y="0"/>
                  <a:pt x="584758" y="0"/>
                </a:cubicBezTo>
                <a:cubicBezTo>
                  <a:pt x="907711" y="0"/>
                  <a:pt x="1169516" y="261808"/>
                  <a:pt x="1169516" y="584764"/>
                </a:cubicBezTo>
                <a:cubicBezTo>
                  <a:pt x="1169516" y="907720"/>
                  <a:pt x="907711" y="1169528"/>
                  <a:pt x="584758" y="1169528"/>
                </a:cubicBezTo>
                <a:cubicBezTo>
                  <a:pt x="261805" y="1169528"/>
                  <a:pt x="0" y="907720"/>
                  <a:pt x="0" y="5847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86513" rIns="0" bIns="1865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 err="1">
                <a:latin typeface="Montserrat" pitchFamily="2" charset="77"/>
              </a:rPr>
              <a:t>Entender</a:t>
            </a:r>
            <a:r>
              <a:rPr lang="en-US" sz="1100" kern="1200" dirty="0">
                <a:latin typeface="Montserrat" pitchFamily="2" charset="77"/>
              </a:rPr>
              <a:t> </a:t>
            </a:r>
            <a:r>
              <a:rPr lang="en-US" sz="1100" kern="1200" dirty="0" err="1">
                <a:latin typeface="Montserrat" pitchFamily="2" charset="77"/>
              </a:rPr>
              <a:t>los</a:t>
            </a:r>
            <a:r>
              <a:rPr lang="en-US" sz="1100" kern="1200" dirty="0">
                <a:latin typeface="Montserrat" pitchFamily="2" charset="77"/>
              </a:rPr>
              <a:t> </a:t>
            </a:r>
            <a:r>
              <a:rPr lang="en-US" sz="1100" kern="1200" dirty="0" err="1">
                <a:latin typeface="Montserrat" pitchFamily="2" charset="77"/>
              </a:rPr>
              <a:t>Datos</a:t>
            </a:r>
            <a:endParaRPr lang="en-US" sz="1100" kern="1200" dirty="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9708655-5D5E-FC45-9F6B-CFB6F63D12E8}"/>
              </a:ext>
            </a:extLst>
          </p:cNvPr>
          <p:cNvSpPr/>
          <p:nvPr/>
        </p:nvSpPr>
        <p:spPr>
          <a:xfrm rot="5400000">
            <a:off x="7478669" y="3726901"/>
            <a:ext cx="310025" cy="394711"/>
          </a:xfrm>
          <a:custGeom>
            <a:avLst/>
            <a:gdLst>
              <a:gd name="connsiteX0" fmla="*/ 0 w 310025"/>
              <a:gd name="connsiteY0" fmla="*/ 78942 h 394711"/>
              <a:gd name="connsiteX1" fmla="*/ 155013 w 310025"/>
              <a:gd name="connsiteY1" fmla="*/ 78942 h 394711"/>
              <a:gd name="connsiteX2" fmla="*/ 155013 w 310025"/>
              <a:gd name="connsiteY2" fmla="*/ 0 h 394711"/>
              <a:gd name="connsiteX3" fmla="*/ 310025 w 310025"/>
              <a:gd name="connsiteY3" fmla="*/ 197356 h 394711"/>
              <a:gd name="connsiteX4" fmla="*/ 155013 w 310025"/>
              <a:gd name="connsiteY4" fmla="*/ 394711 h 394711"/>
              <a:gd name="connsiteX5" fmla="*/ 155013 w 310025"/>
              <a:gd name="connsiteY5" fmla="*/ 315769 h 394711"/>
              <a:gd name="connsiteX6" fmla="*/ 0 w 310025"/>
              <a:gd name="connsiteY6" fmla="*/ 315769 h 394711"/>
              <a:gd name="connsiteX7" fmla="*/ 0 w 310025"/>
              <a:gd name="connsiteY7" fmla="*/ 78942 h 39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025" h="394711">
                <a:moveTo>
                  <a:pt x="0" y="78942"/>
                </a:moveTo>
                <a:lnTo>
                  <a:pt x="155013" y="78942"/>
                </a:lnTo>
                <a:lnTo>
                  <a:pt x="155013" y="0"/>
                </a:lnTo>
                <a:lnTo>
                  <a:pt x="310025" y="197356"/>
                </a:lnTo>
                <a:lnTo>
                  <a:pt x="155013" y="394711"/>
                </a:lnTo>
                <a:lnTo>
                  <a:pt x="155013" y="315769"/>
                </a:lnTo>
                <a:lnTo>
                  <a:pt x="0" y="315769"/>
                </a:lnTo>
                <a:lnTo>
                  <a:pt x="0" y="7894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940" rIns="93006" bIns="78943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4723253-EB66-B074-8382-4F6E86AFDF06}"/>
              </a:ext>
            </a:extLst>
          </p:cNvPr>
          <p:cNvSpPr/>
          <p:nvPr/>
        </p:nvSpPr>
        <p:spPr>
          <a:xfrm>
            <a:off x="7048924" y="4225508"/>
            <a:ext cx="1169515" cy="1169527"/>
          </a:xfrm>
          <a:custGeom>
            <a:avLst/>
            <a:gdLst>
              <a:gd name="connsiteX0" fmla="*/ 0 w 1169515"/>
              <a:gd name="connsiteY0" fmla="*/ 584764 h 1169527"/>
              <a:gd name="connsiteX1" fmla="*/ 584758 w 1169515"/>
              <a:gd name="connsiteY1" fmla="*/ 0 h 1169527"/>
              <a:gd name="connsiteX2" fmla="*/ 1169516 w 1169515"/>
              <a:gd name="connsiteY2" fmla="*/ 584764 h 1169527"/>
              <a:gd name="connsiteX3" fmla="*/ 584758 w 1169515"/>
              <a:gd name="connsiteY3" fmla="*/ 1169528 h 1169527"/>
              <a:gd name="connsiteX4" fmla="*/ 0 w 1169515"/>
              <a:gd name="connsiteY4" fmla="*/ 584764 h 116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9515" h="1169527">
                <a:moveTo>
                  <a:pt x="0" y="584764"/>
                </a:moveTo>
                <a:cubicBezTo>
                  <a:pt x="0" y="261808"/>
                  <a:pt x="261805" y="0"/>
                  <a:pt x="584758" y="0"/>
                </a:cubicBezTo>
                <a:cubicBezTo>
                  <a:pt x="907711" y="0"/>
                  <a:pt x="1169516" y="261808"/>
                  <a:pt x="1169516" y="584764"/>
                </a:cubicBezTo>
                <a:cubicBezTo>
                  <a:pt x="1169516" y="907720"/>
                  <a:pt x="907711" y="1169528"/>
                  <a:pt x="584758" y="1169528"/>
                </a:cubicBezTo>
                <a:cubicBezTo>
                  <a:pt x="261805" y="1169528"/>
                  <a:pt x="0" y="907720"/>
                  <a:pt x="0" y="5847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86513" rIns="0" bIns="1865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 err="1">
                <a:latin typeface="Montserrat" pitchFamily="2" charset="77"/>
              </a:rPr>
              <a:t>Preparar</a:t>
            </a:r>
            <a:r>
              <a:rPr lang="en-US" sz="1100" kern="1200" dirty="0">
                <a:latin typeface="Montserrat" pitchFamily="2" charset="77"/>
              </a:rPr>
              <a:t> </a:t>
            </a:r>
            <a:r>
              <a:rPr lang="en-US" sz="1100" kern="1200" dirty="0" err="1">
                <a:latin typeface="Montserrat" pitchFamily="2" charset="77"/>
              </a:rPr>
              <a:t>los</a:t>
            </a:r>
            <a:r>
              <a:rPr lang="en-US" sz="1100" kern="1200" dirty="0">
                <a:latin typeface="Montserrat" pitchFamily="2" charset="77"/>
              </a:rPr>
              <a:t> </a:t>
            </a:r>
            <a:r>
              <a:rPr lang="en-US" sz="1100" kern="1200" dirty="0" err="1">
                <a:latin typeface="Montserrat" pitchFamily="2" charset="77"/>
              </a:rPr>
              <a:t>datos</a:t>
            </a:r>
            <a:endParaRPr lang="en-US" sz="1100" kern="1200" dirty="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14BF44A-DD0A-81DD-88F4-65D1AA07D3C0}"/>
              </a:ext>
            </a:extLst>
          </p:cNvPr>
          <p:cNvSpPr/>
          <p:nvPr/>
        </p:nvSpPr>
        <p:spPr>
          <a:xfrm rot="19800000">
            <a:off x="6726552" y="5047149"/>
            <a:ext cx="310031" cy="394711"/>
          </a:xfrm>
          <a:custGeom>
            <a:avLst/>
            <a:gdLst>
              <a:gd name="connsiteX0" fmla="*/ 0 w 310030"/>
              <a:gd name="connsiteY0" fmla="*/ 78942 h 394711"/>
              <a:gd name="connsiteX1" fmla="*/ 155015 w 310030"/>
              <a:gd name="connsiteY1" fmla="*/ 78942 h 394711"/>
              <a:gd name="connsiteX2" fmla="*/ 155015 w 310030"/>
              <a:gd name="connsiteY2" fmla="*/ 0 h 394711"/>
              <a:gd name="connsiteX3" fmla="*/ 310030 w 310030"/>
              <a:gd name="connsiteY3" fmla="*/ 197356 h 394711"/>
              <a:gd name="connsiteX4" fmla="*/ 155015 w 310030"/>
              <a:gd name="connsiteY4" fmla="*/ 394711 h 394711"/>
              <a:gd name="connsiteX5" fmla="*/ 155015 w 310030"/>
              <a:gd name="connsiteY5" fmla="*/ 315769 h 394711"/>
              <a:gd name="connsiteX6" fmla="*/ 0 w 310030"/>
              <a:gd name="connsiteY6" fmla="*/ 315769 h 394711"/>
              <a:gd name="connsiteX7" fmla="*/ 0 w 310030"/>
              <a:gd name="connsiteY7" fmla="*/ 78942 h 39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030" h="394711">
                <a:moveTo>
                  <a:pt x="310030" y="315769"/>
                </a:moveTo>
                <a:lnTo>
                  <a:pt x="155015" y="315769"/>
                </a:lnTo>
                <a:lnTo>
                  <a:pt x="155015" y="394711"/>
                </a:lnTo>
                <a:lnTo>
                  <a:pt x="0" y="197355"/>
                </a:lnTo>
                <a:lnTo>
                  <a:pt x="155015" y="0"/>
                </a:lnTo>
                <a:lnTo>
                  <a:pt x="155015" y="78942"/>
                </a:lnTo>
                <a:lnTo>
                  <a:pt x="310030" y="78942"/>
                </a:lnTo>
                <a:lnTo>
                  <a:pt x="310030" y="31576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008" tIns="78942" rIns="1" bIns="7894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CA63B02-44D5-A0CE-073D-A1094735291C}"/>
              </a:ext>
            </a:extLst>
          </p:cNvPr>
          <p:cNvSpPr/>
          <p:nvPr/>
        </p:nvSpPr>
        <p:spPr>
          <a:xfrm>
            <a:off x="5529498" y="5102749"/>
            <a:ext cx="1169515" cy="1169527"/>
          </a:xfrm>
          <a:custGeom>
            <a:avLst/>
            <a:gdLst>
              <a:gd name="connsiteX0" fmla="*/ 0 w 1169515"/>
              <a:gd name="connsiteY0" fmla="*/ 584764 h 1169527"/>
              <a:gd name="connsiteX1" fmla="*/ 584758 w 1169515"/>
              <a:gd name="connsiteY1" fmla="*/ 0 h 1169527"/>
              <a:gd name="connsiteX2" fmla="*/ 1169516 w 1169515"/>
              <a:gd name="connsiteY2" fmla="*/ 584764 h 1169527"/>
              <a:gd name="connsiteX3" fmla="*/ 584758 w 1169515"/>
              <a:gd name="connsiteY3" fmla="*/ 1169528 h 1169527"/>
              <a:gd name="connsiteX4" fmla="*/ 0 w 1169515"/>
              <a:gd name="connsiteY4" fmla="*/ 584764 h 116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9515" h="1169527">
                <a:moveTo>
                  <a:pt x="0" y="584764"/>
                </a:moveTo>
                <a:cubicBezTo>
                  <a:pt x="0" y="261808"/>
                  <a:pt x="261805" y="0"/>
                  <a:pt x="584758" y="0"/>
                </a:cubicBezTo>
                <a:cubicBezTo>
                  <a:pt x="907711" y="0"/>
                  <a:pt x="1169516" y="261808"/>
                  <a:pt x="1169516" y="584764"/>
                </a:cubicBezTo>
                <a:cubicBezTo>
                  <a:pt x="1169516" y="907720"/>
                  <a:pt x="907711" y="1169528"/>
                  <a:pt x="584758" y="1169528"/>
                </a:cubicBezTo>
                <a:cubicBezTo>
                  <a:pt x="261805" y="1169528"/>
                  <a:pt x="0" y="907720"/>
                  <a:pt x="0" y="5847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86513" rIns="0" bIns="1865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 err="1">
                <a:latin typeface="Montserrat" pitchFamily="2" charset="77"/>
              </a:rPr>
              <a:t>Modelado</a:t>
            </a:r>
            <a:endParaRPr lang="en-US" sz="1100" kern="1200" dirty="0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7C191D5-1973-E2F7-5037-0859E22F378E}"/>
              </a:ext>
            </a:extLst>
          </p:cNvPr>
          <p:cNvSpPr/>
          <p:nvPr/>
        </p:nvSpPr>
        <p:spPr>
          <a:xfrm rot="1800000">
            <a:off x="5207127" y="5055923"/>
            <a:ext cx="310031" cy="394712"/>
          </a:xfrm>
          <a:custGeom>
            <a:avLst/>
            <a:gdLst>
              <a:gd name="connsiteX0" fmla="*/ 0 w 310030"/>
              <a:gd name="connsiteY0" fmla="*/ 78942 h 394711"/>
              <a:gd name="connsiteX1" fmla="*/ 155015 w 310030"/>
              <a:gd name="connsiteY1" fmla="*/ 78942 h 394711"/>
              <a:gd name="connsiteX2" fmla="*/ 155015 w 310030"/>
              <a:gd name="connsiteY2" fmla="*/ 0 h 394711"/>
              <a:gd name="connsiteX3" fmla="*/ 310030 w 310030"/>
              <a:gd name="connsiteY3" fmla="*/ 197356 h 394711"/>
              <a:gd name="connsiteX4" fmla="*/ 155015 w 310030"/>
              <a:gd name="connsiteY4" fmla="*/ 394711 h 394711"/>
              <a:gd name="connsiteX5" fmla="*/ 155015 w 310030"/>
              <a:gd name="connsiteY5" fmla="*/ 315769 h 394711"/>
              <a:gd name="connsiteX6" fmla="*/ 0 w 310030"/>
              <a:gd name="connsiteY6" fmla="*/ 315769 h 394711"/>
              <a:gd name="connsiteX7" fmla="*/ 0 w 310030"/>
              <a:gd name="connsiteY7" fmla="*/ 78942 h 39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030" h="394711">
                <a:moveTo>
                  <a:pt x="310030" y="315769"/>
                </a:moveTo>
                <a:lnTo>
                  <a:pt x="155015" y="315769"/>
                </a:lnTo>
                <a:lnTo>
                  <a:pt x="155015" y="394711"/>
                </a:lnTo>
                <a:lnTo>
                  <a:pt x="0" y="197355"/>
                </a:lnTo>
                <a:lnTo>
                  <a:pt x="155015" y="0"/>
                </a:lnTo>
                <a:lnTo>
                  <a:pt x="155015" y="78942"/>
                </a:lnTo>
                <a:lnTo>
                  <a:pt x="310030" y="78942"/>
                </a:lnTo>
                <a:lnTo>
                  <a:pt x="310030" y="31576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009" tIns="78942" rIns="0" bIns="78942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80DE275-9A6A-12F7-FF89-7285E3EEF1D1}"/>
              </a:ext>
            </a:extLst>
          </p:cNvPr>
          <p:cNvSpPr/>
          <p:nvPr/>
        </p:nvSpPr>
        <p:spPr>
          <a:xfrm>
            <a:off x="4010073" y="4225508"/>
            <a:ext cx="1169515" cy="1169527"/>
          </a:xfrm>
          <a:custGeom>
            <a:avLst/>
            <a:gdLst>
              <a:gd name="connsiteX0" fmla="*/ 0 w 1169515"/>
              <a:gd name="connsiteY0" fmla="*/ 584764 h 1169527"/>
              <a:gd name="connsiteX1" fmla="*/ 584758 w 1169515"/>
              <a:gd name="connsiteY1" fmla="*/ 0 h 1169527"/>
              <a:gd name="connsiteX2" fmla="*/ 1169516 w 1169515"/>
              <a:gd name="connsiteY2" fmla="*/ 584764 h 1169527"/>
              <a:gd name="connsiteX3" fmla="*/ 584758 w 1169515"/>
              <a:gd name="connsiteY3" fmla="*/ 1169528 h 1169527"/>
              <a:gd name="connsiteX4" fmla="*/ 0 w 1169515"/>
              <a:gd name="connsiteY4" fmla="*/ 584764 h 116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9515" h="1169527">
                <a:moveTo>
                  <a:pt x="0" y="584764"/>
                </a:moveTo>
                <a:cubicBezTo>
                  <a:pt x="0" y="261808"/>
                  <a:pt x="261805" y="0"/>
                  <a:pt x="584758" y="0"/>
                </a:cubicBezTo>
                <a:cubicBezTo>
                  <a:pt x="907711" y="0"/>
                  <a:pt x="1169516" y="261808"/>
                  <a:pt x="1169516" y="584764"/>
                </a:cubicBezTo>
                <a:cubicBezTo>
                  <a:pt x="1169516" y="907720"/>
                  <a:pt x="907711" y="1169528"/>
                  <a:pt x="584758" y="1169528"/>
                </a:cubicBezTo>
                <a:cubicBezTo>
                  <a:pt x="261805" y="1169528"/>
                  <a:pt x="0" y="907720"/>
                  <a:pt x="0" y="5847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86513" rIns="0" bIns="1865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 err="1">
                <a:latin typeface="Montserrat" pitchFamily="2" charset="77"/>
              </a:rPr>
              <a:t>Evaluación</a:t>
            </a:r>
            <a:endParaRPr lang="en-US" sz="1100" kern="1200" dirty="0">
              <a:latin typeface="Montserra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B9A35C4-29D1-0A9C-AA22-74168B2EC37F}"/>
              </a:ext>
            </a:extLst>
          </p:cNvPr>
          <p:cNvSpPr/>
          <p:nvPr/>
        </p:nvSpPr>
        <p:spPr>
          <a:xfrm rot="16200000">
            <a:off x="4439818" y="3744450"/>
            <a:ext cx="310025" cy="394711"/>
          </a:xfrm>
          <a:custGeom>
            <a:avLst/>
            <a:gdLst>
              <a:gd name="connsiteX0" fmla="*/ 0 w 310025"/>
              <a:gd name="connsiteY0" fmla="*/ 78942 h 394711"/>
              <a:gd name="connsiteX1" fmla="*/ 155013 w 310025"/>
              <a:gd name="connsiteY1" fmla="*/ 78942 h 394711"/>
              <a:gd name="connsiteX2" fmla="*/ 155013 w 310025"/>
              <a:gd name="connsiteY2" fmla="*/ 0 h 394711"/>
              <a:gd name="connsiteX3" fmla="*/ 310025 w 310025"/>
              <a:gd name="connsiteY3" fmla="*/ 197356 h 394711"/>
              <a:gd name="connsiteX4" fmla="*/ 155013 w 310025"/>
              <a:gd name="connsiteY4" fmla="*/ 394711 h 394711"/>
              <a:gd name="connsiteX5" fmla="*/ 155013 w 310025"/>
              <a:gd name="connsiteY5" fmla="*/ 315769 h 394711"/>
              <a:gd name="connsiteX6" fmla="*/ 0 w 310025"/>
              <a:gd name="connsiteY6" fmla="*/ 315769 h 394711"/>
              <a:gd name="connsiteX7" fmla="*/ 0 w 310025"/>
              <a:gd name="connsiteY7" fmla="*/ 78942 h 39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025" h="394711">
                <a:moveTo>
                  <a:pt x="0" y="78942"/>
                </a:moveTo>
                <a:lnTo>
                  <a:pt x="155013" y="78942"/>
                </a:lnTo>
                <a:lnTo>
                  <a:pt x="155013" y="0"/>
                </a:lnTo>
                <a:lnTo>
                  <a:pt x="310025" y="197356"/>
                </a:lnTo>
                <a:lnTo>
                  <a:pt x="155013" y="394711"/>
                </a:lnTo>
                <a:lnTo>
                  <a:pt x="155013" y="315769"/>
                </a:lnTo>
                <a:lnTo>
                  <a:pt x="0" y="315769"/>
                </a:lnTo>
                <a:lnTo>
                  <a:pt x="0" y="7894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2" tIns="78942" rIns="93008" bIns="7894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D41009-CD5B-2BE1-F5B2-600C815C60BB}"/>
              </a:ext>
            </a:extLst>
          </p:cNvPr>
          <p:cNvSpPr/>
          <p:nvPr/>
        </p:nvSpPr>
        <p:spPr>
          <a:xfrm>
            <a:off x="4010073" y="2471027"/>
            <a:ext cx="1169515" cy="1169527"/>
          </a:xfrm>
          <a:custGeom>
            <a:avLst/>
            <a:gdLst>
              <a:gd name="connsiteX0" fmla="*/ 0 w 1169515"/>
              <a:gd name="connsiteY0" fmla="*/ 584764 h 1169527"/>
              <a:gd name="connsiteX1" fmla="*/ 584758 w 1169515"/>
              <a:gd name="connsiteY1" fmla="*/ 0 h 1169527"/>
              <a:gd name="connsiteX2" fmla="*/ 1169516 w 1169515"/>
              <a:gd name="connsiteY2" fmla="*/ 584764 h 1169527"/>
              <a:gd name="connsiteX3" fmla="*/ 584758 w 1169515"/>
              <a:gd name="connsiteY3" fmla="*/ 1169528 h 1169527"/>
              <a:gd name="connsiteX4" fmla="*/ 0 w 1169515"/>
              <a:gd name="connsiteY4" fmla="*/ 584764 h 116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9515" h="1169527">
                <a:moveTo>
                  <a:pt x="0" y="584764"/>
                </a:moveTo>
                <a:cubicBezTo>
                  <a:pt x="0" y="261808"/>
                  <a:pt x="261805" y="0"/>
                  <a:pt x="584758" y="0"/>
                </a:cubicBezTo>
                <a:cubicBezTo>
                  <a:pt x="907711" y="0"/>
                  <a:pt x="1169516" y="261808"/>
                  <a:pt x="1169516" y="584764"/>
                </a:cubicBezTo>
                <a:cubicBezTo>
                  <a:pt x="1169516" y="907720"/>
                  <a:pt x="907711" y="1169528"/>
                  <a:pt x="584758" y="1169528"/>
                </a:cubicBezTo>
                <a:cubicBezTo>
                  <a:pt x="261805" y="1169528"/>
                  <a:pt x="0" y="907720"/>
                  <a:pt x="0" y="5847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86513" rIns="0" bIns="1865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 err="1">
                <a:latin typeface="Montserrat" pitchFamily="2" charset="77"/>
              </a:rPr>
              <a:t>Despliegue</a:t>
            </a:r>
            <a:endParaRPr lang="en-US" sz="1100" kern="1200" dirty="0">
              <a:latin typeface="Montserrat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E629B-EA67-C909-6683-923D462E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58FC-DFC6-471A-2EDB-834BE0C4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0F2C3CE-CB32-52F2-FB69-929F226D4582}"/>
              </a:ext>
            </a:extLst>
          </p:cNvPr>
          <p:cNvSpPr/>
          <p:nvPr/>
        </p:nvSpPr>
        <p:spPr>
          <a:xfrm rot="12798055">
            <a:off x="6863114" y="2081477"/>
            <a:ext cx="310025" cy="394711"/>
          </a:xfrm>
          <a:custGeom>
            <a:avLst/>
            <a:gdLst>
              <a:gd name="connsiteX0" fmla="*/ 0 w 310025"/>
              <a:gd name="connsiteY0" fmla="*/ 78942 h 394711"/>
              <a:gd name="connsiteX1" fmla="*/ 155013 w 310025"/>
              <a:gd name="connsiteY1" fmla="*/ 78942 h 394711"/>
              <a:gd name="connsiteX2" fmla="*/ 155013 w 310025"/>
              <a:gd name="connsiteY2" fmla="*/ 0 h 394711"/>
              <a:gd name="connsiteX3" fmla="*/ 310025 w 310025"/>
              <a:gd name="connsiteY3" fmla="*/ 197356 h 394711"/>
              <a:gd name="connsiteX4" fmla="*/ 155013 w 310025"/>
              <a:gd name="connsiteY4" fmla="*/ 394711 h 394711"/>
              <a:gd name="connsiteX5" fmla="*/ 155013 w 310025"/>
              <a:gd name="connsiteY5" fmla="*/ 315769 h 394711"/>
              <a:gd name="connsiteX6" fmla="*/ 0 w 310025"/>
              <a:gd name="connsiteY6" fmla="*/ 315769 h 394711"/>
              <a:gd name="connsiteX7" fmla="*/ 0 w 310025"/>
              <a:gd name="connsiteY7" fmla="*/ 78942 h 39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025" h="394711">
                <a:moveTo>
                  <a:pt x="0" y="78942"/>
                </a:moveTo>
                <a:lnTo>
                  <a:pt x="155013" y="78942"/>
                </a:lnTo>
                <a:lnTo>
                  <a:pt x="155013" y="0"/>
                </a:lnTo>
                <a:lnTo>
                  <a:pt x="310025" y="197356"/>
                </a:lnTo>
                <a:lnTo>
                  <a:pt x="155013" y="394711"/>
                </a:lnTo>
                <a:lnTo>
                  <a:pt x="155013" y="315769"/>
                </a:lnTo>
                <a:lnTo>
                  <a:pt x="0" y="315769"/>
                </a:lnTo>
                <a:lnTo>
                  <a:pt x="0" y="7894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940" rIns="93006" bIns="78943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AEB04B0-7300-A929-D401-995FD2CB83EC}"/>
              </a:ext>
            </a:extLst>
          </p:cNvPr>
          <p:cNvSpPr/>
          <p:nvPr/>
        </p:nvSpPr>
        <p:spPr>
          <a:xfrm rot="9129342">
            <a:off x="6947574" y="5361222"/>
            <a:ext cx="310031" cy="394712"/>
          </a:xfrm>
          <a:custGeom>
            <a:avLst/>
            <a:gdLst>
              <a:gd name="connsiteX0" fmla="*/ 0 w 310030"/>
              <a:gd name="connsiteY0" fmla="*/ 78942 h 394711"/>
              <a:gd name="connsiteX1" fmla="*/ 155015 w 310030"/>
              <a:gd name="connsiteY1" fmla="*/ 78942 h 394711"/>
              <a:gd name="connsiteX2" fmla="*/ 155015 w 310030"/>
              <a:gd name="connsiteY2" fmla="*/ 0 h 394711"/>
              <a:gd name="connsiteX3" fmla="*/ 310030 w 310030"/>
              <a:gd name="connsiteY3" fmla="*/ 197356 h 394711"/>
              <a:gd name="connsiteX4" fmla="*/ 155015 w 310030"/>
              <a:gd name="connsiteY4" fmla="*/ 394711 h 394711"/>
              <a:gd name="connsiteX5" fmla="*/ 155015 w 310030"/>
              <a:gd name="connsiteY5" fmla="*/ 315769 h 394711"/>
              <a:gd name="connsiteX6" fmla="*/ 0 w 310030"/>
              <a:gd name="connsiteY6" fmla="*/ 315769 h 394711"/>
              <a:gd name="connsiteX7" fmla="*/ 0 w 310030"/>
              <a:gd name="connsiteY7" fmla="*/ 78942 h 39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030" h="394711">
                <a:moveTo>
                  <a:pt x="310030" y="315769"/>
                </a:moveTo>
                <a:lnTo>
                  <a:pt x="155015" y="315769"/>
                </a:lnTo>
                <a:lnTo>
                  <a:pt x="155015" y="394711"/>
                </a:lnTo>
                <a:lnTo>
                  <a:pt x="0" y="197355"/>
                </a:lnTo>
                <a:lnTo>
                  <a:pt x="155015" y="0"/>
                </a:lnTo>
                <a:lnTo>
                  <a:pt x="155015" y="78942"/>
                </a:lnTo>
                <a:lnTo>
                  <a:pt x="310030" y="78942"/>
                </a:lnTo>
                <a:lnTo>
                  <a:pt x="310030" y="31576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009" tIns="78942" rIns="0" bIns="78942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0972797-2C45-93CE-6A3A-E9EAC7B5380E}"/>
              </a:ext>
            </a:extLst>
          </p:cNvPr>
          <p:cNvCxnSpPr>
            <a:cxnSpLocks/>
            <a:stCxn id="16" idx="2"/>
            <a:endCxn id="8" idx="3"/>
          </p:cNvCxnSpPr>
          <p:nvPr/>
        </p:nvCxnSpPr>
        <p:spPr>
          <a:xfrm flipV="1">
            <a:off x="5179589" y="2763314"/>
            <a:ext cx="934667" cy="2046958"/>
          </a:xfrm>
          <a:prstGeom prst="curvedConnector3">
            <a:avLst>
              <a:gd name="adj1" fmla="val 9818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377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1407</TotalTime>
  <Words>744</Words>
  <Application>Microsoft Macintosh PowerPoint</Application>
  <PresentationFormat>Widescreen</PresentationFormat>
  <Paragraphs>162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Montserrat</vt:lpstr>
      <vt:lpstr>Montserrat Medium</vt:lpstr>
      <vt:lpstr>Trebuchet MS</vt:lpstr>
      <vt:lpstr>Berlin</vt:lpstr>
      <vt:lpstr>Ciencia de Datos para la Toma de Decisiones ll</vt:lpstr>
      <vt:lpstr>¿Qué es un dato?</vt:lpstr>
      <vt:lpstr>PowerPoint Presentation</vt:lpstr>
      <vt:lpstr>World Press Photo 2020</vt:lpstr>
      <vt:lpstr>World Press Photo 2020</vt:lpstr>
      <vt:lpstr>World Press Photo 2020</vt:lpstr>
      <vt:lpstr>¿Qué hace la ciencia de datos?</vt:lpstr>
      <vt:lpstr>El valor de los datos en la política pública</vt:lpstr>
      <vt:lpstr>CRISP - DM Cross-industry Standard Process for Data Mining</vt:lpstr>
      <vt:lpstr>Datos estructurados y limpios</vt:lpstr>
      <vt:lpstr>La Explosión Cámbrica de los Datos</vt:lpstr>
      <vt:lpstr>Procesamiento del Lenguaje Natural (NLP)</vt:lpstr>
      <vt:lpstr>¿Por qué aprender sobre NLP?</vt:lpstr>
      <vt:lpstr>Procesamiento del Lenguaje Natural (NLP)</vt:lpstr>
      <vt:lpstr>¿Por qué enfocarnos en NLU?</vt:lpstr>
      <vt:lpstr>¿Por qué enfocarnos en NLU?</vt:lpstr>
      <vt:lpstr>Análisis Crítico del Discurso</vt:lpstr>
      <vt:lpstr>Nuestro Flujo de Trabajo</vt:lpstr>
      <vt:lpstr>Design Sprint</vt:lpstr>
      <vt:lpstr>¡Gracias por tu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31</cp:revision>
  <dcterms:created xsi:type="dcterms:W3CDTF">2022-03-10T19:08:19Z</dcterms:created>
  <dcterms:modified xsi:type="dcterms:W3CDTF">2022-08-02T16:23:56Z</dcterms:modified>
</cp:coreProperties>
</file>