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72" r:id="rId3"/>
    <p:sldId id="621" r:id="rId4"/>
    <p:sldId id="616" r:id="rId5"/>
    <p:sldId id="619" r:id="rId6"/>
    <p:sldId id="617" r:id="rId7"/>
    <p:sldId id="61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4"/>
    <p:restoredTop sz="96197"/>
  </p:normalViewPr>
  <p:slideViewPr>
    <p:cSldViewPr snapToGrid="0" snapToObjects="1" showGuides="1">
      <p:cViewPr varScale="1">
        <p:scale>
          <a:sx n="106" d="100"/>
          <a:sy n="106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8/8/23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8/8/23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8/8/23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Introducción</a:t>
            </a:r>
            <a:r>
              <a:rPr lang="en-US"/>
              <a:t> a </a:t>
            </a:r>
            <a:br>
              <a:rPr lang="en-US"/>
            </a:br>
            <a:r>
              <a:rPr lang="en-US"/>
              <a:t>Minería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Text Analytics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528102-9627-25E8-FC3C-D4B5AD493129}"/>
              </a:ext>
            </a:extLst>
          </p:cNvPr>
          <p:cNvGrpSpPr/>
          <p:nvPr/>
        </p:nvGrpSpPr>
        <p:grpSpPr>
          <a:xfrm>
            <a:off x="3783719" y="1432861"/>
            <a:ext cx="4624563" cy="4894554"/>
            <a:chOff x="4324884" y="1432861"/>
            <a:chExt cx="4624563" cy="48945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49D15C-DE0D-0DF1-3168-5D61B048B9FB}"/>
                </a:ext>
              </a:extLst>
            </p:cNvPr>
            <p:cNvGrpSpPr/>
            <p:nvPr/>
          </p:nvGrpSpPr>
          <p:grpSpPr>
            <a:xfrm>
              <a:off x="4324884" y="1432861"/>
              <a:ext cx="4624563" cy="4894554"/>
              <a:chOff x="4324884" y="1433846"/>
              <a:chExt cx="4464845" cy="472551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784D021-AAC2-606E-13FE-7D0C0B38EE64}"/>
                  </a:ext>
                </a:extLst>
              </p:cNvPr>
              <p:cNvSpPr/>
              <p:nvPr/>
            </p:nvSpPr>
            <p:spPr>
              <a:xfrm>
                <a:off x="5209207" y="4073236"/>
                <a:ext cx="1463056" cy="2086122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1BDE989-F10D-2AAA-FF37-A8DEE00274CC}"/>
                  </a:ext>
                </a:extLst>
              </p:cNvPr>
              <p:cNvSpPr/>
              <p:nvPr/>
            </p:nvSpPr>
            <p:spPr>
              <a:xfrm rot="2680694">
                <a:off x="6164276" y="1433846"/>
                <a:ext cx="2116228" cy="3733079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8125AA-056D-A021-8316-93FFA7C385E4}"/>
                  </a:ext>
                </a:extLst>
              </p:cNvPr>
              <p:cNvSpPr/>
              <p:nvPr/>
            </p:nvSpPr>
            <p:spPr>
              <a:xfrm rot="2680694">
                <a:off x="5319733" y="1677979"/>
                <a:ext cx="1463056" cy="2668374"/>
              </a:xfrm>
              <a:prstGeom prst="ellipse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8A797F-A09E-B99C-3979-B7CE764E9B87}"/>
                  </a:ext>
                </a:extLst>
              </p:cNvPr>
              <p:cNvSpPr/>
              <p:nvPr/>
            </p:nvSpPr>
            <p:spPr>
              <a:xfrm rot="8100000">
                <a:off x="6775159" y="1842535"/>
                <a:ext cx="1837975" cy="2668374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159331-8773-949A-7500-3BCD976F8D57}"/>
                  </a:ext>
                </a:extLst>
              </p:cNvPr>
              <p:cNvSpPr/>
              <p:nvPr/>
            </p:nvSpPr>
            <p:spPr>
              <a:xfrm rot="5400000">
                <a:off x="4770251" y="3488460"/>
                <a:ext cx="1195388" cy="2086122"/>
              </a:xfrm>
              <a:prstGeom prst="ellipse">
                <a:avLst/>
              </a:pr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48900D-1317-B332-E142-2167CA9A0CC3}"/>
                  </a:ext>
                </a:extLst>
              </p:cNvPr>
              <p:cNvSpPr/>
              <p:nvPr/>
            </p:nvSpPr>
            <p:spPr>
              <a:xfrm>
                <a:off x="6935190" y="3479026"/>
                <a:ext cx="1854539" cy="2435515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F08FAFB-698A-1847-B8E9-F62A50768BA8}"/>
                  </a:ext>
                </a:extLst>
              </p:cNvPr>
              <p:cNvSpPr/>
              <p:nvPr/>
            </p:nvSpPr>
            <p:spPr>
              <a:xfrm>
                <a:off x="5664200" y="2693700"/>
                <a:ext cx="2435514" cy="2435514"/>
              </a:xfrm>
              <a:prstGeom prst="ellipse">
                <a:avLst/>
              </a:prstGeom>
              <a:solidFill>
                <a:schemeClr val="bg1">
                  <a:alpha val="49565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BF94E7-E488-B66A-B041-78E31752CB41}"/>
                </a:ext>
              </a:extLst>
            </p:cNvPr>
            <p:cNvSpPr txBox="1"/>
            <p:nvPr/>
          </p:nvSpPr>
          <p:spPr>
            <a:xfrm>
              <a:off x="7937908" y="2029791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000" b="1" dirty="0">
                  <a:latin typeface="Montserrat" pitchFamily="2" charset="77"/>
                </a:rPr>
                <a:t>Estadística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F05CE2-323D-6883-DEBC-2A73F74E772B}"/>
                </a:ext>
              </a:extLst>
            </p:cNvPr>
            <p:cNvSpPr txBox="1"/>
            <p:nvPr/>
          </p:nvSpPr>
          <p:spPr>
            <a:xfrm>
              <a:off x="7777746" y="2791669"/>
              <a:ext cx="1015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Inteligencia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Artificial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392A5C-8915-41C2-99BC-B10F9B622B89}"/>
                </a:ext>
              </a:extLst>
            </p:cNvPr>
            <p:cNvSpPr txBox="1"/>
            <p:nvPr/>
          </p:nvSpPr>
          <p:spPr>
            <a:xfrm>
              <a:off x="7140966" y="2349228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Aprendizaje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Máquina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5CAC4B-4F07-284C-E602-953F11AB48F8}"/>
                </a:ext>
              </a:extLst>
            </p:cNvPr>
            <p:cNvSpPr txBox="1"/>
            <p:nvPr/>
          </p:nvSpPr>
          <p:spPr>
            <a:xfrm>
              <a:off x="5477745" y="5441225"/>
              <a:ext cx="10727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Servicios de 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 y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Biblioteca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2AF9C7-1345-4FE4-5CCD-F7B442605BCD}"/>
                </a:ext>
              </a:extLst>
            </p:cNvPr>
            <p:cNvSpPr txBox="1"/>
            <p:nvPr/>
          </p:nvSpPr>
          <p:spPr>
            <a:xfrm>
              <a:off x="4487330" y="4375281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Bases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517173-B3A5-5F70-5FF3-701B818B2985}"/>
                </a:ext>
              </a:extLst>
            </p:cNvPr>
            <p:cNvSpPr txBox="1"/>
            <p:nvPr/>
          </p:nvSpPr>
          <p:spPr>
            <a:xfrm>
              <a:off x="5385155" y="2627980"/>
              <a:ext cx="889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06A324-8085-9590-8518-4388CB33B106}"/>
                </a:ext>
              </a:extLst>
            </p:cNvPr>
            <p:cNvSpPr txBox="1"/>
            <p:nvPr/>
          </p:nvSpPr>
          <p:spPr>
            <a:xfrm>
              <a:off x="6089588" y="3004624"/>
              <a:ext cx="102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Clasificación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22472D-DF33-6E50-1843-BD19181C845C}"/>
                </a:ext>
              </a:extLst>
            </p:cNvPr>
            <p:cNvSpPr txBox="1"/>
            <p:nvPr/>
          </p:nvSpPr>
          <p:spPr>
            <a:xfrm>
              <a:off x="5572119" y="3538031"/>
              <a:ext cx="11496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Estratificación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4CBB78-DB3D-E7DD-090B-082A50AA05B2}"/>
                </a:ext>
              </a:extLst>
            </p:cNvPr>
            <p:cNvSpPr txBox="1"/>
            <p:nvPr/>
          </p:nvSpPr>
          <p:spPr>
            <a:xfrm>
              <a:off x="5550122" y="4435744"/>
              <a:ext cx="1274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Recuperación de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D9FB05-C790-D63E-9A47-CAFCD7502DFF}"/>
                </a:ext>
              </a:extLst>
            </p:cNvPr>
            <p:cNvSpPr txBox="1"/>
            <p:nvPr/>
          </p:nvSpPr>
          <p:spPr>
            <a:xfrm>
              <a:off x="7574810" y="5174014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Lenguaje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Computacional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864AA-7FD9-D34D-9A83-889FDD137575}"/>
                </a:ext>
              </a:extLst>
            </p:cNvPr>
            <p:cNvSpPr txBox="1"/>
            <p:nvPr/>
          </p:nvSpPr>
          <p:spPr>
            <a:xfrm>
              <a:off x="7176962" y="3679377"/>
              <a:ext cx="12362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Procesamiento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del Lenguaje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Natural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BA3FBC-27BE-C5AC-B1E7-300D957A40FD}"/>
                </a:ext>
              </a:extLst>
            </p:cNvPr>
            <p:cNvSpPr txBox="1"/>
            <p:nvPr/>
          </p:nvSpPr>
          <p:spPr>
            <a:xfrm>
              <a:off x="6599135" y="4852725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Web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A747AE7-A146-73F8-7E5F-FDE1DB49F7F0}"/>
              </a:ext>
            </a:extLst>
          </p:cNvPr>
          <p:cNvSpPr txBox="1">
            <a:spLocks/>
          </p:cNvSpPr>
          <p:nvPr/>
        </p:nvSpPr>
        <p:spPr>
          <a:xfrm>
            <a:off x="1513506" y="2653428"/>
            <a:ext cx="1680531" cy="622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Estamos </a:t>
            </a:r>
          </a:p>
          <a:p>
            <a:pPr algn="ctr"/>
            <a:r>
              <a:rPr lang="en-US" sz="2800" dirty="0" err="1"/>
              <a:t>aquí</a:t>
            </a:r>
            <a:endParaRPr lang="en-US" sz="2800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7E321F8-E3B7-0BB8-2FA9-D8700BCA34E2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3949767" y="1680298"/>
            <a:ext cx="787343" cy="3979332"/>
          </a:xfrm>
          <a:prstGeom prst="curvedConnector2">
            <a:avLst/>
          </a:prstGeom>
          <a:ln w="7620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Los 4 </a:t>
            </a:r>
            <a:r>
              <a:rPr lang="en-US" sz="3200" dirty="0" err="1"/>
              <a:t>principios</a:t>
            </a:r>
            <a:r>
              <a:rPr lang="en-US" sz="3200" dirty="0"/>
              <a:t> del </a:t>
            </a:r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texto</a:t>
            </a:r>
            <a:r>
              <a:rPr lang="en-US" sz="3200" dirty="0"/>
              <a:t> </a:t>
            </a:r>
            <a:r>
              <a:rPr lang="en-US" sz="3200" dirty="0" err="1"/>
              <a:t>automatizado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Four Principles of Automated Text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BE99A-7035-8C5B-297E-ED9D74BCBCC2}"/>
              </a:ext>
            </a:extLst>
          </p:cNvPr>
          <p:cNvSpPr/>
          <p:nvPr/>
        </p:nvSpPr>
        <p:spPr>
          <a:xfrm>
            <a:off x="1703387" y="1952625"/>
            <a:ext cx="9829801" cy="28007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(1)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Todos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modelos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cuantitativos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del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lenguaje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están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equivocados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pero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algunos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son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útiles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(2) Los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métodos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cuantitativos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para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texto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amplían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recursos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y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exponencian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la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capacidad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humana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(3) No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existe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mejor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método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global para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análisis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texto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automatizado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(4) Validar, Validar, Validar.</a:t>
            </a:r>
            <a:endParaRPr lang="en-US" sz="1600" b="0" i="0" dirty="0">
              <a:solidFill>
                <a:srgbClr val="333333"/>
              </a:solidFill>
              <a:effectLst/>
              <a:latin typeface="Montserrat" pitchFamily="2" charset="77"/>
            </a:endParaRPr>
          </a:p>
        </p:txBody>
      </p:sp>
      <p:pic>
        <p:nvPicPr>
          <p:cNvPr id="31" name="Graphic 30" descr="Alterations &amp; Tailoring with solid fill">
            <a:extLst>
              <a:ext uri="{FF2B5EF4-FFF2-40B4-BE49-F238E27FC236}">
                <a16:creationId xmlns:a16="http://schemas.microsoft.com/office/drawing/2014/main" id="{B47682A7-87AB-8498-3A29-7343DD72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794" y="3538986"/>
            <a:ext cx="540000" cy="540000"/>
          </a:xfrm>
          <a:prstGeom prst="rect">
            <a:avLst/>
          </a:prstGeom>
        </p:spPr>
      </p:pic>
      <p:pic>
        <p:nvPicPr>
          <p:cNvPr id="33" name="Graphic 32" descr="Artificial Intelligence with solid fill">
            <a:extLst>
              <a:ext uri="{FF2B5EF4-FFF2-40B4-BE49-F238E27FC236}">
                <a16:creationId xmlns:a16="http://schemas.microsoft.com/office/drawing/2014/main" id="{7182B0F9-AF18-F2CE-1D43-86D9AE5A1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94" y="2711737"/>
            <a:ext cx="540000" cy="540000"/>
          </a:xfrm>
          <a:prstGeom prst="rect">
            <a:avLst/>
          </a:prstGeom>
        </p:spPr>
      </p:pic>
      <p:pic>
        <p:nvPicPr>
          <p:cNvPr id="38" name="Graphic 37" descr="Bug under magnifying glass with solid fill">
            <a:extLst>
              <a:ext uri="{FF2B5EF4-FFF2-40B4-BE49-F238E27FC236}">
                <a16:creationId xmlns:a16="http://schemas.microsoft.com/office/drawing/2014/main" id="{B051E4F8-8D0C-587B-5B24-2475E9727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794" y="4366234"/>
            <a:ext cx="540000" cy="540000"/>
          </a:xfrm>
          <a:prstGeom prst="rect">
            <a:avLst/>
          </a:prstGeom>
        </p:spPr>
      </p:pic>
      <p:pic>
        <p:nvPicPr>
          <p:cNvPr id="40" name="Graphic 39" descr="Bullseye with solid fill">
            <a:extLst>
              <a:ext uri="{FF2B5EF4-FFF2-40B4-BE49-F238E27FC236}">
                <a16:creationId xmlns:a16="http://schemas.microsoft.com/office/drawing/2014/main" id="{62CA6282-FA74-C508-91A6-46C8CD2F1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794" y="1884488"/>
            <a:ext cx="540000" cy="540000"/>
          </a:xfrm>
          <a:prstGeom prst="rect">
            <a:avLst/>
          </a:prstGeom>
        </p:spPr>
      </p:pic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F838380-DC0E-AC6B-5E1D-AE8B7CA9D4F2}"/>
              </a:ext>
            </a:extLst>
          </p:cNvPr>
          <p:cNvSpPr txBox="1">
            <a:spLocks/>
          </p:cNvSpPr>
          <p:nvPr/>
        </p:nvSpPr>
        <p:spPr>
          <a:xfrm>
            <a:off x="678169" y="5918781"/>
            <a:ext cx="1085501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Grimmer, J., &amp; Stewart, B. M. (2013). Text as data: The promise and pitfalls of automatic content analysis methods for political texts.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Political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267-297.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Conceptos</a:t>
            </a:r>
            <a:r>
              <a:rPr lang="en-US" dirty="0"/>
              <a:t> clave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Key concepts</a:t>
            </a:r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0B20895C-F2EA-995D-BEA2-0A172CD5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2352821"/>
            <a:ext cx="914400" cy="914400"/>
          </a:xfrm>
          <a:prstGeom prst="rect">
            <a:avLst/>
          </a:prstGeo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DEAC9CD6-A6AD-A529-5B2F-266334C8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2349186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6ECEE0DB-BB16-6808-C9F8-973A41D1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3177618"/>
            <a:ext cx="914400" cy="914400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C91BCB6-5468-C7AE-C2FE-4D4B9DA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3177618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F3003741-C19C-3D64-65B2-44235C2E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4002414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B0BB4D2C-D72C-DF7B-3F39-2BF7D244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4002414"/>
            <a:ext cx="914400" cy="914400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E53F5FAC-CB8F-4BA9-D676-FBA55C5E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2349186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7E868EE-B78B-BA7E-701E-2376A03A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3177618"/>
            <a:ext cx="914400" cy="914400"/>
          </a:xfrm>
          <a:prstGeom prst="rect">
            <a:avLst/>
          </a:prstGeom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D58C5FF8-87E1-F40E-8983-7AFD32B0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400241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D2AEF4-FD9E-7893-7A54-B96EA5CAE376}"/>
              </a:ext>
            </a:extLst>
          </p:cNvPr>
          <p:cNvSpPr txBox="1"/>
          <p:nvPr/>
        </p:nvSpPr>
        <p:spPr>
          <a:xfrm>
            <a:off x="695324" y="1829190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Corpus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CA33C-241C-0802-4381-D66B509EA427}"/>
              </a:ext>
            </a:extLst>
          </p:cNvPr>
          <p:cNvSpPr txBox="1"/>
          <p:nvPr/>
        </p:nvSpPr>
        <p:spPr>
          <a:xfrm>
            <a:off x="4906168" y="1829190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Montserrat" pitchFamily="2" charset="77"/>
              </a:rPr>
              <a:t>Vocabulario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EAF8B-4AEF-8741-A981-C36790A9136F}"/>
              </a:ext>
            </a:extLst>
          </p:cNvPr>
          <p:cNvSpPr txBox="1"/>
          <p:nvPr/>
        </p:nvSpPr>
        <p:spPr>
          <a:xfrm>
            <a:off x="9117013" y="1854776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Montserrat" pitchFamily="2" charset="77"/>
              </a:rPr>
              <a:t>Token</a:t>
            </a:r>
          </a:p>
        </p:txBody>
      </p:sp>
      <p:pic>
        <p:nvPicPr>
          <p:cNvPr id="1026" name="Picture 2" descr="Lorem Ipsum, del latín: “¿y yo qué pongo aquí?”">
            <a:extLst>
              <a:ext uri="{FF2B5EF4-FFF2-40B4-BE49-F238E27FC236}">
                <a16:creationId xmlns:a16="http://schemas.microsoft.com/office/drawing/2014/main" id="{CC4E9D32-490D-356D-0690-E2C0D272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76" y="2861998"/>
            <a:ext cx="3709854" cy="15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38271B-10CB-85DB-2F52-98D455935E82}"/>
              </a:ext>
            </a:extLst>
          </p:cNvPr>
          <p:cNvSpPr txBox="1"/>
          <p:nvPr/>
        </p:nvSpPr>
        <p:spPr>
          <a:xfrm>
            <a:off x="9862133" y="3465676"/>
            <a:ext cx="88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05CF833-39F0-1069-A855-532DDE4604EF}"/>
              </a:ext>
            </a:extLst>
          </p:cNvPr>
          <p:cNvSpPr/>
          <p:nvPr/>
        </p:nvSpPr>
        <p:spPr>
          <a:xfrm>
            <a:off x="3451236" y="3313038"/>
            <a:ext cx="536792" cy="6448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500B203-7693-17B8-9517-3DAA88FCABF6}"/>
              </a:ext>
            </a:extLst>
          </p:cNvPr>
          <p:cNvSpPr/>
          <p:nvPr/>
        </p:nvSpPr>
        <p:spPr>
          <a:xfrm>
            <a:off x="8867010" y="3312392"/>
            <a:ext cx="536792" cy="6448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025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AE302B09-3D93-E52A-6AE8-A584425418B3}"/>
              </a:ext>
            </a:extLst>
          </p:cNvPr>
          <p:cNvSpPr/>
          <p:nvPr/>
        </p:nvSpPr>
        <p:spPr>
          <a:xfrm>
            <a:off x="8566484" y="4656221"/>
            <a:ext cx="1816769" cy="1275347"/>
          </a:xfrm>
          <a:custGeom>
            <a:avLst/>
            <a:gdLst>
              <a:gd name="connsiteX0" fmla="*/ 1708484 w 1816769"/>
              <a:gd name="connsiteY0" fmla="*/ 0 h 1275347"/>
              <a:gd name="connsiteX1" fmla="*/ 1708484 w 1816769"/>
              <a:gd name="connsiteY1" fmla="*/ 0 h 1275347"/>
              <a:gd name="connsiteX2" fmla="*/ 986590 w 1816769"/>
              <a:gd name="connsiteY2" fmla="*/ 24063 h 1275347"/>
              <a:gd name="connsiteX3" fmla="*/ 938463 w 1816769"/>
              <a:gd name="connsiteY3" fmla="*/ 60158 h 1275347"/>
              <a:gd name="connsiteX4" fmla="*/ 806116 w 1816769"/>
              <a:gd name="connsiteY4" fmla="*/ 372979 h 1275347"/>
              <a:gd name="connsiteX5" fmla="*/ 180474 w 1816769"/>
              <a:gd name="connsiteY5" fmla="*/ 673768 h 1275347"/>
              <a:gd name="connsiteX6" fmla="*/ 0 w 1816769"/>
              <a:gd name="connsiteY6" fmla="*/ 1275347 h 1275347"/>
              <a:gd name="connsiteX7" fmla="*/ 721895 w 1816769"/>
              <a:gd name="connsiteY7" fmla="*/ 1263316 h 1275347"/>
              <a:gd name="connsiteX8" fmla="*/ 1467853 w 1816769"/>
              <a:gd name="connsiteY8" fmla="*/ 1263316 h 1275347"/>
              <a:gd name="connsiteX9" fmla="*/ 1816769 w 1816769"/>
              <a:gd name="connsiteY9" fmla="*/ 950495 h 1275347"/>
              <a:gd name="connsiteX10" fmla="*/ 1684421 w 1816769"/>
              <a:gd name="connsiteY10" fmla="*/ 541421 h 1275347"/>
              <a:gd name="connsiteX11" fmla="*/ 1780674 w 1816769"/>
              <a:gd name="connsiteY11" fmla="*/ 312821 h 1275347"/>
              <a:gd name="connsiteX12" fmla="*/ 1708484 w 1816769"/>
              <a:gd name="connsiteY12" fmla="*/ 0 h 127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6769" h="1275347">
                <a:moveTo>
                  <a:pt x="1708484" y="0"/>
                </a:moveTo>
                <a:lnTo>
                  <a:pt x="1708484" y="0"/>
                </a:lnTo>
                <a:cubicBezTo>
                  <a:pt x="1331219" y="34298"/>
                  <a:pt x="1838596" y="-8706"/>
                  <a:pt x="986590" y="24063"/>
                </a:cubicBezTo>
                <a:cubicBezTo>
                  <a:pt x="948693" y="25521"/>
                  <a:pt x="951426" y="34234"/>
                  <a:pt x="938463" y="60158"/>
                </a:cubicBezTo>
                <a:lnTo>
                  <a:pt x="806116" y="372979"/>
                </a:lnTo>
                <a:lnTo>
                  <a:pt x="180474" y="673768"/>
                </a:lnTo>
                <a:lnTo>
                  <a:pt x="0" y="1275347"/>
                </a:lnTo>
                <a:lnTo>
                  <a:pt x="721895" y="1263316"/>
                </a:lnTo>
                <a:lnTo>
                  <a:pt x="1467853" y="1263316"/>
                </a:lnTo>
                <a:lnTo>
                  <a:pt x="1816769" y="950495"/>
                </a:lnTo>
                <a:lnTo>
                  <a:pt x="1684421" y="541421"/>
                </a:lnTo>
                <a:lnTo>
                  <a:pt x="1780674" y="312821"/>
                </a:lnTo>
                <a:lnTo>
                  <a:pt x="170848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DE4EA8D-3B8C-229A-4C3B-70B59DDD3E43}"/>
              </a:ext>
            </a:extLst>
          </p:cNvPr>
          <p:cNvSpPr/>
          <p:nvPr/>
        </p:nvSpPr>
        <p:spPr>
          <a:xfrm>
            <a:off x="7495674" y="3332747"/>
            <a:ext cx="1696452" cy="1792706"/>
          </a:xfrm>
          <a:custGeom>
            <a:avLst/>
            <a:gdLst>
              <a:gd name="connsiteX0" fmla="*/ 1179094 w 1696452"/>
              <a:gd name="connsiteY0" fmla="*/ 0 h 1792706"/>
              <a:gd name="connsiteX1" fmla="*/ 1179094 w 1696452"/>
              <a:gd name="connsiteY1" fmla="*/ 0 h 1792706"/>
              <a:gd name="connsiteX2" fmla="*/ 709863 w 1696452"/>
              <a:gd name="connsiteY2" fmla="*/ 0 h 1792706"/>
              <a:gd name="connsiteX3" fmla="*/ 445168 w 1696452"/>
              <a:gd name="connsiteY3" fmla="*/ 12032 h 1792706"/>
              <a:gd name="connsiteX4" fmla="*/ 96252 w 1696452"/>
              <a:gd name="connsiteY4" fmla="*/ 324853 h 1792706"/>
              <a:gd name="connsiteX5" fmla="*/ 12031 w 1696452"/>
              <a:gd name="connsiteY5" fmla="*/ 625642 h 1792706"/>
              <a:gd name="connsiteX6" fmla="*/ 0 w 1696452"/>
              <a:gd name="connsiteY6" fmla="*/ 1383632 h 1792706"/>
              <a:gd name="connsiteX7" fmla="*/ 156410 w 1696452"/>
              <a:gd name="connsiteY7" fmla="*/ 1792706 h 1792706"/>
              <a:gd name="connsiteX8" fmla="*/ 613610 w 1696452"/>
              <a:gd name="connsiteY8" fmla="*/ 1395664 h 1792706"/>
              <a:gd name="connsiteX9" fmla="*/ 938463 w 1696452"/>
              <a:gd name="connsiteY9" fmla="*/ 1191127 h 1792706"/>
              <a:gd name="connsiteX10" fmla="*/ 1311442 w 1696452"/>
              <a:gd name="connsiteY10" fmla="*/ 1143000 h 1792706"/>
              <a:gd name="connsiteX11" fmla="*/ 1684421 w 1696452"/>
              <a:gd name="connsiteY11" fmla="*/ 770021 h 1792706"/>
              <a:gd name="connsiteX12" fmla="*/ 1696452 w 1696452"/>
              <a:gd name="connsiteY12" fmla="*/ 433137 h 1792706"/>
              <a:gd name="connsiteX13" fmla="*/ 1636294 w 1696452"/>
              <a:gd name="connsiteY13" fmla="*/ 216569 h 1792706"/>
              <a:gd name="connsiteX14" fmla="*/ 1179094 w 1696452"/>
              <a:gd name="connsiteY14" fmla="*/ 0 h 179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6452" h="1792706">
                <a:moveTo>
                  <a:pt x="1179094" y="0"/>
                </a:moveTo>
                <a:lnTo>
                  <a:pt x="1179094" y="0"/>
                </a:lnTo>
                <a:cubicBezTo>
                  <a:pt x="915212" y="29321"/>
                  <a:pt x="1226280" y="0"/>
                  <a:pt x="709863" y="0"/>
                </a:cubicBezTo>
                <a:cubicBezTo>
                  <a:pt x="621540" y="0"/>
                  <a:pt x="445168" y="12032"/>
                  <a:pt x="445168" y="12032"/>
                </a:cubicBezTo>
                <a:lnTo>
                  <a:pt x="96252" y="324853"/>
                </a:lnTo>
                <a:lnTo>
                  <a:pt x="12031" y="625642"/>
                </a:lnTo>
                <a:lnTo>
                  <a:pt x="0" y="1383632"/>
                </a:lnTo>
                <a:lnTo>
                  <a:pt x="156410" y="1792706"/>
                </a:lnTo>
                <a:lnTo>
                  <a:pt x="613610" y="1395664"/>
                </a:lnTo>
                <a:lnTo>
                  <a:pt x="938463" y="1191127"/>
                </a:lnTo>
                <a:lnTo>
                  <a:pt x="1311442" y="1143000"/>
                </a:lnTo>
                <a:lnTo>
                  <a:pt x="1684421" y="770021"/>
                </a:lnTo>
                <a:lnTo>
                  <a:pt x="1696452" y="433137"/>
                </a:lnTo>
                <a:lnTo>
                  <a:pt x="1636294" y="216569"/>
                </a:lnTo>
                <a:lnTo>
                  <a:pt x="117909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Probabilísticos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695326" y="1891298"/>
                <a:ext cx="5400674" cy="83099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Discriminativos</a:t>
                </a:r>
              </a:p>
              <a:p>
                <a:pPr algn="ctr"/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Estimar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directamente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6" y="1891298"/>
                <a:ext cx="5400674" cy="830997"/>
              </a:xfrm>
              <a:prstGeom prst="rect">
                <a:avLst/>
              </a:prstGeom>
              <a:blipFill>
                <a:blip r:embed="rId2"/>
                <a:stretch>
                  <a:fillRect t="-1471" b="-73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CF7691-8C1A-49F3-C07B-4A221C5757C3}"/>
                  </a:ext>
                </a:extLst>
              </p:cNvPr>
              <p:cNvSpPr/>
              <p:nvPr/>
            </p:nvSpPr>
            <p:spPr>
              <a:xfrm>
                <a:off x="6096000" y="1891298"/>
                <a:ext cx="5437188" cy="83099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Generativos</a:t>
                </a:r>
              </a:p>
              <a:p>
                <a:pPr algn="ctr"/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Estimar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y deduce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CF7691-8C1A-49F3-C07B-4A221C575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91298"/>
                <a:ext cx="5437188" cy="830997"/>
              </a:xfrm>
              <a:prstGeom prst="rect">
                <a:avLst/>
              </a:prstGeom>
              <a:blipFill>
                <a:blip r:embed="rId3"/>
                <a:stretch>
                  <a:fillRect t="-1471" b="-73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8EE2636-85BE-3B44-B236-86634C8BC7F7}"/>
              </a:ext>
            </a:extLst>
          </p:cNvPr>
          <p:cNvGrpSpPr/>
          <p:nvPr/>
        </p:nvGrpSpPr>
        <p:grpSpPr>
          <a:xfrm>
            <a:off x="1595438" y="3021869"/>
            <a:ext cx="3638727" cy="3083322"/>
            <a:chOff x="3911752" y="3269771"/>
            <a:chExt cx="3202168" cy="271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40CFDF-8780-B411-FF4A-E10D333673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06839B-D2EB-F34D-48CD-48C0DF5B2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4">
                  <a:extLst>
                    <a:ext uri="{FF2B5EF4-FFF2-40B4-BE49-F238E27FC236}">
                      <a16:creationId xmlns:a16="http://schemas.microsoft.com/office/drawing/2014/main" id="{01EA899D-7471-87E3-5E04-BD1C9AA4B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itle 4">
                  <a:extLst>
                    <a:ext uri="{FF2B5EF4-FFF2-40B4-BE49-F238E27FC236}">
                      <a16:creationId xmlns:a16="http://schemas.microsoft.com/office/drawing/2014/main" id="{28D9ED69-23B1-5803-4738-FFE9D8E8E1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23F01-6A26-892B-3FA7-C26D0A666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838CF6-45ED-7296-4A06-3D15704FB062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21695-A9AF-31AF-6A45-99C915A09681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FABE29-89FB-17FE-B419-245AFC391CBC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0CD919-8543-DBEA-AC23-09A8078C3567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6759CC-4D78-4ABC-0BC1-BF8D520F5C22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CE455C-8A26-05B0-4DE2-F1C6A3C51C2A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35F03C-86C5-A262-E17A-9B3D36DBB31C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0D9382-36FE-72C1-DBBF-CEFBC0B991C8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229C66-7D10-A57F-B370-5D88A50852AD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1E6AE3-BD49-FBFC-0789-B512FFA75E09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5B57BC-E0E4-CA75-2DD1-BF8B42DF98E8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FAD11D-6B73-624A-38C9-572D731A29BE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523AD4-CA5F-8A50-05EA-E0C4B1720D9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909210-2E66-99A0-B6E8-CFE3164C89AD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841E4E-3962-4AA7-D686-3B4BD36CA63D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57310C-8443-7E26-4D90-A4D527C4B0A8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2285B7-291B-9138-3798-1CE199899954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BA5706-140E-449E-D6EE-05FA4DABFB53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6CD11B-9B39-AC31-75C8-54846F4F1908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989A9BD-964A-9E3A-7EC4-7529B0157063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12B668-39D5-D083-CF8E-7F63B14F7873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60410C-C3D0-B43C-77EB-AAA97611BCD0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3457DB4-7BD2-563A-5FC6-EAAB7E6CA1E8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6EA17A-E404-78FC-6628-0AAEF0D4D61F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4CBB3-3A59-5473-BFFE-3CEC6D16EA8F}"/>
              </a:ext>
            </a:extLst>
          </p:cNvPr>
          <p:cNvGrpSpPr/>
          <p:nvPr/>
        </p:nvGrpSpPr>
        <p:grpSpPr>
          <a:xfrm>
            <a:off x="6956888" y="3129280"/>
            <a:ext cx="3638727" cy="3083322"/>
            <a:chOff x="3911752" y="3269771"/>
            <a:chExt cx="3202168" cy="271339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682F72-510B-EC4C-087C-3969FA6E108A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6E7A43-D0DC-57DC-B376-D657F615F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itle 4">
                  <a:extLst>
                    <a:ext uri="{FF2B5EF4-FFF2-40B4-BE49-F238E27FC236}">
                      <a16:creationId xmlns:a16="http://schemas.microsoft.com/office/drawing/2014/main" id="{0099F126-9725-990A-C624-8BCB4E592B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itle 4">
                  <a:extLst>
                    <a:ext uri="{FF2B5EF4-FFF2-40B4-BE49-F238E27FC236}">
                      <a16:creationId xmlns:a16="http://schemas.microsoft.com/office/drawing/2014/main" id="{C8599D2A-072F-69CE-0AA3-A8B13F11B7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660C28-8964-C75B-8801-36A6AC58A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B9B03-5407-38E1-7D78-033388ABCCF0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01B1C5-7BDC-EC59-6F46-E167BDF11522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593200-ADC3-3B04-0434-EA8AA3F45EB1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BE65FB-EBE5-0423-D04F-7233D24039F3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79C19F6-29CF-E540-1805-4C88CA484673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BA760AA-EA98-257D-A214-A33C993E1DD4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A245E7-F5C6-31A0-868F-06CFB2515797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132E6E-C56A-0EEF-B98A-02298342C2BC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DD027B-03DF-8123-8C48-BC8563F184CC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9838EA-09A8-59AC-027F-0E37FFB593F9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B1C44-5549-B5A7-F884-35165409AA51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22125B-2F95-004B-7C9E-7FD9383F90D9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0F21AB8-9555-0F55-A8D9-F246C764B42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DFDCD5B-1F4C-FF94-C043-13F571806FFB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899CC14-9525-9991-F118-294EE6E7ADAC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4B37772-7D51-AA70-903C-A4AABD873984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61C51A-C93F-AD7E-A408-BD6F416A77B2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4ED9640-88FB-5523-EA63-433D3B336626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5FD572A-BA82-0E42-A3A9-CB21CF052D67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3D134B-9ED5-B0E4-C3FD-36E4E267B187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72EAAB0-CF85-2B0B-3C7B-B00A47910340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378BB2F-CA64-E671-0724-BD52DD777E96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222EE44-740E-E3B1-4978-0060551BB633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BB9FA8-F021-D2E4-1D81-1A1B98FAC08C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4711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Para que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reflejen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estructura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del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lenguaje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pueden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ser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descritas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donde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son las palabras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contenidas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en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el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texto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600" b="0" i="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Si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ocurrencia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respecto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a las palabras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inmediateas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no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necesitamos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completa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 es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decir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basta con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calcular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condicionales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siguiente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palabra: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blipFill>
                <a:blip r:embed="rId2"/>
                <a:stretch>
                  <a:fillRect l="-417" t="-2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Un n-grama es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sucesión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longitud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las palabras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Ejemplo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&lt;s&gt;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Una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vaca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vestida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uniforme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&lt;/s&gt; </a:t>
                </a: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Bigrama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1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una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𝑣𝑒𝑠𝑖𝑑𝑎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vaca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𝑢𝑛𝑖𝑓𝑜𝑟𝑚𝑒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de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Trigrama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𝑣𝑒𝑠𝑡𝑖𝑑𝑎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𝑢𝑛𝑖𝑓𝑟𝑜𝑚𝑒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(&lt;/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uniforme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blipFill>
                <a:blip r:embed="rId2"/>
                <a:stretch>
                  <a:fillRect l="-392" t="-6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834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14264</TotalTime>
  <Words>453</Words>
  <Application>Microsoft Macintosh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Montserrat</vt:lpstr>
      <vt:lpstr>Montserrat Medium</vt:lpstr>
      <vt:lpstr>Roboto</vt:lpstr>
      <vt:lpstr>Trebuchet MS</vt:lpstr>
      <vt:lpstr>Berlin</vt:lpstr>
      <vt:lpstr>Introducción a  Minería y análisis de texto</vt:lpstr>
      <vt:lpstr>Análisis de Texto</vt:lpstr>
      <vt:lpstr>Los 4 principios del análisis de texto automatizado</vt:lpstr>
      <vt:lpstr>Conceptos clave</vt:lpstr>
      <vt:lpstr>Modelos Probabilísticos</vt:lpstr>
      <vt:lpstr>N-gramas</vt:lpstr>
      <vt:lpstr>N-gramas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93</cp:revision>
  <dcterms:created xsi:type="dcterms:W3CDTF">2022-03-10T19:08:19Z</dcterms:created>
  <dcterms:modified xsi:type="dcterms:W3CDTF">2023-08-08T18:55:42Z</dcterms:modified>
</cp:coreProperties>
</file>