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72" r:id="rId3"/>
    <p:sldId id="617" r:id="rId4"/>
    <p:sldId id="618" r:id="rId5"/>
    <p:sldId id="605" r:id="rId6"/>
    <p:sldId id="606" r:id="rId7"/>
    <p:sldId id="607" r:id="rId8"/>
    <p:sldId id="608" r:id="rId9"/>
    <p:sldId id="609" r:id="rId10"/>
    <p:sldId id="610" r:id="rId11"/>
    <p:sldId id="611" r:id="rId12"/>
    <p:sldId id="61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71A"/>
    <a:srgbClr val="FFFF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08"/>
    <p:restoredTop sz="96197"/>
  </p:normalViewPr>
  <p:slideViewPr>
    <p:cSldViewPr snapToGrid="0" snapToObjects="1" showGuides="1">
      <p:cViewPr varScale="1">
        <p:scale>
          <a:sx n="105" d="100"/>
          <a:sy n="105" d="100"/>
        </p:scale>
        <p:origin x="22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3" d="100"/>
          <a:sy n="93" d="100"/>
        </p:scale>
        <p:origin x="35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5E3217-F9B6-1144-8C2B-669058BABE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CB675-F10E-D241-8557-4B3134286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D1712-478A-F648-B3C6-F762F8B38E66}" type="datetimeFigureOut">
              <a:rPr lang="en-US" smtClean="0"/>
              <a:t>8/11/23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A7C69-4809-C041-AC3F-8CD05C7C5B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B8B5E-89A9-8549-8BD6-D223BA95EC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FF64A-A4D3-8943-857A-E46BB9945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0DE4D-820D-2946-8B1B-29BABF01781D}" type="datetimeFigureOut">
              <a:rPr lang="en-US" smtClean="0"/>
              <a:t>8/11/23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6A5F7-BD1F-9743-91F1-3ADC7883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3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528888"/>
            <a:ext cx="8796338" cy="175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72" y="2613733"/>
            <a:ext cx="8116016" cy="137307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072" y="4510813"/>
            <a:ext cx="8116016" cy="11176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3AFDA6A-5412-3D40-8C2C-B4092921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326" y="6273800"/>
            <a:ext cx="3024188" cy="584200"/>
          </a:xfrm>
        </p:spPr>
        <p:txBody>
          <a:bodyPr/>
          <a:lstStyle/>
          <a:p>
            <a:fld id="{ADE68506-C358-4B49-A67A-E334F2D6AE82}" type="datetime1">
              <a:rPr lang="en-US" smtClean="0"/>
              <a:t>8/11/23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CE68C04-F858-534A-B41E-7E882F70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6392" y="6273800"/>
            <a:ext cx="7073933" cy="584200"/>
          </a:xfrm>
        </p:spPr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494F791-A107-3F47-B456-61546C99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788276" y="6273800"/>
            <a:ext cx="2916238" cy="584200"/>
          </a:xfrm>
        </p:spPr>
        <p:txBody>
          <a:bodyPr/>
          <a:lstStyle/>
          <a:p>
            <a:fld id="{92EDE34B-2A4C-FF48-AD1C-DC72CD3DF4EF}" type="datetime1">
              <a:rPr lang="en-US" smtClean="0"/>
              <a:t>8/11/23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6392" y="6273800"/>
            <a:ext cx="7073933" cy="584200"/>
          </a:xfrm>
        </p:spPr>
        <p:txBody>
          <a:bodyPr/>
          <a:lstStyle/>
          <a:p>
            <a:r>
              <a:rPr lang="en-US" dirty="0" err="1"/>
              <a:t>r.rosado@tec.mx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8A73C-8CA7-ED4E-86EB-5847FECAC93B}" type="datetime1">
              <a:rPr lang="en-US" noProof="0" smtClean="0"/>
              <a:t>8/11/23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7518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581" y="468289"/>
            <a:ext cx="10943607" cy="81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326" y="6273800"/>
            <a:ext cx="3024188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35F28FCB-8C4F-334D-B268-F9B2BDA8AE56}" type="datetime1">
              <a:rPr lang="en-US" smtClean="0"/>
              <a:t>8/11/23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169" y="6273800"/>
            <a:ext cx="7002156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1647" y="6273800"/>
            <a:ext cx="3600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3A36456-DEE6-734E-9661-8D387C21E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581" y="1185525"/>
            <a:ext cx="10943607" cy="4110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2" descr="EGobiernoyTP">
            <a:extLst>
              <a:ext uri="{FF2B5EF4-FFF2-40B4-BE49-F238E27FC236}">
                <a16:creationId xmlns:a16="http://schemas.microsoft.com/office/drawing/2014/main" id="{9081DFEB-46CB-4044-980C-44B6677515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7" y="152400"/>
            <a:ext cx="1753861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0" i="0" kern="1200">
          <a:solidFill>
            <a:schemeClr val="tx1"/>
          </a:solidFill>
          <a:latin typeface="Montserrat Medium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65" userDrawn="1">
          <p15:clr>
            <a:srgbClr val="000000"/>
          </p15:clr>
        </p15:guide>
        <p15:guide id="3" orient="horz" pos="640" userDrawn="1">
          <p15:clr>
            <a:srgbClr val="A4A3A4"/>
          </p15:clr>
        </p15:guide>
        <p15:guide id="4" orient="horz" pos="3657" userDrawn="1">
          <p15:clr>
            <a:srgbClr val="A4A3A4"/>
          </p15:clr>
        </p15:guide>
        <p15:guide id="5" orient="horz" pos="935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7" orient="horz" pos="1298" userDrawn="1">
          <p15:clr>
            <a:srgbClr val="A4A3A4"/>
          </p15:clr>
        </p15:guide>
        <p15:guide id="9" orient="horz" pos="2115" userDrawn="1">
          <p15:clr>
            <a:srgbClr val="A4A3A4"/>
          </p15:clr>
        </p15:guide>
        <p15:guide id="10" orient="horz" pos="1593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888" userDrawn="1">
          <p15:clr>
            <a:srgbClr val="A4A3A4"/>
          </p15:clr>
        </p15:guide>
        <p15:guide id="13" orient="horz" pos="1820" userDrawn="1">
          <p15:clr>
            <a:srgbClr val="A4A3A4"/>
          </p15:clr>
        </p15:guide>
        <p15:guide id="14" pos="438" userDrawn="1">
          <p15:clr>
            <a:srgbClr val="000000"/>
          </p15:clr>
        </p15:guide>
        <p15:guide id="15" orient="horz" pos="414" userDrawn="1">
          <p15:clr>
            <a:srgbClr val="000000"/>
          </p15:clr>
        </p15:guide>
        <p15:guide id="16" orient="horz" pos="709" userDrawn="1">
          <p15:clr>
            <a:srgbClr val="A4A3A4"/>
          </p15:clr>
        </p15:guide>
        <p15:guide id="17" orient="horz" pos="1003" userDrawn="1">
          <p15:clr>
            <a:srgbClr val="A4A3A4"/>
          </p15:clr>
        </p15:guide>
        <p15:guide id="18" orient="horz" pos="2409" userDrawn="1">
          <p15:clr>
            <a:srgbClr val="A4A3A4"/>
          </p15:clr>
        </p15:guide>
        <p15:guide id="19" orient="horz" pos="2183" userDrawn="1">
          <p15:clr>
            <a:srgbClr val="A4A3A4"/>
          </p15:clr>
        </p15:guide>
        <p15:guide id="20" orient="horz" pos="2704" userDrawn="1">
          <p15:clr>
            <a:srgbClr val="A4A3A4"/>
          </p15:clr>
        </p15:guide>
        <p15:guide id="21" orient="horz" pos="2478" userDrawn="1">
          <p15:clr>
            <a:srgbClr val="A4A3A4"/>
          </p15:clr>
        </p15:guide>
        <p15:guide id="22" orient="horz" pos="2772" userDrawn="1">
          <p15:clr>
            <a:srgbClr val="A4A3A4"/>
          </p15:clr>
        </p15:guide>
        <p15:guide id="23" orient="horz" pos="3294" userDrawn="1">
          <p15:clr>
            <a:srgbClr val="A4A3A4"/>
          </p15:clr>
        </p15:guide>
        <p15:guide id="24" orient="horz" pos="2999" userDrawn="1">
          <p15:clr>
            <a:srgbClr val="A4A3A4"/>
          </p15:clr>
        </p15:guide>
        <p15:guide id="25" orient="horz" pos="3067" userDrawn="1">
          <p15:clr>
            <a:srgbClr val="A4A3A4"/>
          </p15:clr>
        </p15:guide>
        <p15:guide id="26" orient="horz" pos="3362" userDrawn="1">
          <p15:clr>
            <a:srgbClr val="A4A3A4"/>
          </p15:clr>
        </p15:guide>
        <p15:guide id="27" orient="horz" pos="3589" userDrawn="1">
          <p15:clr>
            <a:srgbClr val="A4A3A4"/>
          </p15:clr>
        </p15:guide>
        <p15:guide id="28" orient="horz" pos="3884" userDrawn="1">
          <p15:clr>
            <a:srgbClr val="000000"/>
          </p15:clr>
        </p15:guide>
        <p15:guide id="29" orient="horz" pos="3952" userDrawn="1">
          <p15:clr>
            <a:srgbClr val="000000"/>
          </p15:clr>
        </p15:guide>
        <p15:guide id="30" pos="1005" userDrawn="1">
          <p15:clr>
            <a:srgbClr val="A4A3A4"/>
          </p15:clr>
        </p15:guide>
        <p15:guide id="31" pos="1073" userDrawn="1">
          <p15:clr>
            <a:srgbClr val="A4A3A4"/>
          </p15:clr>
        </p15:guide>
        <p15:guide id="32" pos="1708" userDrawn="1">
          <p15:clr>
            <a:srgbClr val="A4A3A4"/>
          </p15:clr>
        </p15:guide>
        <p15:guide id="33" pos="1640" userDrawn="1">
          <p15:clr>
            <a:srgbClr val="A4A3A4"/>
          </p15:clr>
        </p15:guide>
        <p15:guide id="34" pos="2275" userDrawn="1">
          <p15:clr>
            <a:srgbClr val="A4A3A4"/>
          </p15:clr>
        </p15:guide>
        <p15:guide id="35" pos="2343" userDrawn="1">
          <p15:clr>
            <a:srgbClr val="A4A3A4"/>
          </p15:clr>
        </p15:guide>
        <p15:guide id="36" pos="2910" userDrawn="1">
          <p15:clr>
            <a:srgbClr val="A4A3A4"/>
          </p15:clr>
        </p15:guide>
        <p15:guide id="37" pos="4271" userDrawn="1">
          <p15:clr>
            <a:srgbClr val="A4A3A4"/>
          </p15:clr>
        </p15:guide>
        <p15:guide id="38" pos="2978" userDrawn="1">
          <p15:clr>
            <a:srgbClr val="A4A3A4"/>
          </p15:clr>
        </p15:guide>
        <p15:guide id="39" pos="4203" userDrawn="1">
          <p15:clr>
            <a:srgbClr val="A4A3A4"/>
          </p15:clr>
        </p15:guide>
        <p15:guide id="40" pos="3636" userDrawn="1">
          <p15:clr>
            <a:srgbClr val="A4A3A4"/>
          </p15:clr>
        </p15:guide>
        <p15:guide id="41" pos="3568" userDrawn="1">
          <p15:clr>
            <a:srgbClr val="A4A3A4"/>
          </p15:clr>
        </p15:guide>
        <p15:guide id="42" pos="4838" userDrawn="1">
          <p15:clr>
            <a:srgbClr val="A4A3A4"/>
          </p15:clr>
        </p15:guide>
        <p15:guide id="43" pos="4906" userDrawn="1">
          <p15:clr>
            <a:srgbClr val="A4A3A4"/>
          </p15:clr>
        </p15:guide>
        <p15:guide id="44" pos="6743" userDrawn="1">
          <p15:clr>
            <a:srgbClr val="A4A3A4"/>
          </p15:clr>
        </p15:guide>
        <p15:guide id="46" pos="5473" userDrawn="1">
          <p15:clr>
            <a:srgbClr val="A4A3A4"/>
          </p15:clr>
        </p15:guide>
        <p15:guide id="47" pos="5541" userDrawn="1">
          <p15:clr>
            <a:srgbClr val="A4A3A4"/>
          </p15:clr>
        </p15:guide>
        <p15:guide id="48" pos="6085" userDrawn="1">
          <p15:clr>
            <a:srgbClr val="A4A3A4"/>
          </p15:clr>
        </p15:guide>
        <p15:guide id="50" pos="6153" userDrawn="1">
          <p15:clr>
            <a:srgbClr val="A4A3A4"/>
          </p15:clr>
        </p15:guide>
        <p15:guide id="51" pos="6675" userDrawn="1">
          <p15:clr>
            <a:srgbClr val="A4A3A4"/>
          </p15:clr>
        </p15:guide>
        <p15:guide id="52" orient="horz" pos="3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one.com/" TargetMode="External"/><Relationship Id="rId2" Type="http://schemas.openxmlformats.org/officeDocument/2006/relationships/hyperlink" Target="https://regexlearn.com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6C7C-F456-DF4B-B903-697BF29FF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271" y="2603427"/>
            <a:ext cx="8116016" cy="1373070"/>
          </a:xfrm>
        </p:spPr>
        <p:txBody>
          <a:bodyPr/>
          <a:lstStyle/>
          <a:p>
            <a:pPr algn="l"/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Regulares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868B5-F1B8-2F44-BCA5-4FA566CBE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624" y="4497664"/>
            <a:ext cx="8116016" cy="669498"/>
          </a:xfrm>
        </p:spPr>
        <p:txBody>
          <a:bodyPr/>
          <a:lstStyle/>
          <a:p>
            <a:pPr algn="l">
              <a:spcBef>
                <a:spcPts val="200"/>
              </a:spcBef>
            </a:pPr>
            <a:r>
              <a:rPr lang="en-US" dirty="0" err="1"/>
              <a:t>Mtro</a:t>
            </a:r>
            <a:r>
              <a:rPr lang="en-US" dirty="0"/>
              <a:t>. René Rosado González</a:t>
            </a:r>
          </a:p>
          <a:p>
            <a:pPr algn="l"/>
            <a:r>
              <a:rPr lang="en-US" dirty="0"/>
              <a:t>Director de </a:t>
            </a:r>
            <a:r>
              <a:rPr lang="en-US" dirty="0" err="1"/>
              <a:t>Programa</a:t>
            </a:r>
            <a:r>
              <a:rPr lang="en-US" dirty="0"/>
              <a:t> LTP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CC715-FBA7-FF47-A505-8940B327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956" y="6273802"/>
            <a:ext cx="7002156" cy="584198"/>
          </a:xfrm>
        </p:spPr>
        <p:txBody>
          <a:bodyPr/>
          <a:lstStyle/>
          <a:p>
            <a:r>
              <a:rPr lang="en-US" dirty="0" err="1"/>
              <a:t>r.rosado@tec.mx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0FEBA-B848-374D-BE56-A5F28FB2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6412" y="6273800"/>
            <a:ext cx="360000" cy="58175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DDD1-24D3-0290-0E97-BB4B3075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82" y="468289"/>
            <a:ext cx="3129932" cy="811379"/>
          </a:xfrm>
        </p:spPr>
        <p:txBody>
          <a:bodyPr>
            <a:normAutofit/>
          </a:bodyPr>
          <a:lstStyle/>
          <a:p>
            <a:pPr algn="ctr"/>
            <a:r>
              <a:rPr lang="es-ES_tradnl" sz="2800" dirty="0"/>
              <a:t>Caracteres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0F56F-2DAF-148A-257D-F821830A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10</a:t>
            </a:fld>
            <a:endParaRPr lang="es-ES" noProof="0"/>
          </a:p>
        </p:txBody>
      </p:sp>
      <p:graphicFrame>
        <p:nvGraphicFramePr>
          <p:cNvPr id="6" name="Content Placeholder 20">
            <a:extLst>
              <a:ext uri="{FF2B5EF4-FFF2-40B4-BE49-F238E27FC236}">
                <a16:creationId xmlns:a16="http://schemas.microsoft.com/office/drawing/2014/main" id="{69F70868-2988-02A3-86B8-F66052C1134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35913998"/>
              </p:ext>
            </p:extLst>
          </p:nvPr>
        </p:nvGraphicFramePr>
        <p:xfrm>
          <a:off x="695325" y="1932172"/>
          <a:ext cx="2916238" cy="42497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1699">
                  <a:extLst>
                    <a:ext uri="{9D8B030D-6E8A-4147-A177-3AD203B41FA5}">
                      <a16:colId xmlns:a16="http://schemas.microsoft.com/office/drawing/2014/main" val="3183806649"/>
                    </a:ext>
                  </a:extLst>
                </a:gridCol>
                <a:gridCol w="2534539">
                  <a:extLst>
                    <a:ext uri="{9D8B030D-6E8A-4147-A177-3AD203B41FA5}">
                      <a16:colId xmlns:a16="http://schemas.microsoft.com/office/drawing/2014/main" val="3615052730"/>
                    </a:ext>
                  </a:extLst>
                </a:gridCol>
              </a:tblGrid>
              <a:tr h="581666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\d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Dígitos</a:t>
                      </a:r>
                      <a:endParaRPr lang="en-US" sz="1400" dirty="0">
                        <a:effectLst/>
                        <a:latin typeface="Montserrat" pitchFamily="2" charset="77"/>
                        <a:ea typeface="Fira Sans" panose="020B0503050000020004" pitchFamily="34" charset="0"/>
                      </a:endParaRP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446171579"/>
                  </a:ext>
                </a:extLst>
              </a:tr>
              <a:tr h="581666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\w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Alphanuméricos</a:t>
                      </a:r>
                      <a:endParaRPr lang="en-US" sz="1400" dirty="0">
                        <a:effectLst/>
                        <a:latin typeface="Montserrat" pitchFamily="2" charset="77"/>
                        <a:ea typeface="Fira Sans" panose="020B0503050000020004" pitchFamily="34" charset="0"/>
                      </a:endParaRP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94431848"/>
                  </a:ext>
                </a:extLst>
              </a:tr>
              <a:tr h="834913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\s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Espacios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en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blanco</a:t>
                      </a:r>
                      <a:endParaRPr lang="en-US" sz="1400" dirty="0">
                        <a:effectLst/>
                        <a:latin typeface="Montserrat" pitchFamily="2" charset="77"/>
                        <a:ea typeface="Fira Sans" panose="020B0503050000020004" pitchFamily="34" charset="0"/>
                      </a:endParaRP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1724629635"/>
                  </a:ext>
                </a:extLst>
              </a:tr>
              <a:tr h="581666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\D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Todo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menos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dígitos</a:t>
                      </a:r>
                      <a:endParaRPr lang="en-US" sz="1400" dirty="0">
                        <a:effectLst/>
                        <a:latin typeface="Montserrat" pitchFamily="2" charset="77"/>
                        <a:ea typeface="Fira Sans" panose="020B0503050000020004" pitchFamily="34" charset="0"/>
                      </a:endParaRP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1155333507"/>
                  </a:ext>
                </a:extLst>
              </a:tr>
              <a:tr h="834913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\W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Todo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menos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alphanuméricos</a:t>
                      </a:r>
                      <a:endParaRPr lang="en-US" sz="1400" dirty="0">
                        <a:effectLst/>
                        <a:latin typeface="Montserrat" pitchFamily="2" charset="77"/>
                        <a:ea typeface="Fira Sans" panose="020B0503050000020004" pitchFamily="34" charset="0"/>
                      </a:endParaRP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1956204159"/>
                  </a:ext>
                </a:extLst>
              </a:tr>
              <a:tr h="834913"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\S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Todo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menos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espacios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en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blanco</a:t>
                      </a:r>
                      <a:endParaRPr lang="en-US" sz="1400" dirty="0">
                        <a:effectLst/>
                        <a:latin typeface="Montserrat" pitchFamily="2" charset="77"/>
                        <a:ea typeface="Fira Sans" panose="020B0503050000020004" pitchFamily="34" charset="0"/>
                      </a:endParaRP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2939597087"/>
                  </a:ext>
                </a:extLst>
              </a:tr>
            </a:tbl>
          </a:graphicData>
        </a:graphic>
      </p:graphicFrame>
      <p:graphicFrame>
        <p:nvGraphicFramePr>
          <p:cNvPr id="7" name="Content Placeholder 20">
            <a:extLst>
              <a:ext uri="{FF2B5EF4-FFF2-40B4-BE49-F238E27FC236}">
                <a16:creationId xmlns:a16="http://schemas.microsoft.com/office/drawing/2014/main" id="{E12D8B50-1AB9-D15F-81D8-BD7C2806E4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671322"/>
              </p:ext>
            </p:extLst>
          </p:nvPr>
        </p:nvGraphicFramePr>
        <p:xfrm>
          <a:off x="4727575" y="1916112"/>
          <a:ext cx="2952750" cy="42497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71670">
                  <a:extLst>
                    <a:ext uri="{9D8B030D-6E8A-4147-A177-3AD203B41FA5}">
                      <a16:colId xmlns:a16="http://schemas.microsoft.com/office/drawing/2014/main" val="3183806649"/>
                    </a:ext>
                  </a:extLst>
                </a:gridCol>
                <a:gridCol w="2381080">
                  <a:extLst>
                    <a:ext uri="{9D8B030D-6E8A-4147-A177-3AD203B41FA5}">
                      <a16:colId xmlns:a16="http://schemas.microsoft.com/office/drawing/2014/main" val="3615052730"/>
                    </a:ext>
                  </a:extLst>
                </a:gridCol>
              </a:tblGrid>
              <a:tr h="58166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?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Cero o una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vez</a:t>
                      </a:r>
                      <a:endParaRPr lang="en-US" sz="1400" dirty="0">
                        <a:effectLst/>
                        <a:latin typeface="Montserrat" pitchFamily="2" charset="77"/>
                        <a:ea typeface="Fira Sans" panose="020B0503050000020004" pitchFamily="34" charset="0"/>
                      </a:endParaRP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446171579"/>
                  </a:ext>
                </a:extLst>
              </a:tr>
              <a:tr h="58166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+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Una o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más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veces</a:t>
                      </a:r>
                      <a:endParaRPr lang="en-US" sz="1400" dirty="0">
                        <a:effectLst/>
                        <a:latin typeface="Montserrat" pitchFamily="2" charset="77"/>
                        <a:ea typeface="Fira Sans" panose="020B0503050000020004" pitchFamily="34" charset="0"/>
                      </a:endParaRP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94431848"/>
                  </a:ext>
                </a:extLst>
              </a:tr>
              <a:tr h="83491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*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Cero o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más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veces</a:t>
                      </a:r>
                      <a:endParaRPr lang="en-US" sz="1400" dirty="0">
                        <a:effectLst/>
                        <a:latin typeface="Montserrat" pitchFamily="2" charset="77"/>
                        <a:ea typeface="Fira Sans" panose="020B0503050000020004" pitchFamily="34" charset="0"/>
                      </a:endParaRP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1724629635"/>
                  </a:ext>
                </a:extLst>
              </a:tr>
              <a:tr h="58166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{2}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Dos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veces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exactas</a:t>
                      </a: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1155333507"/>
                  </a:ext>
                </a:extLst>
              </a:tr>
              <a:tr h="83491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{2,3}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Dos o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tres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veces</a:t>
                      </a:r>
                      <a:endParaRPr lang="en-US" sz="1400" dirty="0">
                        <a:effectLst/>
                        <a:latin typeface="Montserrat" pitchFamily="2" charset="77"/>
                        <a:ea typeface="Fira Sans" panose="020B0503050000020004" pitchFamily="34" charset="0"/>
                      </a:endParaRP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1956204159"/>
                  </a:ext>
                </a:extLst>
              </a:tr>
              <a:tr h="83491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{2,}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Dos o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más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veces</a:t>
                      </a:r>
                      <a:endParaRPr lang="en-US" sz="1400" dirty="0">
                        <a:effectLst/>
                        <a:latin typeface="Montserrat" pitchFamily="2" charset="77"/>
                        <a:ea typeface="Fira Sans" panose="020B0503050000020004" pitchFamily="34" charset="0"/>
                      </a:endParaRP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293959708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0">
            <a:extLst>
              <a:ext uri="{FF2B5EF4-FFF2-40B4-BE49-F238E27FC236}">
                <a16:creationId xmlns:a16="http://schemas.microsoft.com/office/drawing/2014/main" id="{3AA7B537-82F0-4B35-6194-B01105170E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281107"/>
              </p:ext>
            </p:extLst>
          </p:nvPr>
        </p:nvGraphicFramePr>
        <p:xfrm>
          <a:off x="8688388" y="1916112"/>
          <a:ext cx="2844800" cy="42497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2500">
                  <a:extLst>
                    <a:ext uri="{9D8B030D-6E8A-4147-A177-3AD203B41FA5}">
                      <a16:colId xmlns:a16="http://schemas.microsoft.com/office/drawing/2014/main" val="3183806649"/>
                    </a:ext>
                  </a:extLst>
                </a:gridCol>
                <a:gridCol w="1902300">
                  <a:extLst>
                    <a:ext uri="{9D8B030D-6E8A-4147-A177-3AD203B41FA5}">
                      <a16:colId xmlns:a16="http://schemas.microsoft.com/office/drawing/2014/main" val="3615052730"/>
                    </a:ext>
                  </a:extLst>
                </a:gridCol>
              </a:tblGrid>
              <a:tr h="58166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|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O (</a:t>
                      </a:r>
                      <a:r>
                        <a:rPr lang="en-US" sz="1400" i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or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)</a:t>
                      </a: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446171579"/>
                  </a:ext>
                </a:extLst>
              </a:tr>
              <a:tr h="58166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[</a:t>
                      </a:r>
                      <a:r>
                        <a:rPr lang="en-US" sz="1400" b="1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az</a:t>
                      </a:r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]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 i="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b="0" i="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la </a:t>
                      </a:r>
                      <a:r>
                        <a:rPr lang="en-US" sz="1400" b="1" i="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a</a:t>
                      </a:r>
                      <a:r>
                        <a:rPr lang="en-US" sz="1400" b="0" i="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o la </a:t>
                      </a:r>
                      <a:r>
                        <a:rPr lang="en-US" sz="1400" b="1" i="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z</a:t>
                      </a: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94431848"/>
                  </a:ext>
                </a:extLst>
              </a:tr>
              <a:tr h="83491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[a-z]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Uno entre la </a:t>
                      </a:r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a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y la </a:t>
                      </a:r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z</a:t>
                      </a: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1724629635"/>
                  </a:ext>
                </a:extLst>
              </a:tr>
              <a:tr h="58166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[^a-z]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Uno que no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esté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entre la a y la z</a:t>
                      </a: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1155333507"/>
                  </a:ext>
                </a:extLst>
              </a:tr>
              <a:tr h="83491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[a-z]+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Uno o </a:t>
                      </a:r>
                      <a:r>
                        <a:rPr lang="en-US" sz="1400" dirty="0" err="1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más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entre la </a:t>
                      </a:r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a</a:t>
                      </a:r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y la </a:t>
                      </a:r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z</a:t>
                      </a: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1956204159"/>
                  </a:ext>
                </a:extLst>
              </a:tr>
              <a:tr h="83491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[a-z]{2}</a:t>
                      </a:r>
                    </a:p>
                  </a:txBody>
                  <a:tcPr marL="45057" marR="45057" marT="22529" marB="2252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Dos entre la </a:t>
                      </a:r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a </a:t>
                      </a:r>
                      <a:r>
                        <a:rPr lang="en-US" sz="1400" b="0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 y la </a:t>
                      </a:r>
                      <a:r>
                        <a:rPr lang="en-US" sz="1400" b="1" dirty="0">
                          <a:effectLst/>
                          <a:latin typeface="Montserrat" pitchFamily="2" charset="77"/>
                          <a:ea typeface="Fira Sans" panose="020B0503050000020004" pitchFamily="34" charset="0"/>
                        </a:rPr>
                        <a:t>z</a:t>
                      </a:r>
                      <a:endParaRPr lang="en-US" sz="1400" dirty="0">
                        <a:effectLst/>
                        <a:latin typeface="Montserrat" pitchFamily="2" charset="77"/>
                        <a:ea typeface="Fira Sans" panose="020B0503050000020004" pitchFamily="34" charset="0"/>
                      </a:endParaRPr>
                    </a:p>
                  </a:txBody>
                  <a:tcPr marL="45057" marR="45057" marT="22529" marB="22529" anchor="ctr"/>
                </a:tc>
                <a:extLst>
                  <a:ext uri="{0D108BD9-81ED-4DB2-BD59-A6C34878D82A}">
                    <a16:rowId xmlns:a16="http://schemas.microsoft.com/office/drawing/2014/main" val="2939597087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576BE3A2-8C2F-6FCC-B920-1D70A7B4F6A6}"/>
              </a:ext>
            </a:extLst>
          </p:cNvPr>
          <p:cNvSpPr txBox="1">
            <a:spLocks/>
          </p:cNvSpPr>
          <p:nvPr/>
        </p:nvSpPr>
        <p:spPr>
          <a:xfrm>
            <a:off x="4531034" y="512763"/>
            <a:ext cx="3129932" cy="81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0" i="0" kern="1200">
                <a:solidFill>
                  <a:schemeClr val="tx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s-ES_tradnl" sz="2800" dirty="0"/>
              <a:t>Cuantificadores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E6A3B0E-A854-599B-4195-0FB828540861}"/>
              </a:ext>
            </a:extLst>
          </p:cNvPr>
          <p:cNvSpPr txBox="1">
            <a:spLocks/>
          </p:cNvSpPr>
          <p:nvPr/>
        </p:nvSpPr>
        <p:spPr>
          <a:xfrm>
            <a:off x="8688388" y="512763"/>
            <a:ext cx="2844800" cy="81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0" i="0" kern="1200">
                <a:solidFill>
                  <a:schemeClr val="tx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s-ES_tradnl" sz="2800" dirty="0"/>
              <a:t>Lógicas</a:t>
            </a:r>
          </a:p>
        </p:txBody>
      </p:sp>
    </p:spTree>
    <p:extLst>
      <p:ext uri="{BB962C8B-B14F-4D97-AF65-F5344CB8AC3E}">
        <p14:creationId xmlns:p14="http://schemas.microsoft.com/office/powerpoint/2010/main" val="1753625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0F56F-2DAF-148A-257D-F821830A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11</a:t>
            </a:fld>
            <a:endParaRPr lang="es-E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9C4F96-2227-29D6-1F83-68F201BB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81" y="368873"/>
            <a:ext cx="10943607" cy="1016024"/>
          </a:xfrm>
        </p:spPr>
        <p:txBody>
          <a:bodyPr>
            <a:normAutofit/>
          </a:bodyPr>
          <a:lstStyle/>
          <a:p>
            <a:pPr algn="ctr"/>
            <a:r>
              <a:rPr lang="es-ES_tradnl" dirty="0"/>
              <a:t>Portable </a:t>
            </a:r>
            <a:r>
              <a:rPr lang="es-ES_tradnl" dirty="0" err="1"/>
              <a:t>Operating</a:t>
            </a:r>
            <a:r>
              <a:rPr lang="es-ES_tradnl" dirty="0"/>
              <a:t> </a:t>
            </a:r>
            <a:r>
              <a:rPr lang="es-ES_tradnl" dirty="0" err="1"/>
              <a:t>System</a:t>
            </a:r>
            <a:r>
              <a:rPr lang="es-ES_tradnl" dirty="0"/>
              <a:t> Interface</a:t>
            </a:r>
          </a:p>
        </p:txBody>
      </p:sp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65CF48F3-C130-EA82-EBB1-392865E801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3649188"/>
              </p:ext>
            </p:extLst>
          </p:nvPr>
        </p:nvGraphicFramePr>
        <p:xfrm>
          <a:off x="2680782" y="1868220"/>
          <a:ext cx="6761204" cy="4297630"/>
        </p:xfrm>
        <a:graphic>
          <a:graphicData uri="http://schemas.openxmlformats.org/drawingml/2006/table">
            <a:tbl>
              <a:tblPr/>
              <a:tblGrid>
                <a:gridCol w="1709570">
                  <a:extLst>
                    <a:ext uri="{9D8B030D-6E8A-4147-A177-3AD203B41FA5}">
                      <a16:colId xmlns:a16="http://schemas.microsoft.com/office/drawing/2014/main" val="4118030472"/>
                    </a:ext>
                  </a:extLst>
                </a:gridCol>
                <a:gridCol w="1995821">
                  <a:extLst>
                    <a:ext uri="{9D8B030D-6E8A-4147-A177-3AD203B41FA5}">
                      <a16:colId xmlns:a16="http://schemas.microsoft.com/office/drawing/2014/main" val="1491374866"/>
                    </a:ext>
                  </a:extLst>
                </a:gridCol>
                <a:gridCol w="3055813">
                  <a:extLst>
                    <a:ext uri="{9D8B030D-6E8A-4147-A177-3AD203B41FA5}">
                      <a16:colId xmlns:a16="http://schemas.microsoft.com/office/drawing/2014/main" val="1577048692"/>
                    </a:ext>
                  </a:extLst>
                </a:gridCol>
              </a:tblGrid>
              <a:tr h="39953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POSIX class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Equivalente</a:t>
                      </a:r>
                      <a:endParaRPr lang="en-US" sz="1400" dirty="0"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Significa</a:t>
                      </a:r>
                      <a:endParaRPr lang="en-US" sz="1400" dirty="0"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621334"/>
                  </a:ext>
                </a:extLst>
              </a:tr>
              <a:tr h="39953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[:upper:]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[A-Z]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Mayúsculas</a:t>
                      </a:r>
                      <a:endParaRPr lang="en-US" sz="1400" dirty="0"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005834"/>
                  </a:ext>
                </a:extLst>
              </a:tr>
              <a:tr h="39953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[:lower:]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[a-z]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Minúsculas</a:t>
                      </a:r>
                      <a:endParaRPr lang="en-US" sz="1400" dirty="0"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296974"/>
                  </a:ext>
                </a:extLst>
              </a:tr>
              <a:tr h="39953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[:alpha:]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[A-Za-z]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Cualquier</a:t>
                      </a:r>
                      <a:r>
                        <a:rPr lang="en-US" sz="1400" dirty="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letra</a:t>
                      </a:r>
                      <a:endParaRPr lang="en-US" sz="1400" dirty="0"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748144"/>
                  </a:ext>
                </a:extLst>
              </a:tr>
              <a:tr h="39953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[:digit:]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[0-9]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Dígitos</a:t>
                      </a:r>
                      <a:endParaRPr lang="en-US" sz="1400" dirty="0"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507367"/>
                  </a:ext>
                </a:extLst>
              </a:tr>
              <a:tr h="39953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[:xdigit:]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[0-9A-Fa-f]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hexadecimales</a:t>
                      </a:r>
                      <a:endParaRPr lang="en-US" sz="1400" dirty="0"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247511"/>
                  </a:ext>
                </a:extLst>
              </a:tr>
              <a:tr h="39953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[:alnum:]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[A-Za-z0-9]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Alfanumerícos</a:t>
                      </a:r>
                      <a:endParaRPr lang="en-US" sz="1400" dirty="0"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682587"/>
                  </a:ext>
                </a:extLst>
              </a:tr>
              <a:tr h="70186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[:punct:]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MX" sz="1400"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Puntuación</a:t>
                      </a:r>
                      <a:endParaRPr lang="en-US" sz="1400" dirty="0"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956080"/>
                  </a:ext>
                </a:extLst>
              </a:tr>
              <a:tr h="39953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[:blank:]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 \t]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Espacios</a:t>
                      </a:r>
                      <a:r>
                        <a:rPr lang="en-US" sz="1400" dirty="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 y </a:t>
                      </a:r>
                      <a:r>
                        <a:rPr lang="en-US" sz="1400" dirty="0" err="1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tabuladores</a:t>
                      </a:r>
                      <a:endParaRPr lang="en-US" sz="1400" dirty="0"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344485"/>
                  </a:ext>
                </a:extLst>
              </a:tr>
              <a:tr h="39953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[:space:]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[ \t\n\r\f\v]</a:t>
                      </a: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Espacios</a:t>
                      </a:r>
                      <a:r>
                        <a:rPr lang="en-US" sz="1400" dirty="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en</a:t>
                      </a:r>
                      <a:r>
                        <a:rPr lang="en-US" sz="1400" dirty="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blanco</a:t>
                      </a:r>
                      <a:endParaRPr lang="en-US" sz="1400" dirty="0"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68595" marR="68595" marT="34298" marB="34298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9875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E452B21-60F4-6C48-9534-DFAFDBB8F003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POSIX</a:t>
            </a:r>
          </a:p>
        </p:txBody>
      </p:sp>
    </p:spTree>
    <p:extLst>
      <p:ext uri="{BB962C8B-B14F-4D97-AF65-F5344CB8AC3E}">
        <p14:creationId xmlns:p14="http://schemas.microsoft.com/office/powerpoint/2010/main" val="189395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A387-9D03-8898-4533-C83B91F8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Te recomiendo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09895-585E-96DA-3E6E-ACF4A3A38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81" y="2420938"/>
            <a:ext cx="10943607" cy="2875148"/>
          </a:xfrm>
        </p:spPr>
        <p:txBody>
          <a:bodyPr/>
          <a:lstStyle/>
          <a:p>
            <a:pPr marL="0" indent="0" algn="ctr">
              <a:buNone/>
            </a:pPr>
            <a:r>
              <a:rPr lang="es-ES_tradn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https://regexlearn.com/</a:t>
            </a:r>
            <a:endParaRPr lang="es-ES_tradnl" dirty="0"/>
          </a:p>
          <a:p>
            <a:pPr marL="0" indent="0" algn="ctr">
              <a:buNone/>
            </a:pPr>
            <a:endParaRPr lang="es-ES_tradnl" dirty="0"/>
          </a:p>
          <a:p>
            <a:pPr marL="0" indent="0" algn="ctr">
              <a:buNone/>
            </a:pPr>
            <a:r>
              <a:rPr lang="es-ES_tradn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https://regexone.com/</a:t>
            </a:r>
            <a:endParaRPr lang="es-ES_tradnl" dirty="0"/>
          </a:p>
          <a:p>
            <a:pPr marL="0" indent="0" algn="ctr">
              <a:buNone/>
            </a:pP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E1080-6389-5EF0-A6C8-8D373E3C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88510-79F8-A926-F8FF-BD700582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44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</a:t>
            </a:fld>
            <a:endParaRPr lang="es-ES" noProof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Text Analytics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528102-9627-25E8-FC3C-D4B5AD493129}"/>
              </a:ext>
            </a:extLst>
          </p:cNvPr>
          <p:cNvGrpSpPr/>
          <p:nvPr/>
        </p:nvGrpSpPr>
        <p:grpSpPr>
          <a:xfrm>
            <a:off x="3783719" y="1432861"/>
            <a:ext cx="4624563" cy="4894554"/>
            <a:chOff x="4324884" y="1432861"/>
            <a:chExt cx="4624563" cy="489455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49D15C-DE0D-0DF1-3168-5D61B048B9FB}"/>
                </a:ext>
              </a:extLst>
            </p:cNvPr>
            <p:cNvGrpSpPr/>
            <p:nvPr/>
          </p:nvGrpSpPr>
          <p:grpSpPr>
            <a:xfrm>
              <a:off x="4324884" y="1432861"/>
              <a:ext cx="4624563" cy="4894554"/>
              <a:chOff x="4324884" y="1433846"/>
              <a:chExt cx="4464845" cy="472551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784D021-AAC2-606E-13FE-7D0C0B38EE64}"/>
                  </a:ext>
                </a:extLst>
              </p:cNvPr>
              <p:cNvSpPr/>
              <p:nvPr/>
            </p:nvSpPr>
            <p:spPr>
              <a:xfrm>
                <a:off x="5209207" y="4073236"/>
                <a:ext cx="1463056" cy="2086122"/>
              </a:xfrm>
              <a:prstGeom prst="ellipse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1BDE989-F10D-2AAA-FF37-A8DEE00274CC}"/>
                  </a:ext>
                </a:extLst>
              </p:cNvPr>
              <p:cNvSpPr/>
              <p:nvPr/>
            </p:nvSpPr>
            <p:spPr>
              <a:xfrm rot="2680694">
                <a:off x="6164276" y="1433846"/>
                <a:ext cx="2116228" cy="3733079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F8125AA-056D-A021-8316-93FFA7C385E4}"/>
                  </a:ext>
                </a:extLst>
              </p:cNvPr>
              <p:cNvSpPr/>
              <p:nvPr/>
            </p:nvSpPr>
            <p:spPr>
              <a:xfrm rot="2680694">
                <a:off x="5319733" y="1677979"/>
                <a:ext cx="1463056" cy="2668374"/>
              </a:xfrm>
              <a:prstGeom prst="ellipse">
                <a:avLst/>
              </a:prstGeom>
              <a:solidFill>
                <a:schemeClr val="accent3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28A797F-A09E-B99C-3979-B7CE764E9B87}"/>
                  </a:ext>
                </a:extLst>
              </p:cNvPr>
              <p:cNvSpPr/>
              <p:nvPr/>
            </p:nvSpPr>
            <p:spPr>
              <a:xfrm rot="8100000">
                <a:off x="6775159" y="1842535"/>
                <a:ext cx="1837975" cy="2668374"/>
              </a:xfrm>
              <a:prstGeom prst="ellipse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B159331-8773-949A-7500-3BCD976F8D57}"/>
                  </a:ext>
                </a:extLst>
              </p:cNvPr>
              <p:cNvSpPr/>
              <p:nvPr/>
            </p:nvSpPr>
            <p:spPr>
              <a:xfrm rot="5400000">
                <a:off x="4770251" y="3488460"/>
                <a:ext cx="1195388" cy="2086122"/>
              </a:xfrm>
              <a:prstGeom prst="ellipse">
                <a:avLst/>
              </a:prstGeom>
              <a:solidFill>
                <a:schemeClr val="accent5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748900D-1317-B332-E142-2167CA9A0CC3}"/>
                  </a:ext>
                </a:extLst>
              </p:cNvPr>
              <p:cNvSpPr/>
              <p:nvPr/>
            </p:nvSpPr>
            <p:spPr>
              <a:xfrm>
                <a:off x="6935190" y="3479026"/>
                <a:ext cx="1854539" cy="2435515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F08FAFB-698A-1847-B8E9-F62A50768BA8}"/>
                  </a:ext>
                </a:extLst>
              </p:cNvPr>
              <p:cNvSpPr/>
              <p:nvPr/>
            </p:nvSpPr>
            <p:spPr>
              <a:xfrm>
                <a:off x="5664200" y="2693700"/>
                <a:ext cx="2435514" cy="2435514"/>
              </a:xfrm>
              <a:prstGeom prst="ellipse">
                <a:avLst/>
              </a:prstGeom>
              <a:solidFill>
                <a:schemeClr val="bg1">
                  <a:alpha val="49565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BF94E7-E488-B66A-B041-78E31752CB41}"/>
                </a:ext>
              </a:extLst>
            </p:cNvPr>
            <p:cNvSpPr txBox="1"/>
            <p:nvPr/>
          </p:nvSpPr>
          <p:spPr>
            <a:xfrm>
              <a:off x="7937908" y="2029791"/>
              <a:ext cx="9156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000" b="1" dirty="0">
                  <a:latin typeface="Montserrat" pitchFamily="2" charset="77"/>
                </a:rPr>
                <a:t>Estadística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F05CE2-323D-6883-DEBC-2A73F74E772B}"/>
                </a:ext>
              </a:extLst>
            </p:cNvPr>
            <p:cNvSpPr txBox="1"/>
            <p:nvPr/>
          </p:nvSpPr>
          <p:spPr>
            <a:xfrm>
              <a:off x="7777746" y="2791669"/>
              <a:ext cx="10150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b="1" dirty="0">
                  <a:latin typeface="Montserrat" pitchFamily="2" charset="77"/>
                </a:rPr>
                <a:t>Inteligencia </a:t>
              </a:r>
            </a:p>
            <a:p>
              <a:pPr algn="ctr"/>
              <a:r>
                <a:rPr lang="es-ES_tradnl" sz="1000" b="1" dirty="0">
                  <a:latin typeface="Montserrat" pitchFamily="2" charset="77"/>
                </a:rPr>
                <a:t>Artificial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392A5C-8915-41C2-99BC-B10F9B622B89}"/>
                </a:ext>
              </a:extLst>
            </p:cNvPr>
            <p:cNvSpPr txBox="1"/>
            <p:nvPr/>
          </p:nvSpPr>
          <p:spPr>
            <a:xfrm>
              <a:off x="7140966" y="2349228"/>
              <a:ext cx="1192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b="1" dirty="0">
                  <a:latin typeface="Montserrat" pitchFamily="2" charset="77"/>
                </a:rPr>
                <a:t>Aprendizaje de</a:t>
              </a:r>
            </a:p>
            <a:p>
              <a:pPr algn="ctr"/>
              <a:r>
                <a:rPr lang="es-ES_tradnl" sz="1000" b="1" dirty="0">
                  <a:latin typeface="Montserrat" pitchFamily="2" charset="77"/>
                </a:rPr>
                <a:t>Máquina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5CAC4B-4F07-284C-E602-953F11AB48F8}"/>
                </a:ext>
              </a:extLst>
            </p:cNvPr>
            <p:cNvSpPr txBox="1"/>
            <p:nvPr/>
          </p:nvSpPr>
          <p:spPr>
            <a:xfrm>
              <a:off x="5477745" y="5441225"/>
              <a:ext cx="107273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dirty="0">
                  <a:latin typeface="Montserrat" pitchFamily="2" charset="77"/>
                </a:rPr>
                <a:t>Servicios de </a:t>
              </a:r>
            </a:p>
            <a:p>
              <a:pPr algn="ctr"/>
              <a:r>
                <a:rPr lang="es-ES_tradnl" sz="1000" dirty="0">
                  <a:latin typeface="Montserrat" pitchFamily="2" charset="77"/>
                </a:rPr>
                <a:t>Información y</a:t>
              </a:r>
            </a:p>
            <a:p>
              <a:pPr algn="ctr"/>
              <a:r>
                <a:rPr lang="es-ES_tradnl" sz="1000" dirty="0">
                  <a:latin typeface="Montserrat" pitchFamily="2" charset="77"/>
                </a:rPr>
                <a:t>Biblioteca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2AF9C7-1345-4FE4-5CCD-F7B442605BCD}"/>
                </a:ext>
              </a:extLst>
            </p:cNvPr>
            <p:cNvSpPr txBox="1"/>
            <p:nvPr/>
          </p:nvSpPr>
          <p:spPr>
            <a:xfrm>
              <a:off x="4487330" y="4375281"/>
              <a:ext cx="780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b="1" dirty="0">
                  <a:latin typeface="Montserrat" pitchFamily="2" charset="77"/>
                </a:rPr>
                <a:t>Bases de</a:t>
              </a:r>
            </a:p>
            <a:p>
              <a:pPr algn="ctr"/>
              <a:r>
                <a:rPr lang="es-ES_tradnl" sz="1000" b="1" dirty="0">
                  <a:latin typeface="Montserrat" pitchFamily="2" charset="77"/>
                </a:rPr>
                <a:t>Datos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517173-B3A5-5F70-5FF3-701B818B2985}"/>
                </a:ext>
              </a:extLst>
            </p:cNvPr>
            <p:cNvSpPr txBox="1"/>
            <p:nvPr/>
          </p:nvSpPr>
          <p:spPr>
            <a:xfrm>
              <a:off x="5385155" y="2627980"/>
              <a:ext cx="8899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b="1" dirty="0">
                  <a:latin typeface="Montserrat" pitchFamily="2" charset="77"/>
                </a:rPr>
                <a:t>Minería de</a:t>
              </a:r>
            </a:p>
            <a:p>
              <a:pPr algn="ctr"/>
              <a:r>
                <a:rPr lang="es-ES_tradnl" sz="1000" b="1" dirty="0">
                  <a:latin typeface="Montserrat" pitchFamily="2" charset="77"/>
                </a:rPr>
                <a:t>Datos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06A324-8085-9590-8518-4388CB33B106}"/>
                </a:ext>
              </a:extLst>
            </p:cNvPr>
            <p:cNvSpPr txBox="1"/>
            <p:nvPr/>
          </p:nvSpPr>
          <p:spPr>
            <a:xfrm>
              <a:off x="6089588" y="3004624"/>
              <a:ext cx="10294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b="1" dirty="0">
                  <a:latin typeface="Montserrat" pitchFamily="2" charset="77"/>
                </a:rPr>
                <a:t>Clasificación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22472D-DF33-6E50-1843-BD19181C845C}"/>
                </a:ext>
              </a:extLst>
            </p:cNvPr>
            <p:cNvSpPr txBox="1"/>
            <p:nvPr/>
          </p:nvSpPr>
          <p:spPr>
            <a:xfrm>
              <a:off x="5572119" y="3538031"/>
              <a:ext cx="11496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b="1" dirty="0">
                  <a:latin typeface="Montserrat" pitchFamily="2" charset="77"/>
                </a:rPr>
                <a:t>Estratificación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4CBB78-DB3D-E7DD-090B-082A50AA05B2}"/>
                </a:ext>
              </a:extLst>
            </p:cNvPr>
            <p:cNvSpPr txBox="1"/>
            <p:nvPr/>
          </p:nvSpPr>
          <p:spPr>
            <a:xfrm>
              <a:off x="5550122" y="4435744"/>
              <a:ext cx="12747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dirty="0">
                  <a:latin typeface="Montserrat" pitchFamily="2" charset="77"/>
                </a:rPr>
                <a:t>Recuperación de</a:t>
              </a:r>
            </a:p>
            <a:p>
              <a:pPr algn="ctr"/>
              <a:r>
                <a:rPr lang="es-ES_tradnl" sz="1000" dirty="0">
                  <a:latin typeface="Montserrat" pitchFamily="2" charset="77"/>
                </a:rPr>
                <a:t>información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D9FB05-C790-D63E-9A47-CAFCD7502DFF}"/>
                </a:ext>
              </a:extLst>
            </p:cNvPr>
            <p:cNvSpPr txBox="1"/>
            <p:nvPr/>
          </p:nvSpPr>
          <p:spPr>
            <a:xfrm>
              <a:off x="7574810" y="5174014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dirty="0">
                  <a:latin typeface="Montserrat" pitchFamily="2" charset="77"/>
                </a:rPr>
                <a:t>Lenguaje</a:t>
              </a:r>
            </a:p>
            <a:p>
              <a:pPr algn="ctr"/>
              <a:r>
                <a:rPr lang="es-ES_tradnl" sz="1000" dirty="0">
                  <a:latin typeface="Montserrat" pitchFamily="2" charset="77"/>
                </a:rPr>
                <a:t>Computacional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F864AA-7FD9-D34D-9A83-889FDD137575}"/>
                </a:ext>
              </a:extLst>
            </p:cNvPr>
            <p:cNvSpPr txBox="1"/>
            <p:nvPr/>
          </p:nvSpPr>
          <p:spPr>
            <a:xfrm>
              <a:off x="7176962" y="3679377"/>
              <a:ext cx="12362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b="1" dirty="0">
                  <a:latin typeface="Montserrat" pitchFamily="2" charset="77"/>
                </a:rPr>
                <a:t>Procesamiento </a:t>
              </a:r>
            </a:p>
            <a:p>
              <a:pPr algn="ctr"/>
              <a:r>
                <a:rPr lang="es-ES_tradnl" sz="1000" b="1" dirty="0">
                  <a:latin typeface="Montserrat" pitchFamily="2" charset="77"/>
                </a:rPr>
                <a:t>del Lenguaje</a:t>
              </a:r>
            </a:p>
            <a:p>
              <a:pPr algn="ctr"/>
              <a:r>
                <a:rPr lang="es-ES_tradnl" sz="1000" b="1" dirty="0">
                  <a:latin typeface="Montserrat" pitchFamily="2" charset="77"/>
                </a:rPr>
                <a:t>Natural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BA3FBC-27BE-C5AC-B1E7-300D957A40FD}"/>
                </a:ext>
              </a:extLst>
            </p:cNvPr>
            <p:cNvSpPr txBox="1"/>
            <p:nvPr/>
          </p:nvSpPr>
          <p:spPr>
            <a:xfrm>
              <a:off x="6599135" y="4852725"/>
              <a:ext cx="721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b="1" dirty="0">
                  <a:latin typeface="Montserrat" pitchFamily="2" charset="77"/>
                </a:rPr>
                <a:t>Minería </a:t>
              </a:r>
            </a:p>
            <a:p>
              <a:pPr algn="ctr"/>
              <a:r>
                <a:rPr lang="es-ES_tradnl" sz="1000" b="1" dirty="0">
                  <a:latin typeface="Montserrat" pitchFamily="2" charset="77"/>
                </a:rPr>
                <a:t>Web</a:t>
              </a: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CA747AE7-A146-73F8-7E5F-FDE1DB49F7F0}"/>
              </a:ext>
            </a:extLst>
          </p:cNvPr>
          <p:cNvSpPr txBox="1">
            <a:spLocks/>
          </p:cNvSpPr>
          <p:nvPr/>
        </p:nvSpPr>
        <p:spPr>
          <a:xfrm>
            <a:off x="1513506" y="2653428"/>
            <a:ext cx="1680531" cy="622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0" i="0" kern="1200">
                <a:solidFill>
                  <a:schemeClr val="tx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Estamos </a:t>
            </a:r>
          </a:p>
          <a:p>
            <a:pPr algn="ctr"/>
            <a:r>
              <a:rPr lang="en-US" sz="2800" dirty="0" err="1"/>
              <a:t>aquí</a:t>
            </a:r>
            <a:endParaRPr lang="en-US" sz="2800" dirty="0"/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A7E321F8-E3B7-0BB8-2FA9-D8700BCA34E2}"/>
              </a:ext>
            </a:extLst>
          </p:cNvPr>
          <p:cNvCxnSpPr>
            <a:cxnSpLocks/>
            <a:stCxn id="28" idx="2"/>
          </p:cNvCxnSpPr>
          <p:nvPr/>
        </p:nvCxnSpPr>
        <p:spPr>
          <a:xfrm rot="16200000" flipH="1">
            <a:off x="3949767" y="1680298"/>
            <a:ext cx="787343" cy="3979332"/>
          </a:xfrm>
          <a:prstGeom prst="curvedConnector2">
            <a:avLst/>
          </a:prstGeom>
          <a:ln w="76200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13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/>
              <a:t>N-</a:t>
            </a:r>
            <a:r>
              <a:rPr lang="en-US" dirty="0" err="1"/>
              <a:t>gramas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3</a:t>
            </a:fld>
            <a:endParaRPr lang="es-ES" noProof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N-grams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1B6849C-CD0A-3548-BCBA-6873AF97018C}"/>
                  </a:ext>
                </a:extLst>
              </p:cNvPr>
              <p:cNvSpPr/>
              <p:nvPr/>
            </p:nvSpPr>
            <p:spPr>
              <a:xfrm>
                <a:off x="1595438" y="1952625"/>
                <a:ext cx="9109075" cy="427809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Para que las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probabilidades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reflejen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la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estructura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del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lenguaje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pueden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ser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descritas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como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 </a:t>
                </a: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b="0" i="0" dirty="0">
                  <a:solidFill>
                    <a:srgbClr val="333333"/>
                  </a:solidFill>
                  <a:effectLst/>
                  <a:latin typeface="Montserrat" pitchFamily="2" charset="77"/>
                </a:endParaRPr>
              </a:p>
              <a:p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donde</a:t>
                </a:r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b="0" i="0" dirty="0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 son las palabras </a:t>
                </a:r>
                <a:r>
                  <a:rPr lang="en-US" sz="1600" b="0" i="0" dirty="0" err="1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contenidas</a:t>
                </a:r>
                <a:r>
                  <a:rPr lang="en-US" sz="1600" b="0" i="0" dirty="0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 </a:t>
                </a:r>
                <a:r>
                  <a:rPr lang="en-US" sz="1600" b="0" i="0" dirty="0" err="1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en</a:t>
                </a:r>
                <a:r>
                  <a:rPr lang="en-US" sz="1600" b="0" i="0" dirty="0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 </a:t>
                </a:r>
                <a:r>
                  <a:rPr lang="en-US" sz="1600" b="0" i="0" dirty="0" err="1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el</a:t>
                </a:r>
                <a:r>
                  <a:rPr lang="en-US" sz="1600" b="0" i="0" dirty="0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 </a:t>
                </a:r>
                <a:r>
                  <a:rPr lang="en-US" sz="1600" b="0" i="0" dirty="0" err="1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texto</a:t>
                </a:r>
                <a:r>
                  <a:rPr lang="en-US" sz="1600" b="0" i="0" dirty="0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1600" b="0" i="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 algn="ctr"/>
                <a:endParaRPr lang="en-US" sz="1600" b="0" i="0" dirty="0">
                  <a:solidFill>
                    <a:srgbClr val="333333"/>
                  </a:solidFill>
                  <a:effectLst/>
                  <a:latin typeface="Montserrat" pitchFamily="2" charset="77"/>
                </a:endParaRPr>
              </a:p>
              <a:p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Si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consideramo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la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probabilidad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de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ocurrencia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de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una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palabra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en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una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frase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respecto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a las palabras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inmediateas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, no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necesitamos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considerar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la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frase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completa</a:t>
                </a:r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 es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decir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, basta con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calcular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las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probabilidades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condicionales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de la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siguiente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palabra:</a:t>
                </a: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1B6849C-CD0A-3548-BCBA-6873AF970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438" y="1952625"/>
                <a:ext cx="9109075" cy="4278094"/>
              </a:xfrm>
              <a:prstGeom prst="rect">
                <a:avLst/>
              </a:prstGeom>
              <a:blipFill>
                <a:blip r:embed="rId2"/>
                <a:stretch>
                  <a:fillRect l="-417" t="-29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70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/>
              <a:t>N-</a:t>
            </a:r>
            <a:r>
              <a:rPr lang="en-US" dirty="0" err="1"/>
              <a:t>gramas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4</a:t>
            </a:fld>
            <a:endParaRPr lang="es-ES" noProof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N-grams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1B6849C-CD0A-3548-BCBA-6873AF97018C}"/>
                  </a:ext>
                </a:extLst>
              </p:cNvPr>
              <p:cNvSpPr/>
              <p:nvPr/>
            </p:nvSpPr>
            <p:spPr>
              <a:xfrm>
                <a:off x="1595438" y="1952625"/>
                <a:ext cx="9696209" cy="423949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Un n-grama es la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sucesión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de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longitud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de las palabras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Ejemplo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: &lt;s&gt;</a:t>
                </a:r>
                <a:r>
                  <a:rPr lang="en-US" sz="1600" i="1" dirty="0">
                    <a:solidFill>
                      <a:srgbClr val="333333"/>
                    </a:solidFill>
                    <a:latin typeface="Montserrat" pitchFamily="2" charset="77"/>
                  </a:rPr>
                  <a:t>Una </a:t>
                </a:r>
                <a:r>
                  <a:rPr lang="en-US" sz="1600" i="1" dirty="0" err="1">
                    <a:solidFill>
                      <a:srgbClr val="333333"/>
                    </a:solidFill>
                    <a:latin typeface="Montserrat" pitchFamily="2" charset="77"/>
                  </a:rPr>
                  <a:t>vaca</a:t>
                </a:r>
                <a:r>
                  <a:rPr lang="en-US" sz="1600" i="1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i="1" dirty="0" err="1">
                    <a:solidFill>
                      <a:srgbClr val="333333"/>
                    </a:solidFill>
                    <a:latin typeface="Montserrat" pitchFamily="2" charset="77"/>
                  </a:rPr>
                  <a:t>vestida</a:t>
                </a:r>
                <a:r>
                  <a:rPr lang="en-US" sz="1600" i="1" dirty="0">
                    <a:solidFill>
                      <a:srgbClr val="333333"/>
                    </a:solidFill>
                    <a:latin typeface="Montserrat" pitchFamily="2" charset="77"/>
                  </a:rPr>
                  <a:t> de </a:t>
                </a:r>
                <a:r>
                  <a:rPr lang="en-US" sz="1600" i="1" dirty="0" err="1">
                    <a:solidFill>
                      <a:srgbClr val="333333"/>
                    </a:solidFill>
                    <a:latin typeface="Montserrat" pitchFamily="2" charset="77"/>
                  </a:rPr>
                  <a:t>uniforme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&lt;/s&gt; </a:t>
                </a:r>
              </a:p>
              <a:p>
                <a:endParaRPr lang="en-US" sz="1600" i="1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i="1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Bigrama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: </a:t>
                </a:r>
              </a:p>
              <a:p>
                <a:endParaRPr lang="en-US" sz="1600" b="1" i="1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𝑈𝑛𝑎</m:t>
                          </m:r>
                        </m:e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𝑣𝑎𝑐𝑎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una</m:t>
                          </m:r>
                        </m:e>
                      </m:d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𝑣𝑒𝑠𝑖𝑑𝑎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vaca</m:t>
                          </m:r>
                        </m:e>
                      </m:d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vestida</m:t>
                          </m:r>
                        </m:e>
                      </m:d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𝑢𝑛𝑖𝑓𝑜𝑟𝑚𝑒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de</m:t>
                          </m:r>
                        </m:e>
                      </m:d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vestida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Trigrama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: </a:t>
                </a:r>
              </a:p>
              <a:p>
                <a:endParaRPr lang="en-US" sz="1600" b="0" i="1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𝑣𝑎𝑐𝑎</m:t>
                          </m:r>
                        </m:e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𝑈𝑛𝑎</m:t>
                          </m:r>
                        </m:e>
                      </m:d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𝑣𝑒𝑠𝑡𝑖𝑑𝑎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una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vaca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vaca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vestida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𝑢𝑛𝑖𝑓𝑟𝑜𝑚𝑒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vestida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(&lt;/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&gt;|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uniforme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1B6849C-CD0A-3548-BCBA-6873AF970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438" y="1952625"/>
                <a:ext cx="9696209" cy="4239494"/>
              </a:xfrm>
              <a:prstGeom prst="rect">
                <a:avLst/>
              </a:prstGeom>
              <a:blipFill>
                <a:blip r:embed="rId2"/>
                <a:stretch>
                  <a:fillRect l="-392" t="-684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08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Regulares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5</a:t>
            </a:fld>
            <a:endParaRPr lang="es-ES" noProof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Regular Expressions [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RegEx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]</a:t>
            </a:r>
          </a:p>
        </p:txBody>
      </p:sp>
      <p:pic>
        <p:nvPicPr>
          <p:cNvPr id="8" name="Picture 2" descr="Announcing RegEx for Dynamo - Packages - Dynamo">
            <a:extLst>
              <a:ext uri="{FF2B5EF4-FFF2-40B4-BE49-F238E27FC236}">
                <a16:creationId xmlns:a16="http://schemas.microsoft.com/office/drawing/2014/main" id="{8E6C3780-E835-2DBE-C73F-614A95AFCC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25" y="1869281"/>
            <a:ext cx="67437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09E4CB-79F0-F32D-ACD6-499CF7D36D2E}"/>
              </a:ext>
            </a:extLst>
          </p:cNvPr>
          <p:cNvSpPr txBox="1">
            <a:spLocks/>
          </p:cNvSpPr>
          <p:nvPr/>
        </p:nvSpPr>
        <p:spPr>
          <a:xfrm>
            <a:off x="5479860" y="5380925"/>
            <a:ext cx="6053328" cy="20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i="1"/>
              <a:t>Some people, when confronted with a problem, think: “I know, I’ll use regular expressions.” Now they have two problems.</a:t>
            </a:r>
            <a:br>
              <a:rPr lang="en-US" sz="1600" i="1"/>
            </a:br>
            <a:r>
              <a:rPr lang="en-US" sz="1600"/>
              <a:t>— Jamie Zawinski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39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DDD1-24D3-0290-0E97-BB4B3075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Inicio (^)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98A25-9BE8-F302-B2F7-6824B5F6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0F56F-2DAF-148A-257D-F821830A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6</a:t>
            </a:fld>
            <a:endParaRPr lang="es-ES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1FEBF-6864-751E-248C-387895FD0C61}"/>
              </a:ext>
            </a:extLst>
          </p:cNvPr>
          <p:cNvSpPr txBox="1">
            <a:spLocks/>
          </p:cNvSpPr>
          <p:nvPr/>
        </p:nvSpPr>
        <p:spPr>
          <a:xfrm>
            <a:off x="838200" y="1929384"/>
            <a:ext cx="5181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accent2"/>
                </a:solidFill>
                <a:latin typeface="Aller Display" pitchFamily="82" charset="77"/>
              </a:rPr>
              <a:t>Conteo</a:t>
            </a:r>
            <a:r>
              <a:rPr lang="en-US" dirty="0">
                <a:solidFill>
                  <a:schemeClr val="accent2"/>
                </a:solidFill>
                <a:latin typeface="Aller Display" pitchFamily="82" charset="77"/>
              </a:rPr>
              <a:t> con Regex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“^y 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C00000"/>
                </a:solidFill>
                <a:latin typeface="Aller Display" pitchFamily="82" charset="77"/>
              </a:rPr>
              <a:t>Conteo</a:t>
            </a:r>
            <a:r>
              <a:rPr lang="en-US" dirty="0">
                <a:solidFill>
                  <a:srgbClr val="C00000"/>
                </a:solidFill>
                <a:latin typeface="Aller Display" pitchFamily="82" charset="77"/>
              </a:rPr>
              <a:t> Sin Regex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Fira Sans" panose="020B0503050000020004" pitchFamily="34" charset="0"/>
                <a:ea typeface="Fira Sans" panose="020B0503050000020004" pitchFamily="34" charset="0"/>
              </a:rPr>
              <a:t>“ y 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A2F031-D35F-8EA5-5F25-99C7E1DE9204}"/>
              </a:ext>
            </a:extLst>
          </p:cNvPr>
          <p:cNvSpPr/>
          <p:nvPr/>
        </p:nvSpPr>
        <p:spPr>
          <a:xfrm>
            <a:off x="4312693" y="1929385"/>
            <a:ext cx="7004595" cy="41857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333333"/>
                </a:solidFill>
                <a:latin typeface="Roboto" panose="02000000000000000000" pitchFamily="2" charset="0"/>
              </a:rPr>
              <a:t>rosa </a:t>
            </a:r>
            <a:r>
              <a:rPr lang="en-US" sz="1400" b="1" dirty="0" err="1">
                <a:solidFill>
                  <a:srgbClr val="333333"/>
                </a:solidFill>
                <a:latin typeface="Roboto" panose="02000000000000000000" pitchFamily="2" charset="0"/>
              </a:rPr>
              <a:t>icela</a:t>
            </a:r>
            <a:r>
              <a:rPr lang="en-US" sz="1400" b="1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latin typeface="Roboto" panose="02000000000000000000" pitchFamily="2" charset="0"/>
              </a:rPr>
              <a:t>rodríguez</a:t>
            </a:r>
            <a:r>
              <a:rPr lang="en-US" sz="1400" b="1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latin typeface="Roboto" panose="02000000000000000000" pitchFamily="2" charset="0"/>
              </a:rPr>
              <a:t>velázquez</a:t>
            </a:r>
            <a:r>
              <a:rPr lang="en-US" sz="1400" b="1" dirty="0">
                <a:solidFill>
                  <a:srgbClr val="333333"/>
                </a:solidFill>
                <a:latin typeface="Roboto" panose="02000000000000000000" pitchFamily="2" charset="0"/>
              </a:rPr>
              <a:t>: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 el aviso. se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llega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a la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comunidad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y se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hace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por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tres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cuestiones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: </a:t>
            </a:r>
          </a:p>
          <a:p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una, es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avisando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primero y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acordando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con las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autoridades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del pueblo, de la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comunidad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dos, con un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perifoneo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porque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pues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allá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no hay redes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sociales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como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aquí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y la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otra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es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pegando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cartulinas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las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comunidades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donde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tenemos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más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posibilidades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de que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pase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la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gente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y lo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más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importante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es el boca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boca que van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teniendo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las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comunidades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y que se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ponen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de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acuerdo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para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acudir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entonces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estamos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muy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agradecidos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y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muy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sorprendidos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por el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orden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y la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participación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y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muy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agradecidos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con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todos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los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mexicanos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y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mexicanos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que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están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acudiendo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y que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están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participando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así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como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de los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servidores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públicos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que lo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están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haciendo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muy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bien, por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reconozco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a mis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compañeros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y a las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dependencias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y 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cumplir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con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esta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instrucción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que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nos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dio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el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señor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presidente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él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nos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dijo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marzo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: ‘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quiero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hacer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’,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pero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estaba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el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proceso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electoral,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entonces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tuvimos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que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esperar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hasta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agosto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para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poderlo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hacer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pero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ya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estamos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listos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desde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hace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algunas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semanas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entonces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decirles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que es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muy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satisfactorio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programa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porque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es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devolver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al pueblo lo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incautado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lo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decomisado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y lo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robado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.</a:t>
            </a:r>
            <a:endParaRPr lang="en-US" sz="14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3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DDD1-24D3-0290-0E97-BB4B3075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Inicio (^)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98A25-9BE8-F302-B2F7-6824B5F6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0F56F-2DAF-148A-257D-F821830A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7</a:t>
            </a:fld>
            <a:endParaRPr lang="es-E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A2F031-D35F-8EA5-5F25-99C7E1DE9204}"/>
              </a:ext>
            </a:extLst>
          </p:cNvPr>
          <p:cNvSpPr/>
          <p:nvPr/>
        </p:nvSpPr>
        <p:spPr>
          <a:xfrm>
            <a:off x="4312693" y="1929385"/>
            <a:ext cx="7004595" cy="41857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333333"/>
                </a:solidFill>
                <a:latin typeface="Roboto" panose="02000000000000000000" pitchFamily="2" charset="0"/>
              </a:rPr>
              <a:t>rosa </a:t>
            </a:r>
            <a:r>
              <a:rPr lang="en-US" sz="1400" b="1" dirty="0" err="1">
                <a:solidFill>
                  <a:srgbClr val="333333"/>
                </a:solidFill>
                <a:latin typeface="Roboto" panose="02000000000000000000" pitchFamily="2" charset="0"/>
              </a:rPr>
              <a:t>icela</a:t>
            </a:r>
            <a:r>
              <a:rPr lang="en-US" sz="1400" b="1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latin typeface="Roboto" panose="02000000000000000000" pitchFamily="2" charset="0"/>
              </a:rPr>
              <a:t>rodríguez</a:t>
            </a:r>
            <a:r>
              <a:rPr lang="en-US" sz="1400" b="1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b="1" dirty="0" err="1">
                <a:solidFill>
                  <a:srgbClr val="333333"/>
                </a:solidFill>
                <a:latin typeface="Roboto" panose="02000000000000000000" pitchFamily="2" charset="0"/>
              </a:rPr>
              <a:t>velázquez</a:t>
            </a:r>
            <a:r>
              <a:rPr lang="en-US" sz="1400" b="1" dirty="0">
                <a:solidFill>
                  <a:srgbClr val="333333"/>
                </a:solidFill>
                <a:latin typeface="Roboto" panose="02000000000000000000" pitchFamily="2" charset="0"/>
              </a:rPr>
              <a:t>: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 el aviso. se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llega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a la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comunidad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y se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hace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por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tres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cuestiones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: </a:t>
            </a:r>
          </a:p>
          <a:p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una, es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avisando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primero y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acordando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con las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autoridades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del pueblo, de la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comunidad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dos, con un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perifoneo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porque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pues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allá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no hay redes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sociales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como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aquí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y la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otra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es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pegando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cartulinas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las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comunidades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donde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tenemos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más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posibilidades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de que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pase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la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gente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y lo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más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importante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es el boca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boca que van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teniendo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las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comunidades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y que se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ponen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de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acuerdo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para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acudir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entonces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estamos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muy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agradecidos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y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muy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sorprendidos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por el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orden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y la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participación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y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muy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agradecidos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con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todos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los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mexicanos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y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mexicanos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que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están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acudiendo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y que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están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participando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así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como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de los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servidores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públicos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que lo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están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haciendo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muy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bien, por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reconozco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a mis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compañeros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y a las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dependencias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y 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cumplir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con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esta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instrucción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que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nos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dio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el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señor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presidente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él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nos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dijo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en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marzo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: ‘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quiero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hacer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’,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pero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estaba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el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proceso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electoral,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entonces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tuvimos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que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esperar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hasta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agosto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para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poderlo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hacer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pero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ya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estamos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listos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desde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hace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algunas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semanas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entonces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decirles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que es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muy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satisfactorio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este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programa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porque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es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devolver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al pueblo lo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incautado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, lo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decomisado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 y lo </a:t>
            </a:r>
            <a:r>
              <a:rPr lang="en-US" sz="1400" dirty="0" err="1">
                <a:solidFill>
                  <a:srgbClr val="333333"/>
                </a:solidFill>
                <a:latin typeface="Roboto" panose="02000000000000000000" pitchFamily="2" charset="0"/>
              </a:rPr>
              <a:t>robado</a:t>
            </a:r>
            <a:r>
              <a:rPr lang="en-US" sz="1400" dirty="0">
                <a:solidFill>
                  <a:srgbClr val="333333"/>
                </a:solidFill>
                <a:latin typeface="Roboto" panose="02000000000000000000" pitchFamily="2" charset="0"/>
              </a:rPr>
              <a:t>.</a:t>
            </a:r>
            <a:endParaRPr lang="en-US" sz="14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21A68650-69A8-D65E-91F7-D1EAA6CD4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Aller Display" pitchFamily="82" charset="77"/>
              </a:rPr>
              <a:t>Conteo</a:t>
            </a:r>
            <a:r>
              <a:rPr lang="en-US" dirty="0">
                <a:solidFill>
                  <a:schemeClr val="accent2"/>
                </a:solidFill>
                <a:latin typeface="Aller Display" pitchFamily="82" charset="77"/>
              </a:rPr>
              <a:t> con Regex</a:t>
            </a:r>
          </a:p>
          <a:p>
            <a:pPr marL="0" indent="0">
              <a:buNone/>
            </a:pPr>
            <a:r>
              <a:rPr lang="en-US" dirty="0"/>
              <a:t>“^y ” = 3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  <a:latin typeface="Aller Display" pitchFamily="82" charset="77"/>
              </a:rPr>
              <a:t>Conteo</a:t>
            </a:r>
            <a:r>
              <a:rPr lang="en-US" dirty="0">
                <a:solidFill>
                  <a:srgbClr val="C00000"/>
                </a:solidFill>
                <a:latin typeface="Aller Display" pitchFamily="82" charset="77"/>
              </a:rPr>
              <a:t> Sin Regex</a:t>
            </a:r>
          </a:p>
          <a:p>
            <a:pPr marL="0" indent="0">
              <a:buNone/>
            </a:pPr>
            <a:r>
              <a:rPr lang="en-US" dirty="0">
                <a:latin typeface="Fira Sans" panose="020B0503050000020004" pitchFamily="34" charset="0"/>
                <a:ea typeface="Fira Sans" panose="020B0503050000020004" pitchFamily="34" charset="0"/>
              </a:rPr>
              <a:t>“ y ” = 15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E54A62-5D67-9EA3-9A7B-882F4B99486E}"/>
              </a:ext>
            </a:extLst>
          </p:cNvPr>
          <p:cNvCxnSpPr>
            <a:cxnSpLocks/>
          </p:cNvCxnSpPr>
          <p:nvPr/>
        </p:nvCxnSpPr>
        <p:spPr>
          <a:xfrm>
            <a:off x="3998794" y="3179928"/>
            <a:ext cx="3138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BC03BE-C16B-0882-0295-9D7BCA3ABD5F}"/>
              </a:ext>
            </a:extLst>
          </p:cNvPr>
          <p:cNvCxnSpPr>
            <a:cxnSpLocks/>
          </p:cNvCxnSpPr>
          <p:nvPr/>
        </p:nvCxnSpPr>
        <p:spPr>
          <a:xfrm>
            <a:off x="3998794" y="4886807"/>
            <a:ext cx="3138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416C32-02E1-5C40-9CDC-B30125B060A1}"/>
              </a:ext>
            </a:extLst>
          </p:cNvPr>
          <p:cNvCxnSpPr>
            <a:cxnSpLocks/>
          </p:cNvCxnSpPr>
          <p:nvPr/>
        </p:nvCxnSpPr>
        <p:spPr>
          <a:xfrm>
            <a:off x="3998794" y="3619174"/>
            <a:ext cx="3138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9C5A07-C340-EF54-58F0-61F418621383}"/>
              </a:ext>
            </a:extLst>
          </p:cNvPr>
          <p:cNvCxnSpPr>
            <a:cxnSpLocks/>
          </p:cNvCxnSpPr>
          <p:nvPr/>
        </p:nvCxnSpPr>
        <p:spPr>
          <a:xfrm>
            <a:off x="3684895" y="3179928"/>
            <a:ext cx="31389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B9A35F-773A-4758-1D65-6569EE8495EE}"/>
              </a:ext>
            </a:extLst>
          </p:cNvPr>
          <p:cNvCxnSpPr>
            <a:cxnSpLocks/>
          </p:cNvCxnSpPr>
          <p:nvPr/>
        </p:nvCxnSpPr>
        <p:spPr>
          <a:xfrm>
            <a:off x="3684895" y="3619174"/>
            <a:ext cx="31389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78ACE3-D733-B02C-2F68-EE6CEC82BF6D}"/>
              </a:ext>
            </a:extLst>
          </p:cNvPr>
          <p:cNvCxnSpPr>
            <a:cxnSpLocks/>
          </p:cNvCxnSpPr>
          <p:nvPr/>
        </p:nvCxnSpPr>
        <p:spPr>
          <a:xfrm>
            <a:off x="3692846" y="4891382"/>
            <a:ext cx="31389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055B65-9911-0DBD-A8B5-4B38A214F834}"/>
              </a:ext>
            </a:extLst>
          </p:cNvPr>
          <p:cNvCxnSpPr>
            <a:cxnSpLocks/>
          </p:cNvCxnSpPr>
          <p:nvPr/>
        </p:nvCxnSpPr>
        <p:spPr>
          <a:xfrm flipV="1">
            <a:off x="9572658" y="2186015"/>
            <a:ext cx="0" cy="25503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5E229F-40F6-3A8D-6E61-E7C353217200}"/>
              </a:ext>
            </a:extLst>
          </p:cNvPr>
          <p:cNvCxnSpPr>
            <a:cxnSpLocks/>
          </p:cNvCxnSpPr>
          <p:nvPr/>
        </p:nvCxnSpPr>
        <p:spPr>
          <a:xfrm flipV="1">
            <a:off x="6455746" y="2615385"/>
            <a:ext cx="0" cy="25503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96D8BD-8FF7-588E-AB97-579D38DA01BC}"/>
              </a:ext>
            </a:extLst>
          </p:cNvPr>
          <p:cNvCxnSpPr>
            <a:cxnSpLocks/>
          </p:cNvCxnSpPr>
          <p:nvPr/>
        </p:nvCxnSpPr>
        <p:spPr>
          <a:xfrm>
            <a:off x="8022153" y="2615385"/>
            <a:ext cx="0" cy="2697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122786-086F-C195-CB20-725128FED4A7}"/>
              </a:ext>
            </a:extLst>
          </p:cNvPr>
          <p:cNvCxnSpPr>
            <a:cxnSpLocks/>
          </p:cNvCxnSpPr>
          <p:nvPr/>
        </p:nvCxnSpPr>
        <p:spPr>
          <a:xfrm>
            <a:off x="10351885" y="3267392"/>
            <a:ext cx="0" cy="2697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D2CBF1-A31A-36DD-4008-46454099C458}"/>
              </a:ext>
            </a:extLst>
          </p:cNvPr>
          <p:cNvCxnSpPr>
            <a:cxnSpLocks/>
          </p:cNvCxnSpPr>
          <p:nvPr/>
        </p:nvCxnSpPr>
        <p:spPr>
          <a:xfrm>
            <a:off x="7386049" y="3688811"/>
            <a:ext cx="0" cy="2697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8EC1F3-3A32-D992-0AA8-1EBE32CC889E}"/>
              </a:ext>
            </a:extLst>
          </p:cNvPr>
          <p:cNvCxnSpPr>
            <a:cxnSpLocks/>
          </p:cNvCxnSpPr>
          <p:nvPr/>
        </p:nvCxnSpPr>
        <p:spPr>
          <a:xfrm>
            <a:off x="9978174" y="3704714"/>
            <a:ext cx="0" cy="2697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4418F6-60EC-9ECE-40CC-EEDC71E4BD40}"/>
              </a:ext>
            </a:extLst>
          </p:cNvPr>
          <p:cNvCxnSpPr>
            <a:cxnSpLocks/>
          </p:cNvCxnSpPr>
          <p:nvPr/>
        </p:nvCxnSpPr>
        <p:spPr>
          <a:xfrm>
            <a:off x="5565200" y="3919399"/>
            <a:ext cx="0" cy="2697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6F4C2F-1590-0800-BF74-0335477D39AC}"/>
              </a:ext>
            </a:extLst>
          </p:cNvPr>
          <p:cNvCxnSpPr>
            <a:cxnSpLocks/>
          </p:cNvCxnSpPr>
          <p:nvPr/>
        </p:nvCxnSpPr>
        <p:spPr>
          <a:xfrm>
            <a:off x="5318710" y="4142035"/>
            <a:ext cx="0" cy="2697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EB8180-4AB2-A389-D8B7-327A11B9D538}"/>
              </a:ext>
            </a:extLst>
          </p:cNvPr>
          <p:cNvCxnSpPr>
            <a:cxnSpLocks/>
          </p:cNvCxnSpPr>
          <p:nvPr/>
        </p:nvCxnSpPr>
        <p:spPr>
          <a:xfrm>
            <a:off x="7290633" y="5644832"/>
            <a:ext cx="0" cy="2697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D92462-37F2-E261-8617-92184AC2BC57}"/>
              </a:ext>
            </a:extLst>
          </p:cNvPr>
          <p:cNvCxnSpPr>
            <a:cxnSpLocks/>
          </p:cNvCxnSpPr>
          <p:nvPr/>
        </p:nvCxnSpPr>
        <p:spPr>
          <a:xfrm>
            <a:off x="9039920" y="4348769"/>
            <a:ext cx="0" cy="2697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10BC26-5CE0-7D95-AB42-E43DCD139249}"/>
              </a:ext>
            </a:extLst>
          </p:cNvPr>
          <p:cNvCxnSpPr>
            <a:cxnSpLocks/>
          </p:cNvCxnSpPr>
          <p:nvPr/>
        </p:nvCxnSpPr>
        <p:spPr>
          <a:xfrm>
            <a:off x="9111481" y="3943253"/>
            <a:ext cx="0" cy="2697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30F77D-1468-4E40-384E-B9C49A5A5359}"/>
              </a:ext>
            </a:extLst>
          </p:cNvPr>
          <p:cNvCxnSpPr>
            <a:cxnSpLocks/>
          </p:cNvCxnSpPr>
          <p:nvPr/>
        </p:nvCxnSpPr>
        <p:spPr>
          <a:xfrm>
            <a:off x="4444066" y="4563454"/>
            <a:ext cx="0" cy="2697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09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DDD1-24D3-0290-0E97-BB4B3075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Fin ($)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0F56F-2DAF-148A-257D-F821830A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8</a:t>
            </a:fld>
            <a:endParaRPr lang="es-ES" noProof="0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859B7031-D8B1-B6A3-AA8E-E15AEE867A5E}"/>
              </a:ext>
            </a:extLst>
          </p:cNvPr>
          <p:cNvSpPr txBox="1">
            <a:spLocks/>
          </p:cNvSpPr>
          <p:nvPr/>
        </p:nvSpPr>
        <p:spPr>
          <a:xfrm>
            <a:off x="6172200" y="1929384"/>
            <a:ext cx="5181600" cy="425196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interlocutora</a:t>
            </a:r>
            <a:r>
              <a:rPr lang="en-US" b="1" dirty="0"/>
              <a:t>:</a:t>
            </a:r>
            <a:r>
              <a:rPr lang="en-US" dirty="0"/>
              <a:t> ¿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aprende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casa </a:t>
            </a:r>
            <a:r>
              <a:rPr lang="en-US" dirty="0" err="1"/>
              <a:t>continuará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padres </a:t>
            </a:r>
            <a:r>
              <a:rPr lang="en-US" dirty="0" err="1"/>
              <a:t>deciden</a:t>
            </a:r>
            <a:r>
              <a:rPr lang="en-US" dirty="0"/>
              <a:t> no </a:t>
            </a:r>
            <a:r>
              <a:rPr lang="en-US" dirty="0" err="1"/>
              <a:t>llevarlos</a:t>
            </a:r>
            <a:r>
              <a:rPr lang="en-US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presidente</a:t>
            </a:r>
            <a:r>
              <a:rPr lang="en-US" b="1" dirty="0"/>
              <a:t> </a:t>
            </a:r>
            <a:r>
              <a:rPr lang="en-US" b="1" dirty="0" err="1"/>
              <a:t>andrés</a:t>
            </a:r>
            <a:r>
              <a:rPr lang="en-US" b="1" dirty="0"/>
              <a:t> </a:t>
            </a:r>
            <a:r>
              <a:rPr lang="en-US" b="1" dirty="0" err="1"/>
              <a:t>manuel</a:t>
            </a:r>
            <a:r>
              <a:rPr lang="en-US" b="1" dirty="0"/>
              <a:t> </a:t>
            </a:r>
            <a:r>
              <a:rPr lang="en-US" b="1" dirty="0" err="1"/>
              <a:t>lópez</a:t>
            </a:r>
            <a:r>
              <a:rPr lang="en-US" b="1" dirty="0"/>
              <a:t> </a:t>
            </a:r>
            <a:r>
              <a:rPr lang="en-US" b="1" dirty="0" err="1"/>
              <a:t>obrador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sí</a:t>
            </a:r>
            <a:r>
              <a:rPr lang="en-US" dirty="0"/>
              <a:t>, </a:t>
            </a:r>
            <a:r>
              <a:rPr lang="en-US" dirty="0" err="1"/>
              <a:t>sí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continuar</a:t>
            </a:r>
            <a:r>
              <a:rPr lang="en-US" dirty="0"/>
              <a:t>,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contemplando</a:t>
            </a:r>
            <a:r>
              <a:rPr lang="en-US" dirty="0"/>
              <a:t> </a:t>
            </a:r>
            <a:r>
              <a:rPr lang="en-US" dirty="0" err="1"/>
              <a:t>eso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interlocutora</a:t>
            </a:r>
            <a:r>
              <a:rPr lang="en-US" b="1" dirty="0"/>
              <a:t>:</a:t>
            </a:r>
            <a:r>
              <a:rPr lang="en-US" dirty="0"/>
              <a:t> y </a:t>
            </a:r>
            <a:r>
              <a:rPr lang="en-US" dirty="0" err="1"/>
              <a:t>si</a:t>
            </a:r>
            <a:r>
              <a:rPr lang="en-US" dirty="0"/>
              <a:t> hay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propuesta</a:t>
            </a:r>
            <a:r>
              <a:rPr lang="en-US" dirty="0"/>
              <a:t> para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trayectos</a:t>
            </a:r>
            <a:r>
              <a:rPr lang="en-US" dirty="0"/>
              <a:t>,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cuidado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presidente</a:t>
            </a:r>
            <a:r>
              <a:rPr lang="en-US" b="1" dirty="0"/>
              <a:t> </a:t>
            </a:r>
            <a:r>
              <a:rPr lang="en-US" b="1" dirty="0" err="1"/>
              <a:t>andrés</a:t>
            </a:r>
            <a:r>
              <a:rPr lang="en-US" b="1" dirty="0"/>
              <a:t> </a:t>
            </a:r>
            <a:r>
              <a:rPr lang="en-US" b="1" dirty="0" err="1"/>
              <a:t>manuel</a:t>
            </a:r>
            <a:r>
              <a:rPr lang="en-US" b="1" dirty="0"/>
              <a:t> </a:t>
            </a:r>
            <a:r>
              <a:rPr lang="en-US" b="1" dirty="0" err="1"/>
              <a:t>lópez</a:t>
            </a:r>
            <a:r>
              <a:rPr lang="en-US" b="1" dirty="0"/>
              <a:t> </a:t>
            </a:r>
            <a:r>
              <a:rPr lang="en-US" b="1" dirty="0" err="1"/>
              <a:t>obrador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sí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 a que </a:t>
            </a:r>
            <a:r>
              <a:rPr lang="en-US" dirty="0" err="1"/>
              <a:t>haya</a:t>
            </a:r>
            <a:r>
              <a:rPr lang="en-US" dirty="0"/>
              <a:t> </a:t>
            </a:r>
            <a:r>
              <a:rPr lang="en-US" dirty="0" err="1"/>
              <a:t>seguridad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lo que se </a:t>
            </a:r>
            <a:r>
              <a:rPr lang="en-US" dirty="0" err="1"/>
              <a:t>requiera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interlocutora</a:t>
            </a:r>
            <a:r>
              <a:rPr lang="en-US" b="1" dirty="0"/>
              <a:t>:</a:t>
            </a:r>
            <a:r>
              <a:rPr lang="en-US" dirty="0"/>
              <a:t> ¿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consistirá</a:t>
            </a:r>
            <a:r>
              <a:rPr lang="en-US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presidente</a:t>
            </a:r>
            <a:r>
              <a:rPr lang="en-US" b="1" dirty="0"/>
              <a:t> </a:t>
            </a:r>
            <a:r>
              <a:rPr lang="en-US" b="1" dirty="0" err="1"/>
              <a:t>andrés</a:t>
            </a:r>
            <a:r>
              <a:rPr lang="en-US" b="1" dirty="0"/>
              <a:t> </a:t>
            </a:r>
            <a:r>
              <a:rPr lang="en-US" b="1" dirty="0" err="1"/>
              <a:t>manuel</a:t>
            </a:r>
            <a:r>
              <a:rPr lang="en-US" b="1" dirty="0"/>
              <a:t> </a:t>
            </a:r>
            <a:r>
              <a:rPr lang="en-US" b="1" dirty="0" err="1"/>
              <a:t>lópez</a:t>
            </a:r>
            <a:r>
              <a:rPr lang="en-US" b="1" dirty="0"/>
              <a:t> </a:t>
            </a:r>
            <a:r>
              <a:rPr lang="en-US" b="1" dirty="0" err="1"/>
              <a:t>obrador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dar</a:t>
            </a:r>
            <a:r>
              <a:rPr lang="en-US" dirty="0"/>
              <a:t> a </a:t>
            </a:r>
            <a:r>
              <a:rPr lang="en-US" dirty="0" err="1"/>
              <a:t>conocer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plan para que </a:t>
            </a:r>
            <a:r>
              <a:rPr lang="en-US" dirty="0" err="1"/>
              <a:t>haya</a:t>
            </a:r>
            <a:r>
              <a:rPr lang="en-US" dirty="0"/>
              <a:t> </a:t>
            </a:r>
            <a:r>
              <a:rPr lang="en-US" dirty="0" err="1"/>
              <a:t>seguridad</a:t>
            </a:r>
            <a:r>
              <a:rPr lang="en-US" dirty="0"/>
              <a:t>. </a:t>
            </a:r>
            <a:r>
              <a:rPr lang="en-US" dirty="0" err="1"/>
              <a:t>tiene</a:t>
            </a:r>
            <a:r>
              <a:rPr lang="en-US" dirty="0"/>
              <a:t> que </a:t>
            </a:r>
            <a:r>
              <a:rPr lang="en-US" dirty="0" err="1"/>
              <a:t>protegerse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niños</a:t>
            </a:r>
            <a:r>
              <a:rPr lang="en-US" dirty="0"/>
              <a:t>, a las </a:t>
            </a:r>
            <a:r>
              <a:rPr lang="en-US" dirty="0" err="1"/>
              <a:t>maestras</a:t>
            </a:r>
            <a:r>
              <a:rPr lang="en-US" dirty="0"/>
              <a:t>, a </a:t>
            </a:r>
            <a:r>
              <a:rPr lang="en-US" dirty="0" err="1"/>
              <a:t>los</a:t>
            </a:r>
            <a:r>
              <a:rPr lang="en-US" dirty="0"/>
              <a:t> maestros, las </a:t>
            </a:r>
            <a:r>
              <a:rPr lang="en-US" dirty="0" err="1"/>
              <a:t>escuelas</a:t>
            </a:r>
            <a:r>
              <a:rPr lang="en-US" dirty="0"/>
              <a:t>. </a:t>
            </a:r>
            <a:r>
              <a:rPr lang="en-US" dirty="0" err="1"/>
              <a:t>eso</a:t>
            </a:r>
            <a:r>
              <a:rPr lang="en-US" dirty="0"/>
              <a:t> </a:t>
            </a:r>
            <a:r>
              <a:rPr lang="en-US" dirty="0" err="1"/>
              <a:t>corresponde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gobiernos</a:t>
            </a:r>
            <a:r>
              <a:rPr lang="en-US" dirty="0"/>
              <a:t> </a:t>
            </a:r>
            <a:r>
              <a:rPr lang="en-US" dirty="0" err="1"/>
              <a:t>estatales</a:t>
            </a:r>
            <a:r>
              <a:rPr lang="en-US" dirty="0"/>
              <a:t>, </a:t>
            </a:r>
            <a:r>
              <a:rPr lang="en-US" dirty="0" err="1"/>
              <a:t>siempre</a:t>
            </a:r>
            <a:r>
              <a:rPr lang="en-US" dirty="0"/>
              <a:t> lo </a:t>
            </a:r>
            <a:r>
              <a:rPr lang="en-US" dirty="0" err="1"/>
              <a:t>hacen</a:t>
            </a:r>
            <a:r>
              <a:rPr lang="en-US" dirty="0"/>
              <a:t> y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pedir</a:t>
            </a:r>
            <a:r>
              <a:rPr lang="en-US" dirty="0"/>
              <a:t> que se </a:t>
            </a:r>
            <a:r>
              <a:rPr lang="en-US" dirty="0" err="1"/>
              <a:t>apliquen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interlocutora</a:t>
            </a:r>
            <a:r>
              <a:rPr lang="en-US" b="1" dirty="0"/>
              <a:t>:</a:t>
            </a:r>
            <a:r>
              <a:rPr lang="en-US" dirty="0"/>
              <a:t> y, bueno,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pregunta</a:t>
            </a:r>
            <a:r>
              <a:rPr lang="en-US" dirty="0"/>
              <a:t>, </a:t>
            </a:r>
            <a:r>
              <a:rPr lang="en-US" dirty="0" err="1"/>
              <a:t>presidente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favor. 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pasó</a:t>
            </a:r>
            <a:r>
              <a:rPr lang="en-US" dirty="0"/>
              <a:t> con la </a:t>
            </a:r>
            <a:r>
              <a:rPr lang="en-US" dirty="0" err="1"/>
              <a:t>coordinadora</a:t>
            </a:r>
            <a:r>
              <a:rPr lang="en-US" dirty="0"/>
              <a:t> </a:t>
            </a:r>
            <a:r>
              <a:rPr lang="en-US" dirty="0" err="1"/>
              <a:t>nacional</a:t>
            </a:r>
            <a:r>
              <a:rPr lang="en-US" dirty="0"/>
              <a:t> de </a:t>
            </a:r>
            <a:r>
              <a:rPr lang="en-US" dirty="0" err="1"/>
              <a:t>trabajadores</a:t>
            </a:r>
            <a:r>
              <a:rPr lang="en-US" dirty="0"/>
              <a:t> de la </a:t>
            </a:r>
            <a:r>
              <a:rPr lang="en-US" dirty="0" err="1"/>
              <a:t>educación</a:t>
            </a:r>
            <a:r>
              <a:rPr lang="en-US" dirty="0"/>
              <a:t>?, ¿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tuvieron</a:t>
            </a:r>
            <a:r>
              <a:rPr lang="en-US" dirty="0"/>
              <a:t> </a:t>
            </a:r>
            <a:r>
              <a:rPr lang="en-US" dirty="0" err="1"/>
              <a:t>alguna</a:t>
            </a:r>
            <a:r>
              <a:rPr lang="en-US" dirty="0"/>
              <a:t> </a:t>
            </a:r>
            <a:r>
              <a:rPr lang="en-US" dirty="0" err="1"/>
              <a:t>negociación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regreso</a:t>
            </a:r>
            <a:r>
              <a:rPr lang="en-US" dirty="0"/>
              <a:t> a </a:t>
            </a:r>
            <a:r>
              <a:rPr lang="en-US" dirty="0" err="1"/>
              <a:t>clases</a:t>
            </a:r>
            <a:r>
              <a:rPr lang="en-US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4F6478AC-D39D-C79B-5E52-8A9CB528D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Aller Display" pitchFamily="82" charset="77"/>
              </a:rPr>
              <a:t>Conteo</a:t>
            </a:r>
            <a:r>
              <a:rPr lang="en-US" dirty="0">
                <a:solidFill>
                  <a:schemeClr val="accent2"/>
                </a:solidFill>
                <a:latin typeface="Aller Display" pitchFamily="82" charset="77"/>
              </a:rPr>
              <a:t> con Regex</a:t>
            </a:r>
          </a:p>
          <a:p>
            <a:pPr marL="0" indent="0">
              <a:buNone/>
            </a:pPr>
            <a:r>
              <a:rPr lang="en-US" dirty="0"/>
              <a:t>“\?$” =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  <a:latin typeface="Aller Display" pitchFamily="82" charset="77"/>
              </a:rPr>
              <a:t>Conteo</a:t>
            </a:r>
            <a:r>
              <a:rPr lang="en-US" dirty="0">
                <a:solidFill>
                  <a:srgbClr val="C00000"/>
                </a:solidFill>
                <a:latin typeface="Aller Display" pitchFamily="82" charset="77"/>
              </a:rPr>
              <a:t> Sin Regex</a:t>
            </a:r>
          </a:p>
          <a:p>
            <a:pPr marL="0" indent="0">
              <a:buNone/>
            </a:pPr>
            <a:r>
              <a:rPr lang="en-US" dirty="0">
                <a:latin typeface="Fira Sans" panose="020B0503050000020004" pitchFamily="34" charset="0"/>
                <a:ea typeface="Fira Sans" panose="020B0503050000020004" pitchFamily="34" charset="0"/>
              </a:rPr>
              <a:t>“\?” = 4</a:t>
            </a:r>
          </a:p>
        </p:txBody>
      </p:sp>
    </p:spTree>
    <p:extLst>
      <p:ext uri="{BB962C8B-B14F-4D97-AF65-F5344CB8AC3E}">
        <p14:creationId xmlns:p14="http://schemas.microsoft.com/office/powerpoint/2010/main" val="289163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DDD1-24D3-0290-0E97-BB4B3075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Fin ($)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0F56F-2DAF-148A-257D-F821830A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9</a:t>
            </a:fld>
            <a:endParaRPr lang="es-ES" noProof="0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859B7031-D8B1-B6A3-AA8E-E15AEE867A5E}"/>
              </a:ext>
            </a:extLst>
          </p:cNvPr>
          <p:cNvSpPr txBox="1">
            <a:spLocks/>
          </p:cNvSpPr>
          <p:nvPr/>
        </p:nvSpPr>
        <p:spPr>
          <a:xfrm>
            <a:off x="6172200" y="1929384"/>
            <a:ext cx="5181600" cy="425196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interlocutora</a:t>
            </a:r>
            <a:r>
              <a:rPr lang="en-US" b="1" dirty="0"/>
              <a:t>:</a:t>
            </a:r>
            <a:r>
              <a:rPr lang="en-US" dirty="0"/>
              <a:t> ¿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aprende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casa </a:t>
            </a:r>
            <a:r>
              <a:rPr lang="en-US" dirty="0" err="1"/>
              <a:t>continuará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padres </a:t>
            </a:r>
            <a:r>
              <a:rPr lang="en-US" dirty="0" err="1"/>
              <a:t>deciden</a:t>
            </a:r>
            <a:r>
              <a:rPr lang="en-US" dirty="0"/>
              <a:t> no </a:t>
            </a:r>
            <a:r>
              <a:rPr lang="en-US" dirty="0" err="1"/>
              <a:t>llevarlos</a:t>
            </a:r>
            <a:r>
              <a:rPr lang="en-US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presidente</a:t>
            </a:r>
            <a:r>
              <a:rPr lang="en-US" b="1" dirty="0"/>
              <a:t> </a:t>
            </a:r>
            <a:r>
              <a:rPr lang="en-US" b="1" dirty="0" err="1"/>
              <a:t>andrés</a:t>
            </a:r>
            <a:r>
              <a:rPr lang="en-US" b="1" dirty="0"/>
              <a:t> </a:t>
            </a:r>
            <a:r>
              <a:rPr lang="en-US" b="1" dirty="0" err="1"/>
              <a:t>manuel</a:t>
            </a:r>
            <a:r>
              <a:rPr lang="en-US" b="1" dirty="0"/>
              <a:t> </a:t>
            </a:r>
            <a:r>
              <a:rPr lang="en-US" b="1" dirty="0" err="1"/>
              <a:t>lópez</a:t>
            </a:r>
            <a:r>
              <a:rPr lang="en-US" b="1" dirty="0"/>
              <a:t> </a:t>
            </a:r>
            <a:r>
              <a:rPr lang="en-US" b="1" dirty="0" err="1"/>
              <a:t>obrador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sí</a:t>
            </a:r>
            <a:r>
              <a:rPr lang="en-US" dirty="0"/>
              <a:t>, </a:t>
            </a:r>
            <a:r>
              <a:rPr lang="en-US" dirty="0" err="1"/>
              <a:t>sí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continuar</a:t>
            </a:r>
            <a:r>
              <a:rPr lang="en-US" dirty="0"/>
              <a:t>,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contemplando</a:t>
            </a:r>
            <a:r>
              <a:rPr lang="en-US" dirty="0"/>
              <a:t> </a:t>
            </a:r>
            <a:r>
              <a:rPr lang="en-US" dirty="0" err="1"/>
              <a:t>eso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interlocutora</a:t>
            </a:r>
            <a:r>
              <a:rPr lang="en-US" b="1" dirty="0"/>
              <a:t>:</a:t>
            </a:r>
            <a:r>
              <a:rPr lang="en-US" dirty="0"/>
              <a:t> y </a:t>
            </a:r>
            <a:r>
              <a:rPr lang="en-US" dirty="0" err="1"/>
              <a:t>si</a:t>
            </a:r>
            <a:r>
              <a:rPr lang="en-US" dirty="0"/>
              <a:t> hay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propuesta</a:t>
            </a:r>
            <a:r>
              <a:rPr lang="en-US" dirty="0"/>
              <a:t> para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trayectos</a:t>
            </a:r>
            <a:r>
              <a:rPr lang="en-US" dirty="0"/>
              <a:t>,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cuidado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presidente</a:t>
            </a:r>
            <a:r>
              <a:rPr lang="en-US" b="1" dirty="0"/>
              <a:t> </a:t>
            </a:r>
            <a:r>
              <a:rPr lang="en-US" b="1" dirty="0" err="1"/>
              <a:t>andrés</a:t>
            </a:r>
            <a:r>
              <a:rPr lang="en-US" b="1" dirty="0"/>
              <a:t> </a:t>
            </a:r>
            <a:r>
              <a:rPr lang="en-US" b="1" dirty="0" err="1"/>
              <a:t>manuel</a:t>
            </a:r>
            <a:r>
              <a:rPr lang="en-US" b="1" dirty="0"/>
              <a:t> </a:t>
            </a:r>
            <a:r>
              <a:rPr lang="en-US" b="1" dirty="0" err="1"/>
              <a:t>lópez</a:t>
            </a:r>
            <a:r>
              <a:rPr lang="en-US" b="1" dirty="0"/>
              <a:t> </a:t>
            </a:r>
            <a:r>
              <a:rPr lang="en-US" b="1" dirty="0" err="1"/>
              <a:t>obrador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sí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 a que </a:t>
            </a:r>
            <a:r>
              <a:rPr lang="en-US" dirty="0" err="1"/>
              <a:t>haya</a:t>
            </a:r>
            <a:r>
              <a:rPr lang="en-US" dirty="0"/>
              <a:t> </a:t>
            </a:r>
            <a:r>
              <a:rPr lang="en-US" dirty="0" err="1"/>
              <a:t>seguridad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lo que se </a:t>
            </a:r>
            <a:r>
              <a:rPr lang="en-US" dirty="0" err="1"/>
              <a:t>requiera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interlocutora</a:t>
            </a:r>
            <a:r>
              <a:rPr lang="en-US" b="1" dirty="0"/>
              <a:t>:</a:t>
            </a:r>
            <a:r>
              <a:rPr lang="en-US" dirty="0"/>
              <a:t> ¿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consistirá</a:t>
            </a:r>
            <a:r>
              <a:rPr lang="en-US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presidente</a:t>
            </a:r>
            <a:r>
              <a:rPr lang="en-US" b="1" dirty="0"/>
              <a:t> </a:t>
            </a:r>
            <a:r>
              <a:rPr lang="en-US" b="1" dirty="0" err="1"/>
              <a:t>andrés</a:t>
            </a:r>
            <a:r>
              <a:rPr lang="en-US" b="1" dirty="0"/>
              <a:t> </a:t>
            </a:r>
            <a:r>
              <a:rPr lang="en-US" b="1" dirty="0" err="1"/>
              <a:t>manuel</a:t>
            </a:r>
            <a:r>
              <a:rPr lang="en-US" b="1" dirty="0"/>
              <a:t> </a:t>
            </a:r>
            <a:r>
              <a:rPr lang="en-US" b="1" dirty="0" err="1"/>
              <a:t>lópez</a:t>
            </a:r>
            <a:r>
              <a:rPr lang="en-US" b="1" dirty="0"/>
              <a:t> </a:t>
            </a:r>
            <a:r>
              <a:rPr lang="en-US" b="1" dirty="0" err="1"/>
              <a:t>obrador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dar</a:t>
            </a:r>
            <a:r>
              <a:rPr lang="en-US" dirty="0"/>
              <a:t> a </a:t>
            </a:r>
            <a:r>
              <a:rPr lang="en-US" dirty="0" err="1"/>
              <a:t>conocer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plan para que </a:t>
            </a:r>
            <a:r>
              <a:rPr lang="en-US" dirty="0" err="1"/>
              <a:t>haya</a:t>
            </a:r>
            <a:r>
              <a:rPr lang="en-US" dirty="0"/>
              <a:t> </a:t>
            </a:r>
            <a:r>
              <a:rPr lang="en-US" dirty="0" err="1"/>
              <a:t>seguridad</a:t>
            </a:r>
            <a:r>
              <a:rPr lang="en-US" dirty="0"/>
              <a:t>. </a:t>
            </a:r>
            <a:r>
              <a:rPr lang="en-US" dirty="0" err="1"/>
              <a:t>tiene</a:t>
            </a:r>
            <a:r>
              <a:rPr lang="en-US" dirty="0"/>
              <a:t> que </a:t>
            </a:r>
            <a:r>
              <a:rPr lang="en-US" dirty="0" err="1"/>
              <a:t>protegerse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niños</a:t>
            </a:r>
            <a:r>
              <a:rPr lang="en-US" dirty="0"/>
              <a:t>, a las </a:t>
            </a:r>
            <a:r>
              <a:rPr lang="en-US" dirty="0" err="1"/>
              <a:t>maestras</a:t>
            </a:r>
            <a:r>
              <a:rPr lang="en-US" dirty="0"/>
              <a:t>, a </a:t>
            </a:r>
            <a:r>
              <a:rPr lang="en-US" dirty="0" err="1"/>
              <a:t>los</a:t>
            </a:r>
            <a:r>
              <a:rPr lang="en-US" dirty="0"/>
              <a:t> maestros, las </a:t>
            </a:r>
            <a:r>
              <a:rPr lang="en-US" dirty="0" err="1"/>
              <a:t>escuelas</a:t>
            </a:r>
            <a:r>
              <a:rPr lang="en-US" dirty="0"/>
              <a:t>. </a:t>
            </a:r>
            <a:r>
              <a:rPr lang="en-US" dirty="0" err="1"/>
              <a:t>eso</a:t>
            </a:r>
            <a:r>
              <a:rPr lang="en-US" dirty="0"/>
              <a:t> </a:t>
            </a:r>
            <a:r>
              <a:rPr lang="en-US" dirty="0" err="1"/>
              <a:t>corresponde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gobiernos</a:t>
            </a:r>
            <a:r>
              <a:rPr lang="en-US" dirty="0"/>
              <a:t> </a:t>
            </a:r>
            <a:r>
              <a:rPr lang="en-US" dirty="0" err="1"/>
              <a:t>estatales</a:t>
            </a:r>
            <a:r>
              <a:rPr lang="en-US" dirty="0"/>
              <a:t>, </a:t>
            </a:r>
            <a:r>
              <a:rPr lang="en-US" dirty="0" err="1"/>
              <a:t>siempre</a:t>
            </a:r>
            <a:r>
              <a:rPr lang="en-US" dirty="0"/>
              <a:t> lo </a:t>
            </a:r>
            <a:r>
              <a:rPr lang="en-US" dirty="0" err="1"/>
              <a:t>hacen</a:t>
            </a:r>
            <a:r>
              <a:rPr lang="en-US" dirty="0"/>
              <a:t> y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pedir</a:t>
            </a:r>
            <a:r>
              <a:rPr lang="en-US" dirty="0"/>
              <a:t> que se </a:t>
            </a:r>
            <a:r>
              <a:rPr lang="en-US" dirty="0" err="1"/>
              <a:t>apliquen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interlocutora</a:t>
            </a:r>
            <a:r>
              <a:rPr lang="en-US" b="1" dirty="0"/>
              <a:t>:</a:t>
            </a:r>
            <a:r>
              <a:rPr lang="en-US" dirty="0"/>
              <a:t> y, bueno,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pregunta</a:t>
            </a:r>
            <a:r>
              <a:rPr lang="en-US" dirty="0"/>
              <a:t>, </a:t>
            </a:r>
            <a:r>
              <a:rPr lang="en-US" dirty="0" err="1"/>
              <a:t>presidente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favor. 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pasó</a:t>
            </a:r>
            <a:r>
              <a:rPr lang="en-US" dirty="0"/>
              <a:t> con la </a:t>
            </a:r>
            <a:r>
              <a:rPr lang="en-US" dirty="0" err="1"/>
              <a:t>coordinadora</a:t>
            </a:r>
            <a:r>
              <a:rPr lang="en-US" dirty="0"/>
              <a:t> </a:t>
            </a:r>
            <a:r>
              <a:rPr lang="en-US" dirty="0" err="1"/>
              <a:t>nacional</a:t>
            </a:r>
            <a:r>
              <a:rPr lang="en-US" dirty="0"/>
              <a:t> de </a:t>
            </a:r>
            <a:r>
              <a:rPr lang="en-US" dirty="0" err="1"/>
              <a:t>trabajadores</a:t>
            </a:r>
            <a:r>
              <a:rPr lang="en-US" dirty="0"/>
              <a:t> de la </a:t>
            </a:r>
            <a:r>
              <a:rPr lang="en-US" dirty="0" err="1"/>
              <a:t>educación</a:t>
            </a:r>
            <a:r>
              <a:rPr lang="en-US" dirty="0"/>
              <a:t>?, ¿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tuvieron</a:t>
            </a:r>
            <a:r>
              <a:rPr lang="en-US" dirty="0"/>
              <a:t> </a:t>
            </a:r>
            <a:r>
              <a:rPr lang="en-US" dirty="0" err="1"/>
              <a:t>alguna</a:t>
            </a:r>
            <a:r>
              <a:rPr lang="en-US" dirty="0"/>
              <a:t> </a:t>
            </a:r>
            <a:r>
              <a:rPr lang="en-US" dirty="0" err="1"/>
              <a:t>negociación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regreso</a:t>
            </a:r>
            <a:r>
              <a:rPr lang="en-US" dirty="0"/>
              <a:t> a </a:t>
            </a:r>
            <a:r>
              <a:rPr lang="en-US" dirty="0" err="1"/>
              <a:t>clases</a:t>
            </a:r>
            <a:r>
              <a:rPr lang="en-US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4F6478AC-D39D-C79B-5E52-8A9CB528D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Aller Display" pitchFamily="82" charset="77"/>
              </a:rPr>
              <a:t>Conteo</a:t>
            </a:r>
            <a:r>
              <a:rPr lang="en-US" dirty="0">
                <a:solidFill>
                  <a:schemeClr val="accent2"/>
                </a:solidFill>
                <a:latin typeface="Aller Display" pitchFamily="82" charset="77"/>
              </a:rPr>
              <a:t> con Regex</a:t>
            </a:r>
          </a:p>
          <a:p>
            <a:pPr marL="0" indent="0">
              <a:buNone/>
            </a:pPr>
            <a:r>
              <a:rPr lang="en-US" dirty="0"/>
              <a:t>“\?$” =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  <a:latin typeface="Aller Display" pitchFamily="82" charset="77"/>
              </a:rPr>
              <a:t>Conteo</a:t>
            </a:r>
            <a:r>
              <a:rPr lang="en-US" dirty="0">
                <a:solidFill>
                  <a:srgbClr val="C00000"/>
                </a:solidFill>
                <a:latin typeface="Aller Display" pitchFamily="82" charset="77"/>
              </a:rPr>
              <a:t> Sin Regex</a:t>
            </a:r>
          </a:p>
          <a:p>
            <a:pPr marL="0" indent="0">
              <a:buNone/>
            </a:pPr>
            <a:r>
              <a:rPr lang="en-US" dirty="0">
                <a:latin typeface="Fira Sans" panose="020B0503050000020004" pitchFamily="34" charset="0"/>
                <a:ea typeface="Fira Sans" panose="020B0503050000020004" pitchFamily="34" charset="0"/>
              </a:rPr>
              <a:t>“\?” = 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143CFC-B04A-A938-7350-8F03F9F56CF8}"/>
              </a:ext>
            </a:extLst>
          </p:cNvPr>
          <p:cNvCxnSpPr>
            <a:cxnSpLocks/>
          </p:cNvCxnSpPr>
          <p:nvPr/>
        </p:nvCxnSpPr>
        <p:spPr>
          <a:xfrm flipH="1">
            <a:off x="10596563" y="2197706"/>
            <a:ext cx="2796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65D489-526E-0210-8248-B2FC9B5A4AAB}"/>
              </a:ext>
            </a:extLst>
          </p:cNvPr>
          <p:cNvCxnSpPr>
            <a:cxnSpLocks/>
          </p:cNvCxnSpPr>
          <p:nvPr/>
        </p:nvCxnSpPr>
        <p:spPr>
          <a:xfrm flipH="1">
            <a:off x="10886123" y="2197706"/>
            <a:ext cx="2946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6657FC-2A9B-FF03-6F41-74DE9AC0D6FD}"/>
              </a:ext>
            </a:extLst>
          </p:cNvPr>
          <p:cNvCxnSpPr>
            <a:cxnSpLocks/>
          </p:cNvCxnSpPr>
          <p:nvPr/>
        </p:nvCxnSpPr>
        <p:spPr>
          <a:xfrm flipH="1">
            <a:off x="9520125" y="3993200"/>
            <a:ext cx="2796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E1667A-C5B5-BF4B-9602-872E15A20B56}"/>
              </a:ext>
            </a:extLst>
          </p:cNvPr>
          <p:cNvCxnSpPr>
            <a:cxnSpLocks/>
          </p:cNvCxnSpPr>
          <p:nvPr/>
        </p:nvCxnSpPr>
        <p:spPr>
          <a:xfrm flipH="1">
            <a:off x="7015028" y="6024181"/>
            <a:ext cx="2796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051797-EE6F-43FA-3F4F-3AB6DF46FBCD}"/>
              </a:ext>
            </a:extLst>
          </p:cNvPr>
          <p:cNvCxnSpPr>
            <a:cxnSpLocks/>
          </p:cNvCxnSpPr>
          <p:nvPr/>
        </p:nvCxnSpPr>
        <p:spPr>
          <a:xfrm flipH="1">
            <a:off x="9819845" y="3983040"/>
            <a:ext cx="2946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B4CFF9-5B8C-1DDC-76BB-F419BC674D9E}"/>
              </a:ext>
            </a:extLst>
          </p:cNvPr>
          <p:cNvCxnSpPr>
            <a:cxnSpLocks/>
          </p:cNvCxnSpPr>
          <p:nvPr/>
        </p:nvCxnSpPr>
        <p:spPr>
          <a:xfrm flipH="1">
            <a:off x="10301923" y="5690261"/>
            <a:ext cx="29464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A20AC9-913D-F057-A238-01398FF0D49A}"/>
              </a:ext>
            </a:extLst>
          </p:cNvPr>
          <p:cNvCxnSpPr>
            <a:cxnSpLocks/>
          </p:cNvCxnSpPr>
          <p:nvPr/>
        </p:nvCxnSpPr>
        <p:spPr>
          <a:xfrm flipH="1">
            <a:off x="7294654" y="6024181"/>
            <a:ext cx="29464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03656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9">
      <a:dk1>
        <a:srgbClr val="212121"/>
      </a:dk1>
      <a:lt1>
        <a:srgbClr val="FAFAFA"/>
      </a:lt1>
      <a:dk2>
        <a:srgbClr val="575757"/>
      </a:dk2>
      <a:lt2>
        <a:srgbClr val="E5E4E4"/>
      </a:lt2>
      <a:accent1>
        <a:srgbClr val="B6171A"/>
      </a:accent1>
      <a:accent2>
        <a:srgbClr val="005CB9"/>
      </a:accent2>
      <a:accent3>
        <a:srgbClr val="E01B5D"/>
      </a:accent3>
      <a:accent4>
        <a:srgbClr val="D2302F"/>
      </a:accent4>
      <a:accent5>
        <a:srgbClr val="868382"/>
      </a:accent5>
      <a:accent6>
        <a:srgbClr val="202020"/>
      </a:accent6>
      <a:hlink>
        <a:srgbClr val="ECECEC"/>
      </a:hlink>
      <a:folHlink>
        <a:srgbClr val="807C7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14318</TotalTime>
  <Words>1424</Words>
  <Application>Microsoft Macintosh PowerPoint</Application>
  <PresentationFormat>Widescreen</PresentationFormat>
  <Paragraphs>213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Aller Display</vt:lpstr>
      <vt:lpstr>Arial</vt:lpstr>
      <vt:lpstr>Calibri</vt:lpstr>
      <vt:lpstr>Cambria Math</vt:lpstr>
      <vt:lpstr>Fira Sans</vt:lpstr>
      <vt:lpstr>Montserrat</vt:lpstr>
      <vt:lpstr>Montserrat Medium</vt:lpstr>
      <vt:lpstr>Roboto</vt:lpstr>
      <vt:lpstr>Trebuchet MS</vt:lpstr>
      <vt:lpstr>Berlin</vt:lpstr>
      <vt:lpstr>Expresiones Regulares</vt:lpstr>
      <vt:lpstr>Análisis de Texto</vt:lpstr>
      <vt:lpstr>N-gramas</vt:lpstr>
      <vt:lpstr>N-gramas</vt:lpstr>
      <vt:lpstr>Expresiones Regulares</vt:lpstr>
      <vt:lpstr>Inicio (^)</vt:lpstr>
      <vt:lpstr>Inicio (^)</vt:lpstr>
      <vt:lpstr>Fin ($)</vt:lpstr>
      <vt:lpstr>Fin ($)</vt:lpstr>
      <vt:lpstr>Caracteres</vt:lpstr>
      <vt:lpstr>Portable Operating System Interface</vt:lpstr>
      <vt:lpstr>Te recomiendo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Licenciatura en Gobierno y Transformación Pública (LTP)</dc:title>
  <dc:creator>René Rosado González</dc:creator>
  <cp:lastModifiedBy>René Rosado González</cp:lastModifiedBy>
  <cp:revision>93</cp:revision>
  <dcterms:created xsi:type="dcterms:W3CDTF">2022-03-10T19:08:19Z</dcterms:created>
  <dcterms:modified xsi:type="dcterms:W3CDTF">2023-08-11T21:09:08Z</dcterms:modified>
</cp:coreProperties>
</file>