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472" r:id="rId3"/>
    <p:sldId id="621" r:id="rId4"/>
    <p:sldId id="616" r:id="rId5"/>
    <p:sldId id="619" r:id="rId6"/>
    <p:sldId id="617" r:id="rId7"/>
    <p:sldId id="618" r:id="rId8"/>
    <p:sldId id="627" r:id="rId9"/>
    <p:sldId id="628" r:id="rId10"/>
    <p:sldId id="629" r:id="rId11"/>
    <p:sldId id="624" r:id="rId12"/>
    <p:sldId id="630" r:id="rId13"/>
    <p:sldId id="625" r:id="rId14"/>
    <p:sldId id="631" r:id="rId15"/>
    <p:sldId id="626" r:id="rId16"/>
    <p:sldId id="632" r:id="rId17"/>
    <p:sldId id="633" r:id="rId18"/>
    <p:sldId id="634" r:id="rId19"/>
    <p:sldId id="635" r:id="rId20"/>
    <p:sldId id="636" r:id="rId21"/>
    <p:sldId id="63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71A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311"/>
    <p:restoredTop sz="96197"/>
  </p:normalViewPr>
  <p:slideViewPr>
    <p:cSldViewPr snapToGrid="0" snapToObjects="1" showGuides="1">
      <p:cViewPr varScale="1">
        <p:scale>
          <a:sx n="87" d="100"/>
          <a:sy n="87" d="100"/>
        </p:scale>
        <p:origin x="21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3" d="100"/>
          <a:sy n="93" d="100"/>
        </p:scale>
        <p:origin x="35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5E3217-F9B6-1144-8C2B-669058BAB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B675-F10E-D241-8557-4B3134286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1712-478A-F648-B3C6-F762F8B38E66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C69-4809-C041-AC3F-8CD05C7C5B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8B5E-89A9-8549-8BD6-D223BA95E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F64A-A4D3-8943-857A-E46BB9945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DE4D-820D-2946-8B1B-29BABF01781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A5F7-BD1F-9743-91F1-3ADC7883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28888"/>
            <a:ext cx="8796338" cy="175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72" y="2613733"/>
            <a:ext cx="8116016" cy="137307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72" y="4510813"/>
            <a:ext cx="8116016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3AFDA6A-5412-3D40-8C2C-B409292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024188" cy="584200"/>
          </a:xfrm>
        </p:spPr>
        <p:txBody>
          <a:bodyPr/>
          <a:lstStyle/>
          <a:p>
            <a:fld id="{ADE68506-C358-4B49-A67A-E334F2D6AE82}" type="datetime1">
              <a:rPr lang="en-US" smtClean="0"/>
              <a:t>8/14/23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E68C04-F858-534A-B41E-7E882F7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4F791-A107-3F47-B456-61546C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88276" y="6273800"/>
            <a:ext cx="2916238" cy="584200"/>
          </a:xfrm>
        </p:spPr>
        <p:txBody>
          <a:bodyPr/>
          <a:lstStyle/>
          <a:p>
            <a:fld id="{92EDE34B-2A4C-FF48-AD1C-DC72CD3DF4EF}" type="datetime1">
              <a:rPr lang="en-US" smtClean="0"/>
              <a:t>8/14/23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8A73C-8CA7-ED4E-86EB-5847FECAC93B}" type="datetime1">
              <a:rPr lang="en-US" noProof="0" smtClean="0"/>
              <a:t>8/14/23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51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326" y="6273800"/>
            <a:ext cx="302418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5F28FCB-8C4F-334D-B268-F9B2BDA8AE56}" type="datetime1">
              <a:rPr lang="en-US" smtClean="0"/>
              <a:t>8/14/23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169" y="6273800"/>
            <a:ext cx="7002156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1647" y="6273800"/>
            <a:ext cx="3600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A36456-DEE6-734E-9661-8D387C2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81" y="1185525"/>
            <a:ext cx="10943607" cy="411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2" descr="EGobiernoyTP">
            <a:extLst>
              <a:ext uri="{FF2B5EF4-FFF2-40B4-BE49-F238E27FC236}">
                <a16:creationId xmlns:a16="http://schemas.microsoft.com/office/drawing/2014/main" id="{9081DFEB-46CB-4044-980C-44B667751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7" y="152400"/>
            <a:ext cx="1753861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kern="1200">
          <a:solidFill>
            <a:schemeClr val="tx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 userDrawn="1">
          <p15:clr>
            <a:srgbClr val="000000"/>
          </p15:clr>
        </p15:guide>
        <p15:guide id="3" orient="horz" pos="640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1820" userDrawn="1">
          <p15:clr>
            <a:srgbClr val="A4A3A4"/>
          </p15:clr>
        </p15:guide>
        <p15:guide id="14" pos="438" userDrawn="1">
          <p15:clr>
            <a:srgbClr val="000000"/>
          </p15:clr>
        </p15:guide>
        <p15:guide id="15" orient="horz" pos="414" userDrawn="1">
          <p15:clr>
            <a:srgbClr val="000000"/>
          </p15:clr>
        </p15:guide>
        <p15:guide id="16" orient="horz" pos="709" userDrawn="1">
          <p15:clr>
            <a:srgbClr val="A4A3A4"/>
          </p15:clr>
        </p15:guide>
        <p15:guide id="17" orient="horz" pos="1003" userDrawn="1">
          <p15:clr>
            <a:srgbClr val="A4A3A4"/>
          </p15:clr>
        </p15:guide>
        <p15:guide id="18" orient="horz" pos="2409" userDrawn="1">
          <p15:clr>
            <a:srgbClr val="A4A3A4"/>
          </p15:clr>
        </p15:guide>
        <p15:guide id="19" orient="horz" pos="2183" userDrawn="1">
          <p15:clr>
            <a:srgbClr val="A4A3A4"/>
          </p15:clr>
        </p15:guide>
        <p15:guide id="20" orient="horz" pos="2704" userDrawn="1">
          <p15:clr>
            <a:srgbClr val="A4A3A4"/>
          </p15:clr>
        </p15:guide>
        <p15:guide id="21" orient="horz" pos="2478" userDrawn="1">
          <p15:clr>
            <a:srgbClr val="A4A3A4"/>
          </p15:clr>
        </p15:guide>
        <p15:guide id="22" orient="horz" pos="2772" userDrawn="1">
          <p15:clr>
            <a:srgbClr val="A4A3A4"/>
          </p15:clr>
        </p15:guide>
        <p15:guide id="23" orient="horz" pos="3294" userDrawn="1">
          <p15:clr>
            <a:srgbClr val="A4A3A4"/>
          </p15:clr>
        </p15:guide>
        <p15:guide id="24" orient="horz" pos="2999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362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884" userDrawn="1">
          <p15:clr>
            <a:srgbClr val="000000"/>
          </p15:clr>
        </p15:guide>
        <p15:guide id="29" orient="horz" pos="3952" userDrawn="1">
          <p15:clr>
            <a:srgbClr val="000000"/>
          </p15:clr>
        </p15:guide>
        <p15:guide id="30" pos="1005" userDrawn="1">
          <p15:clr>
            <a:srgbClr val="A4A3A4"/>
          </p15:clr>
        </p15:guide>
        <p15:guide id="31" pos="1073" userDrawn="1">
          <p15:clr>
            <a:srgbClr val="A4A3A4"/>
          </p15:clr>
        </p15:guide>
        <p15:guide id="32" pos="1708" userDrawn="1">
          <p15:clr>
            <a:srgbClr val="A4A3A4"/>
          </p15:clr>
        </p15:guide>
        <p15:guide id="33" pos="1640" userDrawn="1">
          <p15:clr>
            <a:srgbClr val="A4A3A4"/>
          </p15:clr>
        </p15:guide>
        <p15:guide id="34" pos="2275" userDrawn="1">
          <p15:clr>
            <a:srgbClr val="A4A3A4"/>
          </p15:clr>
        </p15:guide>
        <p15:guide id="35" pos="2343" userDrawn="1">
          <p15:clr>
            <a:srgbClr val="A4A3A4"/>
          </p15:clr>
        </p15:guide>
        <p15:guide id="36" pos="2910" userDrawn="1">
          <p15:clr>
            <a:srgbClr val="A4A3A4"/>
          </p15:clr>
        </p15:guide>
        <p15:guide id="37" pos="4271" userDrawn="1">
          <p15:clr>
            <a:srgbClr val="A4A3A4"/>
          </p15:clr>
        </p15:guide>
        <p15:guide id="38" pos="2978" userDrawn="1">
          <p15:clr>
            <a:srgbClr val="A4A3A4"/>
          </p15:clr>
        </p15:guide>
        <p15:guide id="39" pos="4203" userDrawn="1">
          <p15:clr>
            <a:srgbClr val="A4A3A4"/>
          </p15:clr>
        </p15:guide>
        <p15:guide id="40" pos="3636" userDrawn="1">
          <p15:clr>
            <a:srgbClr val="A4A3A4"/>
          </p15:clr>
        </p15:guide>
        <p15:guide id="41" pos="3568" userDrawn="1">
          <p15:clr>
            <a:srgbClr val="A4A3A4"/>
          </p15:clr>
        </p15:guide>
        <p15:guide id="42" pos="4838" userDrawn="1">
          <p15:clr>
            <a:srgbClr val="A4A3A4"/>
          </p15:clr>
        </p15:guide>
        <p15:guide id="43" pos="4906" userDrawn="1">
          <p15:clr>
            <a:srgbClr val="A4A3A4"/>
          </p15:clr>
        </p15:guide>
        <p15:guide id="44" pos="6743" userDrawn="1">
          <p15:clr>
            <a:srgbClr val="A4A3A4"/>
          </p15:clr>
        </p15:guide>
        <p15:guide id="46" pos="5473" userDrawn="1">
          <p15:clr>
            <a:srgbClr val="A4A3A4"/>
          </p15:clr>
        </p15:guide>
        <p15:guide id="47" pos="5541" userDrawn="1">
          <p15:clr>
            <a:srgbClr val="A4A3A4"/>
          </p15:clr>
        </p15:guide>
        <p15:guide id="48" pos="6085" userDrawn="1">
          <p15:clr>
            <a:srgbClr val="A4A3A4"/>
          </p15:clr>
        </p15:guide>
        <p15:guide id="50" pos="6153" userDrawn="1">
          <p15:clr>
            <a:srgbClr val="A4A3A4"/>
          </p15:clr>
        </p15:guide>
        <p15:guide id="51" pos="6675" userDrawn="1">
          <p15:clr>
            <a:srgbClr val="A4A3A4"/>
          </p15:clr>
        </p15:guide>
        <p15:guide id="52" orient="horz" pos="3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C7C-F456-DF4B-B903-697BF29F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1" y="2603427"/>
            <a:ext cx="8116016" cy="1373070"/>
          </a:xfrm>
        </p:spPr>
        <p:txBody>
          <a:bodyPr/>
          <a:lstStyle/>
          <a:p>
            <a:pPr algn="l"/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Frecuencias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8B5-F1B8-2F44-BCA5-4FA566CB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24" y="4497664"/>
            <a:ext cx="8116016" cy="669498"/>
          </a:xfrm>
        </p:spPr>
        <p:txBody>
          <a:bodyPr/>
          <a:lstStyle/>
          <a:p>
            <a:pPr algn="l">
              <a:spcBef>
                <a:spcPts val="200"/>
              </a:spcBef>
            </a:pPr>
            <a:r>
              <a:rPr lang="en-US" dirty="0" err="1"/>
              <a:t>Mtro</a:t>
            </a:r>
            <a:r>
              <a:rPr lang="en-US" dirty="0"/>
              <a:t>. René Rosado González</a:t>
            </a:r>
          </a:p>
          <a:p>
            <a:pPr algn="l"/>
            <a:r>
              <a:rPr lang="en-US" dirty="0"/>
              <a:t>Director de </a:t>
            </a:r>
            <a:r>
              <a:rPr lang="en-US" dirty="0" err="1"/>
              <a:t>Programa</a:t>
            </a:r>
            <a:r>
              <a:rPr lang="en-US" dirty="0"/>
              <a:t> LTP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C715-FBA7-FF47-A505-8940B32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956" y="6273802"/>
            <a:ext cx="7002156" cy="584198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FEBA-B848-374D-BE56-A5F28FB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412" y="6273800"/>
            <a:ext cx="360000" cy="58175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Matriz</a:t>
            </a:r>
            <a:r>
              <a:rPr lang="en-US" dirty="0"/>
              <a:t> de </a:t>
            </a:r>
            <a:r>
              <a:rPr lang="en-US" dirty="0" err="1"/>
              <a:t>Términos</a:t>
            </a:r>
            <a:r>
              <a:rPr lang="en-US" dirty="0"/>
              <a:t> y </a:t>
            </a:r>
            <a:r>
              <a:rPr lang="en-US" dirty="0" err="1"/>
              <a:t>Documentos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10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Term-Document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E9E9FB-AF76-5179-08C7-288FEF970056}"/>
              </a:ext>
            </a:extLst>
          </p:cNvPr>
          <p:cNvSpPr/>
          <p:nvPr/>
        </p:nvSpPr>
        <p:spPr>
          <a:xfrm>
            <a:off x="1595438" y="1952625"/>
            <a:ext cx="9109075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Montserrat" pitchFamily="2" charset="77"/>
              </a:rPr>
              <a:t>Es </a:t>
            </a:r>
            <a:r>
              <a:rPr lang="en-US" sz="1600" dirty="0" err="1">
                <a:latin typeface="Montserrat" pitchFamily="2" charset="77"/>
              </a:rPr>
              <a:t>una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matriz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matemática</a:t>
            </a:r>
            <a:r>
              <a:rPr lang="en-US" sz="1600" dirty="0">
                <a:latin typeface="Montserrat" pitchFamily="2" charset="77"/>
              </a:rPr>
              <a:t> que describe la </a:t>
            </a:r>
            <a:r>
              <a:rPr lang="en-US" sz="1600" dirty="0" err="1">
                <a:latin typeface="Montserrat" pitchFamily="2" charset="77"/>
              </a:rPr>
              <a:t>frecuencia</a:t>
            </a:r>
            <a:r>
              <a:rPr lang="en-US" sz="1600" dirty="0">
                <a:latin typeface="Montserrat" pitchFamily="2" charset="77"/>
              </a:rPr>
              <a:t> de </a:t>
            </a:r>
            <a:r>
              <a:rPr lang="en-US" sz="1600" dirty="0" err="1">
                <a:latin typeface="Montserrat" pitchFamily="2" charset="77"/>
              </a:rPr>
              <a:t>términos</a:t>
            </a:r>
            <a:r>
              <a:rPr lang="en-US" sz="1600" dirty="0">
                <a:latin typeface="Montserrat" pitchFamily="2" charset="77"/>
              </a:rPr>
              <a:t> que </a:t>
            </a:r>
            <a:r>
              <a:rPr lang="en-US" sz="1600" dirty="0" err="1">
                <a:latin typeface="Montserrat" pitchFamily="2" charset="77"/>
              </a:rPr>
              <a:t>ocurren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en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una</a:t>
            </a:r>
            <a:r>
              <a:rPr lang="en-US" sz="1600" dirty="0">
                <a:latin typeface="Montserrat" pitchFamily="2" charset="77"/>
              </a:rPr>
              <a:t> </a:t>
            </a:r>
            <a:r>
              <a:rPr lang="en-US" sz="1600" dirty="0" err="1">
                <a:latin typeface="Montserrat" pitchFamily="2" charset="77"/>
              </a:rPr>
              <a:t>colección</a:t>
            </a:r>
            <a:r>
              <a:rPr lang="en-US" sz="1600" dirty="0">
                <a:latin typeface="Montserrat" pitchFamily="2" charset="77"/>
              </a:rPr>
              <a:t> de </a:t>
            </a:r>
            <a:r>
              <a:rPr lang="en-US" sz="1600" dirty="0" err="1">
                <a:latin typeface="Montserrat" pitchFamily="2" charset="77"/>
              </a:rPr>
              <a:t>documentos</a:t>
            </a:r>
            <a:r>
              <a:rPr lang="en-US" sz="1600" dirty="0">
                <a:latin typeface="Montserrat" pitchFamily="2" charset="77"/>
              </a:rPr>
              <a:t> </a:t>
            </a:r>
            <a:endParaRPr lang="en-US" sz="1600" dirty="0">
              <a:effectLst/>
              <a:latin typeface="Montserrat" pitchFamily="2" charset="77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245CDB1-9A89-870E-3134-BAEF62006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758995"/>
              </p:ext>
            </p:extLst>
          </p:nvPr>
        </p:nvGraphicFramePr>
        <p:xfrm>
          <a:off x="1703389" y="2889250"/>
          <a:ext cx="8893175" cy="338454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78635">
                  <a:extLst>
                    <a:ext uri="{9D8B030D-6E8A-4147-A177-3AD203B41FA5}">
                      <a16:colId xmlns:a16="http://schemas.microsoft.com/office/drawing/2014/main" val="3892496731"/>
                    </a:ext>
                  </a:extLst>
                </a:gridCol>
                <a:gridCol w="1778635">
                  <a:extLst>
                    <a:ext uri="{9D8B030D-6E8A-4147-A177-3AD203B41FA5}">
                      <a16:colId xmlns:a16="http://schemas.microsoft.com/office/drawing/2014/main" val="3402673784"/>
                    </a:ext>
                  </a:extLst>
                </a:gridCol>
                <a:gridCol w="1778635">
                  <a:extLst>
                    <a:ext uri="{9D8B030D-6E8A-4147-A177-3AD203B41FA5}">
                      <a16:colId xmlns:a16="http://schemas.microsoft.com/office/drawing/2014/main" val="82622634"/>
                    </a:ext>
                  </a:extLst>
                </a:gridCol>
                <a:gridCol w="1778635">
                  <a:extLst>
                    <a:ext uri="{9D8B030D-6E8A-4147-A177-3AD203B41FA5}">
                      <a16:colId xmlns:a16="http://schemas.microsoft.com/office/drawing/2014/main" val="3268902713"/>
                    </a:ext>
                  </a:extLst>
                </a:gridCol>
                <a:gridCol w="1778635">
                  <a:extLst>
                    <a:ext uri="{9D8B030D-6E8A-4147-A177-3AD203B41FA5}">
                      <a16:colId xmlns:a16="http://schemas.microsoft.com/office/drawing/2014/main" val="638025920"/>
                    </a:ext>
                  </a:extLst>
                </a:gridCol>
              </a:tblGrid>
              <a:tr h="483507">
                <a:tc>
                  <a:txBody>
                    <a:bodyPr/>
                    <a:lstStyle/>
                    <a:p>
                      <a:pPr algn="ctr"/>
                      <a:endParaRPr lang="en-MX" b="1" dirty="0">
                        <a:effectLst/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Montserrat" pitchFamily="2" charset="77"/>
                        </a:rPr>
                        <a:t>TOKEN-1 </a:t>
                      </a:r>
                      <a:endParaRPr lang="en-US" b="1" dirty="0">
                        <a:effectLst/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Montserrat" pitchFamily="2" charset="77"/>
                        </a:rPr>
                        <a:t>TOKEN-2 </a:t>
                      </a:r>
                      <a:endParaRPr lang="en-US" b="1">
                        <a:effectLst/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 b="1">
                          <a:effectLst/>
                          <a:latin typeface="Montserrat" pitchFamily="2" charset="77"/>
                        </a:rPr>
                        <a:t>... </a:t>
                      </a:r>
                      <a:endParaRPr lang="en-MX" b="1">
                        <a:effectLst/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Montserrat" pitchFamily="2" charset="77"/>
                        </a:rPr>
                        <a:t>TOKEN-N </a:t>
                      </a:r>
                      <a:endParaRPr lang="en-US" b="1" dirty="0">
                        <a:effectLst/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101772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Montserrat" pitchFamily="2" charset="77"/>
                        </a:rPr>
                        <a:t>DOC 1 </a:t>
                      </a:r>
                      <a:endParaRPr lang="en-US" b="1" dirty="0">
                        <a:effectLst/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>
                          <a:effectLst/>
                          <a:latin typeface="Montserrat" pitchFamily="2" charset="77"/>
                        </a:rPr>
                        <a:t>1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>
                          <a:effectLst/>
                          <a:latin typeface="Montserrat" pitchFamily="2" charset="77"/>
                        </a:rPr>
                        <a:t>1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800">
                          <a:effectLst/>
                          <a:latin typeface="Montserrat" pitchFamily="2" charset="77"/>
                        </a:rPr>
                        <a:t>...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>
                          <a:effectLst/>
                          <a:latin typeface="Montserrat" pitchFamily="2" charset="77"/>
                        </a:rPr>
                        <a:t>0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621105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Montserrat" pitchFamily="2" charset="77"/>
                        </a:rPr>
                        <a:t>DOC 2 </a:t>
                      </a:r>
                      <a:endParaRPr lang="en-US" b="1" dirty="0">
                        <a:effectLst/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 dirty="0">
                          <a:effectLst/>
                          <a:latin typeface="Montserrat" pitchFamily="2" charset="77"/>
                        </a:rPr>
                        <a:t>0 </a:t>
                      </a:r>
                      <a:endParaRPr lang="en-MX" dirty="0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>
                          <a:effectLst/>
                          <a:latin typeface="Montserrat" pitchFamily="2" charset="77"/>
                        </a:rPr>
                        <a:t>0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800">
                          <a:effectLst/>
                          <a:latin typeface="Montserrat" pitchFamily="2" charset="77"/>
                        </a:rPr>
                        <a:t>...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>
                          <a:effectLst/>
                          <a:latin typeface="Montserrat" pitchFamily="2" charset="77"/>
                        </a:rPr>
                        <a:t>0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5216349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Montserrat" pitchFamily="2" charset="77"/>
                        </a:rPr>
                        <a:t>DOC 3 </a:t>
                      </a:r>
                      <a:endParaRPr lang="en-US" b="1" dirty="0">
                        <a:effectLst/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>
                          <a:effectLst/>
                          <a:latin typeface="Montserrat" pitchFamily="2" charset="77"/>
                        </a:rPr>
                        <a:t>0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>
                          <a:effectLst/>
                          <a:latin typeface="Montserrat" pitchFamily="2" charset="77"/>
                        </a:rPr>
                        <a:t>1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800">
                          <a:effectLst/>
                          <a:latin typeface="Montserrat" pitchFamily="2" charset="77"/>
                        </a:rPr>
                        <a:t>...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>
                          <a:effectLst/>
                          <a:latin typeface="Montserrat" pitchFamily="2" charset="77"/>
                        </a:rPr>
                        <a:t>1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5723340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Montserrat" pitchFamily="2" charset="77"/>
                        </a:rPr>
                        <a:t>DOC 4 </a:t>
                      </a:r>
                      <a:endParaRPr lang="en-US" b="1">
                        <a:effectLst/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>
                          <a:effectLst/>
                          <a:latin typeface="Montserrat" pitchFamily="2" charset="77"/>
                        </a:rPr>
                        <a:t>1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>
                          <a:effectLst/>
                          <a:latin typeface="Montserrat" pitchFamily="2" charset="77"/>
                        </a:rPr>
                        <a:t>0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800">
                          <a:effectLst/>
                          <a:latin typeface="Montserrat" pitchFamily="2" charset="77"/>
                        </a:rPr>
                        <a:t>...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>
                          <a:effectLst/>
                          <a:latin typeface="Montserrat" pitchFamily="2" charset="77"/>
                        </a:rPr>
                        <a:t>1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279091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MX" sz="1400" b="1">
                          <a:effectLst/>
                          <a:latin typeface="Montserrat" pitchFamily="2" charset="77"/>
                        </a:rPr>
                        <a:t>... </a:t>
                      </a:r>
                      <a:endParaRPr lang="en-MX" b="1">
                        <a:effectLst/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800">
                          <a:effectLst/>
                          <a:latin typeface="Montserrat" pitchFamily="2" charset="77"/>
                        </a:rPr>
                        <a:t>...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800">
                          <a:effectLst/>
                          <a:latin typeface="Montserrat" pitchFamily="2" charset="77"/>
                        </a:rPr>
                        <a:t>...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800">
                          <a:effectLst/>
                          <a:latin typeface="Montserrat" pitchFamily="2" charset="77"/>
                        </a:rPr>
                        <a:t>...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800">
                          <a:effectLst/>
                          <a:latin typeface="Montserrat" pitchFamily="2" charset="77"/>
                        </a:rPr>
                        <a:t>...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274796"/>
                  </a:ext>
                </a:extLst>
              </a:tr>
              <a:tr h="48350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  <a:latin typeface="Montserrat" pitchFamily="2" charset="77"/>
                        </a:rPr>
                        <a:t>DOC N </a:t>
                      </a:r>
                      <a:endParaRPr lang="en-US" b="1" dirty="0">
                        <a:effectLst/>
                        <a:latin typeface="Montserrat" pitchFamily="2" charset="77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 dirty="0">
                          <a:effectLst/>
                          <a:latin typeface="Montserrat" pitchFamily="2" charset="77"/>
                        </a:rPr>
                        <a:t>1 </a:t>
                      </a:r>
                      <a:endParaRPr lang="en-MX" dirty="0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>
                          <a:effectLst/>
                          <a:latin typeface="Montserrat" pitchFamily="2" charset="77"/>
                        </a:rPr>
                        <a:t>1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800">
                          <a:effectLst/>
                          <a:latin typeface="Montserrat" pitchFamily="2" charset="77"/>
                        </a:rPr>
                        <a:t>... </a:t>
                      </a:r>
                      <a:endParaRPr lang="en-MX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X" sz="1400" dirty="0">
                          <a:effectLst/>
                          <a:latin typeface="Montserrat" pitchFamily="2" charset="77"/>
                        </a:rPr>
                        <a:t>1 </a:t>
                      </a:r>
                      <a:endParaRPr lang="en-MX" dirty="0">
                        <a:effectLst/>
                        <a:latin typeface="Montserrat" pitchFamily="2" charset="7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26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183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Frecuencia</a:t>
            </a:r>
            <a:r>
              <a:rPr lang="en-US" dirty="0"/>
              <a:t> de </a:t>
            </a:r>
            <a:r>
              <a:rPr lang="en-US" dirty="0" err="1"/>
              <a:t>Términos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11</a:t>
            </a:fld>
            <a:endParaRPr lang="es-ES" noProof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Term Frequency (TF)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206AF0-9BED-F115-89AF-8D303E0AF177}"/>
                  </a:ext>
                </a:extLst>
              </p:cNvPr>
              <p:cNvSpPr/>
              <p:nvPr/>
            </p:nvSpPr>
            <p:spPr>
              <a:xfrm>
                <a:off x="1595438" y="1952625"/>
                <a:ext cx="9001125" cy="362419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El peso de un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término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que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aparece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un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documento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es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simplemente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proporcional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a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frecuencia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del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término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. </a:t>
                </a: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28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333333"/>
                              </a:solidFill>
                              <a:latin typeface="Montserrat" pitchFamily="2" charset="77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28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800" b="0" i="1" dirty="0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800" b="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dirty="0" err="1">
                    <a:effectLst/>
                    <a:latin typeface="Montserrat" pitchFamily="2" charset="77"/>
                  </a:rPr>
                  <a:t>Donde</a:t>
                </a:r>
                <a:r>
                  <a:rPr lang="en-US" sz="1600" dirty="0">
                    <a:effectLst/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effectLst/>
                    <a:latin typeface="Montserrat" pitchFamily="2" charset="77"/>
                  </a:rPr>
                  <a:t> es la palabra 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6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 dirty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sz="1600" i="1" dirty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dirty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 dirty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>
                    <a:effectLst/>
                    <a:latin typeface="Montserrat" pitchFamily="2" charset="77"/>
                  </a:rPr>
                  <a:t> es </a:t>
                </a:r>
                <a:r>
                  <a:rPr lang="en-US" sz="1600" dirty="0" err="1">
                    <a:effectLst/>
                    <a:latin typeface="Montserrat" pitchFamily="2" charset="77"/>
                  </a:rPr>
                  <a:t>el</a:t>
                </a:r>
                <a:r>
                  <a:rPr lang="en-US" sz="1600" dirty="0">
                    <a:effectLst/>
                    <a:latin typeface="Montserrat" pitchFamily="2" charset="77"/>
                  </a:rPr>
                  <a:t> total de palabras </a:t>
                </a:r>
                <a:r>
                  <a:rPr lang="en-US" sz="1600" dirty="0" err="1">
                    <a:effectLst/>
                    <a:latin typeface="Montserrat" pitchFamily="2" charset="77"/>
                  </a:rPr>
                  <a:t>dentro</a:t>
                </a:r>
                <a:r>
                  <a:rPr lang="en-US" sz="1600" dirty="0">
                    <a:effectLst/>
                    <a:latin typeface="Montserrat" pitchFamily="2" charset="77"/>
                  </a:rPr>
                  <a:t> de un </a:t>
                </a:r>
                <a:r>
                  <a:rPr lang="en-US" sz="1600" dirty="0" err="1">
                    <a:effectLst/>
                    <a:latin typeface="Montserrat" pitchFamily="2" charset="77"/>
                  </a:rPr>
                  <a:t>documento</a:t>
                </a:r>
                <a:r>
                  <a:rPr lang="en-US" sz="1600" dirty="0">
                    <a:effectLst/>
                    <a:latin typeface="Montserrat" pitchFamily="2" charset="77"/>
                  </a:rPr>
                  <a:t>. </a:t>
                </a: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206AF0-9BED-F115-89AF-8D303E0AF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38" y="1952625"/>
                <a:ext cx="9001125" cy="3624197"/>
              </a:xfrm>
              <a:prstGeom prst="rect">
                <a:avLst/>
              </a:prstGeom>
              <a:blipFill>
                <a:blip r:embed="rId2"/>
                <a:stretch>
                  <a:fillRect l="-423" t="-348" b="-243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159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Frecuencia</a:t>
            </a:r>
            <a:r>
              <a:rPr lang="en-US" dirty="0"/>
              <a:t> de </a:t>
            </a:r>
            <a:r>
              <a:rPr lang="en-US" dirty="0" err="1"/>
              <a:t>Términos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12</a:t>
            </a:fld>
            <a:endParaRPr lang="es-ES" noProof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Term Frequency (TF)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06AF0-9BED-F115-89AF-8D303E0AF177}"/>
              </a:ext>
            </a:extLst>
          </p:cNvPr>
          <p:cNvSpPr/>
          <p:nvPr/>
        </p:nvSpPr>
        <p:spPr>
          <a:xfrm>
            <a:off x="1595438" y="1952625"/>
            <a:ext cx="538627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Montserrat" pitchFamily="2" charset="77"/>
              </a:rPr>
              <a:t>Doc1 : Este </a:t>
            </a:r>
            <a:r>
              <a:rPr lang="en-US" sz="1800" dirty="0" err="1">
                <a:effectLst/>
                <a:latin typeface="Montserrat" pitchFamily="2" charset="77"/>
              </a:rPr>
              <a:t>ejemplo</a:t>
            </a:r>
            <a:r>
              <a:rPr lang="en-US" sz="1800" dirty="0">
                <a:effectLst/>
                <a:latin typeface="Montserrat" pitchFamily="2" charset="77"/>
              </a:rPr>
              <a:t> es un </a:t>
            </a:r>
            <a:r>
              <a:rPr lang="en-US" sz="1800" dirty="0" err="1">
                <a:effectLst/>
                <a:latin typeface="Montserrat" pitchFamily="2" charset="77"/>
              </a:rPr>
              <a:t>buen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ejemplo</a:t>
            </a:r>
            <a:r>
              <a:rPr lang="en-US" sz="1800" dirty="0">
                <a:effectLst/>
                <a:latin typeface="Montserrat" pitchFamily="2" charset="77"/>
              </a:rPr>
              <a:t>. </a:t>
            </a:r>
          </a:p>
          <a:p>
            <a:r>
              <a:rPr lang="en-US" sz="1800" dirty="0">
                <a:effectLst/>
                <a:latin typeface="Montserrat" pitchFamily="2" charset="77"/>
              </a:rPr>
              <a:t>Doc2 : Este es un </a:t>
            </a:r>
            <a:r>
              <a:rPr lang="en-US" sz="1800" dirty="0" err="1">
                <a:effectLst/>
                <a:latin typeface="Montserrat" pitchFamily="2" charset="77"/>
              </a:rPr>
              <a:t>ejemplo</a:t>
            </a:r>
            <a:r>
              <a:rPr lang="en-US" sz="1800" dirty="0">
                <a:effectLst/>
                <a:latin typeface="Montserrat" pitchFamily="2" charset="77"/>
              </a:rPr>
              <a:t>.</a:t>
            </a:r>
            <a:br>
              <a:rPr lang="en-US" sz="1800" dirty="0">
                <a:effectLst/>
                <a:latin typeface="Montserrat" pitchFamily="2" charset="77"/>
              </a:rPr>
            </a:br>
            <a:r>
              <a:rPr lang="en-US" sz="1800" dirty="0">
                <a:effectLst/>
                <a:latin typeface="Montserrat" pitchFamily="2" charset="77"/>
              </a:rPr>
              <a:t>Doc3 : Un </a:t>
            </a:r>
            <a:r>
              <a:rPr lang="en-US" sz="1800" dirty="0" err="1">
                <a:effectLst/>
                <a:latin typeface="Montserrat" pitchFamily="2" charset="77"/>
              </a:rPr>
              <a:t>ejemplo</a:t>
            </a:r>
            <a:r>
              <a:rPr lang="en-US" sz="1800" dirty="0">
                <a:effectLst/>
                <a:latin typeface="Montserrat" pitchFamily="2" charset="77"/>
              </a:rPr>
              <a:t> no es bueno </a:t>
            </a:r>
            <a:r>
              <a:rPr lang="en-US" sz="1800" dirty="0" err="1">
                <a:effectLst/>
                <a:latin typeface="Montserrat" pitchFamily="2" charset="77"/>
              </a:rPr>
              <a:t>si</a:t>
            </a:r>
            <a:r>
              <a:rPr lang="en-US" sz="1800" dirty="0">
                <a:effectLst/>
                <a:latin typeface="Montserrat" pitchFamily="2" charset="77"/>
              </a:rPr>
              <a:t> no es claro. </a:t>
            </a:r>
            <a:endParaRPr lang="en-US" sz="1600" dirty="0">
              <a:effectLst/>
              <a:latin typeface="Montserrat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3AC3645-E087-CD85-443F-A778578409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2338577"/>
                  </p:ext>
                </p:extLst>
              </p:nvPr>
            </p:nvGraphicFramePr>
            <p:xfrm>
              <a:off x="1703389" y="3357562"/>
              <a:ext cx="8893180" cy="29162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889318">
                      <a:extLst>
                        <a:ext uri="{9D8B030D-6E8A-4147-A177-3AD203B41FA5}">
                          <a16:colId xmlns:a16="http://schemas.microsoft.com/office/drawing/2014/main" val="3892496731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402673784"/>
                        </a:ext>
                      </a:extLst>
                    </a:gridCol>
                    <a:gridCol w="1025429">
                      <a:extLst>
                        <a:ext uri="{9D8B030D-6E8A-4147-A177-3AD203B41FA5}">
                          <a16:colId xmlns:a16="http://schemas.microsoft.com/office/drawing/2014/main" val="82622634"/>
                        </a:ext>
                      </a:extLst>
                    </a:gridCol>
                    <a:gridCol w="753207">
                      <a:extLst>
                        <a:ext uri="{9D8B030D-6E8A-4147-A177-3AD203B41FA5}">
                          <a16:colId xmlns:a16="http://schemas.microsoft.com/office/drawing/2014/main" val="3268902713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638025920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127734636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2753311955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259751835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1400875932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1469443527"/>
                        </a:ext>
                      </a:extLst>
                    </a:gridCol>
                  </a:tblGrid>
                  <a:tr h="729060">
                    <a:tc>
                      <a:txBody>
                        <a:bodyPr/>
                        <a:lstStyle/>
                        <a:p>
                          <a:pPr algn="ctr"/>
                          <a:endParaRPr lang="en-MX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este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ejemplo</a:t>
                          </a:r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X" sz="1400" b="1" dirty="0">
                              <a:effectLst/>
                              <a:latin typeface="Montserrat" pitchFamily="2" charset="77"/>
                            </a:rPr>
                            <a:t>es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un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buen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no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si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claro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bueno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101772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1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8621105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2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05216349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3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57233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3AC3645-E087-CD85-443F-A778578409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2338577"/>
                  </p:ext>
                </p:extLst>
              </p:nvPr>
            </p:nvGraphicFramePr>
            <p:xfrm>
              <a:off x="1703389" y="3357562"/>
              <a:ext cx="8893180" cy="29162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889318">
                      <a:extLst>
                        <a:ext uri="{9D8B030D-6E8A-4147-A177-3AD203B41FA5}">
                          <a16:colId xmlns:a16="http://schemas.microsoft.com/office/drawing/2014/main" val="3892496731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402673784"/>
                        </a:ext>
                      </a:extLst>
                    </a:gridCol>
                    <a:gridCol w="1025429">
                      <a:extLst>
                        <a:ext uri="{9D8B030D-6E8A-4147-A177-3AD203B41FA5}">
                          <a16:colId xmlns:a16="http://schemas.microsoft.com/office/drawing/2014/main" val="82622634"/>
                        </a:ext>
                      </a:extLst>
                    </a:gridCol>
                    <a:gridCol w="753207">
                      <a:extLst>
                        <a:ext uri="{9D8B030D-6E8A-4147-A177-3AD203B41FA5}">
                          <a16:colId xmlns:a16="http://schemas.microsoft.com/office/drawing/2014/main" val="3268902713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638025920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127734636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2753311955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259751835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1400875932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1469443527"/>
                        </a:ext>
                      </a:extLst>
                    </a:gridCol>
                  </a:tblGrid>
                  <a:tr h="729060">
                    <a:tc>
                      <a:txBody>
                        <a:bodyPr/>
                        <a:lstStyle/>
                        <a:p>
                          <a:pPr algn="ctr"/>
                          <a:endParaRPr lang="en-MX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este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ejemplo</a:t>
                          </a:r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X" sz="1400" b="1" dirty="0">
                              <a:effectLst/>
                              <a:latin typeface="Montserrat" pitchFamily="2" charset="77"/>
                            </a:rPr>
                            <a:t>es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un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buen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no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si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claro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bueno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101772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1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429" t="-100000" r="-801429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074" t="-100000" r="-592593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271" t="-100000" r="-713559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775" t="-100000" r="-492958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857" t="-100000" r="-4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857" t="-100000" r="-3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2857" t="-100000" r="-2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2857" t="-100000" r="-1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857" t="-100000" b="-1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621105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2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429" t="-203509" r="-801429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074" t="-203509" r="-592593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271" t="-203509" r="-713559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775" t="-203509" r="-492958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857" t="-203509" r="-4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857" t="-203509" r="-3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2857" t="-203509" r="-2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2857" t="-203509" r="-1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857" t="-203509" b="-1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5216349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3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429" t="-298276" r="-80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074" t="-298276" r="-59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76271" t="-298276" r="-7135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775" t="-298276" r="-492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857" t="-298276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857" t="-298276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2857" t="-298276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2857" t="-298276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857" t="-2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572334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0198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Frecuencia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13</a:t>
            </a:fld>
            <a:endParaRPr lang="es-ES" noProof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Inverse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Documen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Frequency (IDF)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206AF0-9BED-F115-89AF-8D303E0AF177}"/>
                  </a:ext>
                </a:extLst>
              </p:cNvPr>
              <p:cNvSpPr/>
              <p:nvPr/>
            </p:nvSpPr>
            <p:spPr>
              <a:xfrm>
                <a:off x="1595438" y="1952625"/>
                <a:ext cx="9001125" cy="4031873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Nos dice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información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que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aporta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un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término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relación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inversa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al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número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documentos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los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que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aparece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sz="28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800" dirty="0">
                                      <a:solidFill>
                                        <a:srgbClr val="333333"/>
                                      </a:solidFill>
                                      <a:latin typeface="Montserrat" pitchFamily="2" charset="77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b="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dirty="0" err="1">
                    <a:effectLst/>
                    <a:latin typeface="Montserrat" pitchFamily="2" charset="77"/>
                  </a:rPr>
                  <a:t>Donde</a:t>
                </a:r>
                <a:r>
                  <a:rPr lang="en-US" sz="1600" dirty="0">
                    <a:effectLst/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>
                    <a:effectLst/>
                    <a:latin typeface="Montserrat" pitchFamily="2" charset="77"/>
                  </a:rPr>
                  <a:t> es </a:t>
                </a:r>
                <a:r>
                  <a:rPr lang="en-US" sz="1600" dirty="0" err="1">
                    <a:effectLst/>
                    <a:latin typeface="Montserrat" pitchFamily="2" charset="77"/>
                  </a:rPr>
                  <a:t>el</a:t>
                </a:r>
                <a:r>
                  <a:rPr lang="en-US" sz="1600" dirty="0">
                    <a:effectLst/>
                    <a:latin typeface="Montserrat" pitchFamily="2" charset="77"/>
                  </a:rPr>
                  <a:t> total de </a:t>
                </a:r>
                <a:r>
                  <a:rPr lang="en-US" sz="1600" dirty="0" err="1">
                    <a:effectLst/>
                    <a:latin typeface="Montserrat" pitchFamily="2" charset="77"/>
                  </a:rPr>
                  <a:t>documentos</a:t>
                </a:r>
                <a:r>
                  <a:rPr lang="en-US" sz="1600" dirty="0">
                    <a:latin typeface="Montserrat" pitchFamily="2" charset="77"/>
                  </a:rPr>
                  <a:t> </a:t>
                </a:r>
                <a:r>
                  <a:rPr lang="en-US" sz="1600" dirty="0">
                    <a:effectLst/>
                    <a:latin typeface="Montserrat" pitchFamily="2" charset="77"/>
                  </a:rPr>
                  <a:t>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>
                    <a:effectLst/>
                    <a:latin typeface="Montserrat" pitchFamily="2" charset="77"/>
                  </a:rPr>
                  <a:t>es </a:t>
                </a:r>
                <a:r>
                  <a:rPr lang="en-US" sz="1600" dirty="0" err="1">
                    <a:effectLst/>
                    <a:latin typeface="Montserrat" pitchFamily="2" charset="77"/>
                  </a:rPr>
                  <a:t>el</a:t>
                </a:r>
                <a:r>
                  <a:rPr lang="en-US" sz="1600" dirty="0">
                    <a:effectLst/>
                    <a:latin typeface="Montserrat" pitchFamily="2" charset="77"/>
                  </a:rPr>
                  <a:t> </a:t>
                </a:r>
                <a:r>
                  <a:rPr lang="en-US" sz="1600" dirty="0" err="1">
                    <a:effectLst/>
                    <a:latin typeface="Montserrat" pitchFamily="2" charset="77"/>
                  </a:rPr>
                  <a:t>número</a:t>
                </a:r>
                <a:r>
                  <a:rPr lang="en-US" sz="1600" dirty="0">
                    <a:effectLst/>
                    <a:latin typeface="Montserrat" pitchFamily="2" charset="77"/>
                  </a:rPr>
                  <a:t> de </a:t>
                </a:r>
                <a:r>
                  <a:rPr lang="en-US" sz="1600" dirty="0" err="1">
                    <a:effectLst/>
                    <a:latin typeface="Montserrat" pitchFamily="2" charset="77"/>
                  </a:rPr>
                  <a:t>documentos</a:t>
                </a:r>
                <a:r>
                  <a:rPr lang="en-US" sz="1600" dirty="0">
                    <a:effectLst/>
                    <a:latin typeface="Montserrat" pitchFamily="2" charset="77"/>
                  </a:rPr>
                  <a:t> </a:t>
                </a:r>
                <a:r>
                  <a:rPr lang="en-US" sz="1600" dirty="0" err="1">
                    <a:effectLst/>
                    <a:latin typeface="Montserrat" pitchFamily="2" charset="77"/>
                  </a:rPr>
                  <a:t>donde</a:t>
                </a:r>
                <a:r>
                  <a:rPr lang="en-US" sz="1600" dirty="0">
                    <a:effectLst/>
                    <a:latin typeface="Montserrat" pitchFamily="2" charset="77"/>
                  </a:rPr>
                  <a:t> </a:t>
                </a:r>
                <a:r>
                  <a:rPr lang="en-US" sz="1600" dirty="0" err="1">
                    <a:effectLst/>
                    <a:latin typeface="Montserrat" pitchFamily="2" charset="77"/>
                  </a:rPr>
                  <a:t>aparece</a:t>
                </a:r>
                <a:r>
                  <a:rPr lang="en-US" sz="1600" dirty="0">
                    <a:effectLst/>
                    <a:latin typeface="Montserrat" pitchFamily="2" charset="77"/>
                  </a:rPr>
                  <a:t> </a:t>
                </a:r>
                <a:r>
                  <a:rPr lang="en-US" sz="1600" dirty="0" err="1">
                    <a:effectLst/>
                    <a:latin typeface="Montserrat" pitchFamily="2" charset="77"/>
                  </a:rPr>
                  <a:t>el</a:t>
                </a:r>
                <a:r>
                  <a:rPr lang="en-US" sz="1600" dirty="0">
                    <a:effectLst/>
                    <a:latin typeface="Montserrat" pitchFamily="2" charset="77"/>
                  </a:rPr>
                  <a:t> </a:t>
                </a:r>
                <a:r>
                  <a:rPr lang="en-US" sz="1600" dirty="0" err="1">
                    <a:effectLst/>
                    <a:latin typeface="Montserrat" pitchFamily="2" charset="77"/>
                  </a:rPr>
                  <a:t>término</a:t>
                </a:r>
                <a:r>
                  <a:rPr lang="en-US" sz="1600" dirty="0">
                    <a:effectLst/>
                    <a:latin typeface="Montserrat" pitchFamily="2" charset="77"/>
                  </a:rPr>
                  <a:t> </a:t>
                </a: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206AF0-9BED-F115-89AF-8D303E0AF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38" y="1952625"/>
                <a:ext cx="9001125" cy="4031873"/>
              </a:xfrm>
              <a:prstGeom prst="rect">
                <a:avLst/>
              </a:prstGeom>
              <a:blipFill>
                <a:blip r:embed="rId2"/>
                <a:stretch>
                  <a:fillRect l="-423" t="-31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224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14</a:t>
            </a:fld>
            <a:endParaRPr lang="es-E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06AF0-9BED-F115-89AF-8D303E0AF177}"/>
              </a:ext>
            </a:extLst>
          </p:cNvPr>
          <p:cNvSpPr/>
          <p:nvPr/>
        </p:nvSpPr>
        <p:spPr>
          <a:xfrm>
            <a:off x="1595438" y="1952625"/>
            <a:ext cx="538627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Montserrat" pitchFamily="2" charset="77"/>
              </a:rPr>
              <a:t>Doc1 : Este </a:t>
            </a:r>
            <a:r>
              <a:rPr lang="en-US" sz="1800" dirty="0" err="1">
                <a:effectLst/>
                <a:latin typeface="Montserrat" pitchFamily="2" charset="77"/>
              </a:rPr>
              <a:t>ejemplo</a:t>
            </a:r>
            <a:r>
              <a:rPr lang="en-US" sz="1800" dirty="0">
                <a:effectLst/>
                <a:latin typeface="Montserrat" pitchFamily="2" charset="77"/>
              </a:rPr>
              <a:t> es un </a:t>
            </a:r>
            <a:r>
              <a:rPr lang="en-US" sz="1800" dirty="0" err="1">
                <a:effectLst/>
                <a:latin typeface="Montserrat" pitchFamily="2" charset="77"/>
              </a:rPr>
              <a:t>buen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ejemplo</a:t>
            </a:r>
            <a:r>
              <a:rPr lang="en-US" sz="1800" dirty="0">
                <a:effectLst/>
                <a:latin typeface="Montserrat" pitchFamily="2" charset="77"/>
              </a:rPr>
              <a:t>. </a:t>
            </a:r>
          </a:p>
          <a:p>
            <a:r>
              <a:rPr lang="en-US" sz="1800" dirty="0">
                <a:effectLst/>
                <a:latin typeface="Montserrat" pitchFamily="2" charset="77"/>
              </a:rPr>
              <a:t>Doc2 : Este es un </a:t>
            </a:r>
            <a:r>
              <a:rPr lang="en-US" sz="1800" dirty="0" err="1">
                <a:effectLst/>
                <a:latin typeface="Montserrat" pitchFamily="2" charset="77"/>
              </a:rPr>
              <a:t>ejemplo</a:t>
            </a:r>
            <a:r>
              <a:rPr lang="en-US" sz="1800" dirty="0">
                <a:effectLst/>
                <a:latin typeface="Montserrat" pitchFamily="2" charset="77"/>
              </a:rPr>
              <a:t>.</a:t>
            </a:r>
            <a:br>
              <a:rPr lang="en-US" sz="1800" dirty="0">
                <a:effectLst/>
                <a:latin typeface="Montserrat" pitchFamily="2" charset="77"/>
              </a:rPr>
            </a:br>
            <a:r>
              <a:rPr lang="en-US" sz="1800" dirty="0">
                <a:effectLst/>
                <a:latin typeface="Montserrat" pitchFamily="2" charset="77"/>
              </a:rPr>
              <a:t>Doc3 : Un </a:t>
            </a:r>
            <a:r>
              <a:rPr lang="en-US" sz="1800" dirty="0" err="1">
                <a:effectLst/>
                <a:latin typeface="Montserrat" pitchFamily="2" charset="77"/>
              </a:rPr>
              <a:t>ejemplo</a:t>
            </a:r>
            <a:r>
              <a:rPr lang="en-US" sz="1800" dirty="0">
                <a:effectLst/>
                <a:latin typeface="Montserrat" pitchFamily="2" charset="77"/>
              </a:rPr>
              <a:t> no es bueno </a:t>
            </a:r>
            <a:r>
              <a:rPr lang="en-US" sz="1800" dirty="0" err="1">
                <a:effectLst/>
                <a:latin typeface="Montserrat" pitchFamily="2" charset="77"/>
              </a:rPr>
              <a:t>si</a:t>
            </a:r>
            <a:r>
              <a:rPr lang="en-US" sz="1800" dirty="0">
                <a:effectLst/>
                <a:latin typeface="Montserrat" pitchFamily="2" charset="77"/>
              </a:rPr>
              <a:t> no es claro. </a:t>
            </a:r>
            <a:endParaRPr lang="en-US" sz="1600" dirty="0">
              <a:effectLst/>
              <a:latin typeface="Montserrat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3AC3645-E087-CD85-443F-A778578409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031188"/>
                  </p:ext>
                </p:extLst>
              </p:nvPr>
            </p:nvGraphicFramePr>
            <p:xfrm>
              <a:off x="1703389" y="3357562"/>
              <a:ext cx="8893180" cy="29162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835416">
                      <a:extLst>
                        <a:ext uri="{9D8B030D-6E8A-4147-A177-3AD203B41FA5}">
                          <a16:colId xmlns:a16="http://schemas.microsoft.com/office/drawing/2014/main" val="3892496731"/>
                        </a:ext>
                      </a:extLst>
                    </a:gridCol>
                    <a:gridCol w="943220">
                      <a:extLst>
                        <a:ext uri="{9D8B030D-6E8A-4147-A177-3AD203B41FA5}">
                          <a16:colId xmlns:a16="http://schemas.microsoft.com/office/drawing/2014/main" val="3402673784"/>
                        </a:ext>
                      </a:extLst>
                    </a:gridCol>
                    <a:gridCol w="960883">
                      <a:extLst>
                        <a:ext uri="{9D8B030D-6E8A-4147-A177-3AD203B41FA5}">
                          <a16:colId xmlns:a16="http://schemas.microsoft.com/office/drawing/2014/main" val="82622634"/>
                        </a:ext>
                      </a:extLst>
                    </a:gridCol>
                    <a:gridCol w="817753">
                      <a:extLst>
                        <a:ext uri="{9D8B030D-6E8A-4147-A177-3AD203B41FA5}">
                          <a16:colId xmlns:a16="http://schemas.microsoft.com/office/drawing/2014/main" val="3268902713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638025920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127734636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2753311955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259751835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1400875932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2023706055"/>
                        </a:ext>
                      </a:extLst>
                    </a:gridCol>
                  </a:tblGrid>
                  <a:tr h="729060">
                    <a:tc>
                      <a:txBody>
                        <a:bodyPr/>
                        <a:lstStyle/>
                        <a:p>
                          <a:pPr algn="ctr"/>
                          <a:endParaRPr lang="en-MX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este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ejemplo</a:t>
                          </a:r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X" sz="1400" b="1" dirty="0">
                              <a:effectLst/>
                              <a:latin typeface="Montserrat" pitchFamily="2" charset="77"/>
                            </a:rPr>
                            <a:t>es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un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buen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no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si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claro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bueno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101772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1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8621105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2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05216349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3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57233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3AC3645-E087-CD85-443F-A778578409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1031188"/>
                  </p:ext>
                </p:extLst>
              </p:nvPr>
            </p:nvGraphicFramePr>
            <p:xfrm>
              <a:off x="1703389" y="3357562"/>
              <a:ext cx="8893180" cy="29162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835416">
                      <a:extLst>
                        <a:ext uri="{9D8B030D-6E8A-4147-A177-3AD203B41FA5}">
                          <a16:colId xmlns:a16="http://schemas.microsoft.com/office/drawing/2014/main" val="3892496731"/>
                        </a:ext>
                      </a:extLst>
                    </a:gridCol>
                    <a:gridCol w="943220">
                      <a:extLst>
                        <a:ext uri="{9D8B030D-6E8A-4147-A177-3AD203B41FA5}">
                          <a16:colId xmlns:a16="http://schemas.microsoft.com/office/drawing/2014/main" val="3402673784"/>
                        </a:ext>
                      </a:extLst>
                    </a:gridCol>
                    <a:gridCol w="960883">
                      <a:extLst>
                        <a:ext uri="{9D8B030D-6E8A-4147-A177-3AD203B41FA5}">
                          <a16:colId xmlns:a16="http://schemas.microsoft.com/office/drawing/2014/main" val="82622634"/>
                        </a:ext>
                      </a:extLst>
                    </a:gridCol>
                    <a:gridCol w="817753">
                      <a:extLst>
                        <a:ext uri="{9D8B030D-6E8A-4147-A177-3AD203B41FA5}">
                          <a16:colId xmlns:a16="http://schemas.microsoft.com/office/drawing/2014/main" val="3268902713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638025920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127734636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2753311955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259751835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1400875932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2023706055"/>
                        </a:ext>
                      </a:extLst>
                    </a:gridCol>
                  </a:tblGrid>
                  <a:tr h="729060">
                    <a:tc>
                      <a:txBody>
                        <a:bodyPr/>
                        <a:lstStyle/>
                        <a:p>
                          <a:pPr algn="ctr"/>
                          <a:endParaRPr lang="en-MX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este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ejemplo</a:t>
                          </a:r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X" sz="1400" b="1" dirty="0">
                              <a:effectLst/>
                              <a:latin typeface="Montserrat" pitchFamily="2" charset="77"/>
                            </a:rPr>
                            <a:t>es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un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buen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no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si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claro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bueno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101772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1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541" t="-100000" r="-758108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5526" t="-100000" r="-638158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9063" t="-100000" r="-657813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775" t="-100000" r="-492958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857" t="-100000" r="-4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857" t="-100000" r="-3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2857" t="-100000" r="-2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2857" t="-100000" r="-1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857" t="-100000" b="-1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621105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2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541" t="-203509" r="-758108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5526" t="-203509" r="-638158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9063" t="-203509" r="-657813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775" t="-203509" r="-492958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857" t="-203509" r="-4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857" t="-203509" r="-3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2857" t="-203509" r="-2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2857" t="-203509" r="-1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857" t="-203509" b="-1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5216349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3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541" t="-298276" r="-7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5526" t="-298276" r="-638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9063" t="-298276" r="-65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775" t="-298276" r="-492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857" t="-298276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857" t="-298276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2857" t="-298276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2857" t="-298276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857" t="-2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57233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794370A6-522B-7C2B-8047-9BAD408CF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Frecuencia</a:t>
            </a:r>
            <a:r>
              <a:rPr lang="en-US" dirty="0"/>
              <a:t> </a:t>
            </a:r>
            <a:r>
              <a:rPr lang="en-US" dirty="0" err="1"/>
              <a:t>Inversa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FD9BC-55FD-C450-C5F3-0405F5A812C8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Inverse </a:t>
            </a:r>
            <a:r>
              <a:rPr lang="en-US" sz="1800" dirty="0" err="1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Documen</a:t>
            </a:r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 Frequency (IDF)</a:t>
            </a:r>
          </a:p>
        </p:txBody>
      </p:sp>
    </p:spTree>
    <p:extLst>
      <p:ext uri="{BB962C8B-B14F-4D97-AF65-F5344CB8AC3E}">
        <p14:creationId xmlns:p14="http://schemas.microsoft.com/office/powerpoint/2010/main" val="3254061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/>
              <a:t>TF-IDF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15</a:t>
            </a:fld>
            <a:endParaRPr lang="es-ES" noProof="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TF-IDF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206AF0-9BED-F115-89AF-8D303E0AF177}"/>
                  </a:ext>
                </a:extLst>
              </p:cNvPr>
              <p:cNvSpPr/>
              <p:nvPr/>
            </p:nvSpPr>
            <p:spPr>
              <a:xfrm>
                <a:off x="1595438" y="1952625"/>
                <a:ext cx="9001125" cy="3046988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Refleja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importancia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una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palabra para un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registro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una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colección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o corpus. </a:t>
                </a: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sz="28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8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sz="28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</m:rPr>
                            <a:rPr lang="en-US" sz="2800" dirty="0">
                              <a:solidFill>
                                <a:srgbClr val="333333"/>
                              </a:solidFill>
                              <a:latin typeface="Montserrat" pitchFamily="2" charset="77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2800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800" i="1" dirty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en-US" sz="2800" b="0" i="1" dirty="0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8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solidFill>
                                        <a:srgbClr val="3333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800" dirty="0">
                                      <a:solidFill>
                                        <a:srgbClr val="333333"/>
                                      </a:solidFill>
                                      <a:latin typeface="Montserrat" pitchFamily="2" charset="77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3333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solidFill>
                                                <a:srgbClr val="3333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b="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endParaRPr lang="en-US" sz="160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endParaRPr lang="en-US" sz="1600" b="0" i="1" dirty="0">
                  <a:solidFill>
                    <a:srgbClr val="333333"/>
                  </a:solidFill>
                  <a:latin typeface="Cambria Math" panose="02040503050406030204" pitchFamily="18" charset="0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E206AF0-9BED-F115-89AF-8D303E0AF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38" y="1952625"/>
                <a:ext cx="9001125" cy="3046988"/>
              </a:xfrm>
              <a:prstGeom prst="rect">
                <a:avLst/>
              </a:prstGeom>
              <a:blipFill>
                <a:blip r:embed="rId2"/>
                <a:stretch>
                  <a:fillRect l="-423" t="-41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19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16</a:t>
            </a:fld>
            <a:endParaRPr lang="es-E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06AF0-9BED-F115-89AF-8D303E0AF177}"/>
              </a:ext>
            </a:extLst>
          </p:cNvPr>
          <p:cNvSpPr/>
          <p:nvPr/>
        </p:nvSpPr>
        <p:spPr>
          <a:xfrm>
            <a:off x="1595438" y="1952625"/>
            <a:ext cx="538627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Montserrat" pitchFamily="2" charset="77"/>
              </a:rPr>
              <a:t>Doc1 : Este </a:t>
            </a:r>
            <a:r>
              <a:rPr lang="en-US" sz="1800" dirty="0" err="1">
                <a:effectLst/>
                <a:latin typeface="Montserrat" pitchFamily="2" charset="77"/>
              </a:rPr>
              <a:t>ejemplo</a:t>
            </a:r>
            <a:r>
              <a:rPr lang="en-US" sz="1800" dirty="0">
                <a:effectLst/>
                <a:latin typeface="Montserrat" pitchFamily="2" charset="77"/>
              </a:rPr>
              <a:t> es un </a:t>
            </a:r>
            <a:r>
              <a:rPr lang="en-US" sz="1800" dirty="0" err="1">
                <a:effectLst/>
                <a:latin typeface="Montserrat" pitchFamily="2" charset="77"/>
              </a:rPr>
              <a:t>buen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ejemplo</a:t>
            </a:r>
            <a:r>
              <a:rPr lang="en-US" sz="1800" dirty="0">
                <a:effectLst/>
                <a:latin typeface="Montserrat" pitchFamily="2" charset="77"/>
              </a:rPr>
              <a:t>. </a:t>
            </a:r>
          </a:p>
          <a:p>
            <a:r>
              <a:rPr lang="en-US" sz="1800" dirty="0">
                <a:effectLst/>
                <a:latin typeface="Montserrat" pitchFamily="2" charset="77"/>
              </a:rPr>
              <a:t>Doc2 : Este es un </a:t>
            </a:r>
            <a:r>
              <a:rPr lang="en-US" sz="1800" dirty="0" err="1">
                <a:effectLst/>
                <a:latin typeface="Montserrat" pitchFamily="2" charset="77"/>
              </a:rPr>
              <a:t>ejemplo</a:t>
            </a:r>
            <a:r>
              <a:rPr lang="en-US" sz="1800" dirty="0">
                <a:effectLst/>
                <a:latin typeface="Montserrat" pitchFamily="2" charset="77"/>
              </a:rPr>
              <a:t>.</a:t>
            </a:r>
            <a:br>
              <a:rPr lang="en-US" sz="1800" dirty="0">
                <a:effectLst/>
                <a:latin typeface="Montserrat" pitchFamily="2" charset="77"/>
              </a:rPr>
            </a:br>
            <a:r>
              <a:rPr lang="en-US" sz="1800" dirty="0">
                <a:effectLst/>
                <a:latin typeface="Montserrat" pitchFamily="2" charset="77"/>
              </a:rPr>
              <a:t>Doc3 : Un </a:t>
            </a:r>
            <a:r>
              <a:rPr lang="en-US" sz="1800" dirty="0" err="1">
                <a:effectLst/>
                <a:latin typeface="Montserrat" pitchFamily="2" charset="77"/>
              </a:rPr>
              <a:t>ejemplo</a:t>
            </a:r>
            <a:r>
              <a:rPr lang="en-US" sz="1800" dirty="0">
                <a:effectLst/>
                <a:latin typeface="Montserrat" pitchFamily="2" charset="77"/>
              </a:rPr>
              <a:t> no es bueno </a:t>
            </a:r>
            <a:r>
              <a:rPr lang="en-US" sz="1800" dirty="0" err="1">
                <a:effectLst/>
                <a:latin typeface="Montserrat" pitchFamily="2" charset="77"/>
              </a:rPr>
              <a:t>si</a:t>
            </a:r>
            <a:r>
              <a:rPr lang="en-US" sz="1800" dirty="0">
                <a:effectLst/>
                <a:latin typeface="Montserrat" pitchFamily="2" charset="77"/>
              </a:rPr>
              <a:t> no es claro. </a:t>
            </a:r>
            <a:endParaRPr lang="en-US" sz="1600" dirty="0">
              <a:effectLst/>
              <a:latin typeface="Montserrat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3AC3645-E087-CD85-443F-A778578409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653371"/>
                  </p:ext>
                </p:extLst>
              </p:nvPr>
            </p:nvGraphicFramePr>
            <p:xfrm>
              <a:off x="1703389" y="3357562"/>
              <a:ext cx="8893180" cy="29162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835416">
                      <a:extLst>
                        <a:ext uri="{9D8B030D-6E8A-4147-A177-3AD203B41FA5}">
                          <a16:colId xmlns:a16="http://schemas.microsoft.com/office/drawing/2014/main" val="3892496731"/>
                        </a:ext>
                      </a:extLst>
                    </a:gridCol>
                    <a:gridCol w="943220">
                      <a:extLst>
                        <a:ext uri="{9D8B030D-6E8A-4147-A177-3AD203B41FA5}">
                          <a16:colId xmlns:a16="http://schemas.microsoft.com/office/drawing/2014/main" val="3402673784"/>
                        </a:ext>
                      </a:extLst>
                    </a:gridCol>
                    <a:gridCol w="960883">
                      <a:extLst>
                        <a:ext uri="{9D8B030D-6E8A-4147-A177-3AD203B41FA5}">
                          <a16:colId xmlns:a16="http://schemas.microsoft.com/office/drawing/2014/main" val="82622634"/>
                        </a:ext>
                      </a:extLst>
                    </a:gridCol>
                    <a:gridCol w="817753">
                      <a:extLst>
                        <a:ext uri="{9D8B030D-6E8A-4147-A177-3AD203B41FA5}">
                          <a16:colId xmlns:a16="http://schemas.microsoft.com/office/drawing/2014/main" val="3268902713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638025920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127734636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2753311955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259751835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1400875932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2023706055"/>
                        </a:ext>
                      </a:extLst>
                    </a:gridCol>
                  </a:tblGrid>
                  <a:tr h="729060">
                    <a:tc>
                      <a:txBody>
                        <a:bodyPr/>
                        <a:lstStyle/>
                        <a:p>
                          <a:pPr algn="ctr"/>
                          <a:endParaRPr lang="en-MX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este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ejemplo</a:t>
                          </a:r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X" sz="1400" b="1" dirty="0">
                              <a:effectLst/>
                              <a:latin typeface="Montserrat" pitchFamily="2" charset="77"/>
                            </a:rPr>
                            <a:t>es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un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buen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no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si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claro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bueno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101772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1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  <m: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𝑜𝑔</m:t>
                                    </m:r>
                                    <m:d>
                                      <m:d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MX" sz="1400" b="0" i="1" u="none" strike="noStrike" kern="1200" cap="none" spc="0" normalizeH="0" baseline="0" noProof="0" dirty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21212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MX" sz="1400" b="0" i="1" u="none" strike="noStrike" kern="1200" cap="none" spc="0" normalizeH="0" baseline="0" noProof="0" dirty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21212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MX" sz="1400" b="0" i="1" u="none" strike="noStrike" kern="1200" cap="none" spc="0" normalizeH="0" baseline="0" noProof="0" dirty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21212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8621105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2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  <m: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𝑜𝑔</m:t>
                                    </m:r>
                                    <m:d>
                                      <m:dPr>
                                        <m:ctrlPr>
                                          <a:rPr kumimoji="0" lang="en-MX" sz="1400" b="0" i="1" u="none" strike="noStrike" kern="1200" cap="none" spc="0" normalizeH="0" baseline="0" noProof="0" dirty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21212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kumimoji="0" lang="en-MX" sz="1400" b="0" i="1" u="none" strike="noStrike" kern="1200" cap="none" spc="0" normalizeH="0" baseline="0" noProof="0" dirty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21212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kumimoji="0" lang="en-MX" sz="1400" b="0" i="1" u="none" strike="noStrike" kern="1200" cap="none" spc="0" normalizeH="0" baseline="0" noProof="0" dirty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21212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3</m:t>
                                            </m:r>
                                          </m:num>
                                          <m:den>
                                            <m:r>
                                              <a:rPr kumimoji="0" lang="en-MX" sz="1400" b="0" i="1" u="none" strike="noStrike" kern="1200" cap="none" spc="0" normalizeH="0" baseline="0" noProof="0" dirty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212121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05216349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3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MX" sz="14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  <m:r>
                                  <a:rPr kumimoji="0" lang="en-MX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𝑜𝑔</m:t>
                                </m:r>
                                <m:d>
                                  <m:dPr>
                                    <m:ctrlPr>
                                      <a:rPr kumimoji="0" lang="en-MX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sz="1400" b="0" i="1" u="none" strike="noStrike" kern="1200" cap="none" spc="0" normalizeH="0" baseline="0" noProof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21212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57233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3AC3645-E087-CD85-443F-A778578409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653371"/>
                  </p:ext>
                </p:extLst>
              </p:nvPr>
            </p:nvGraphicFramePr>
            <p:xfrm>
              <a:off x="1703389" y="3357562"/>
              <a:ext cx="8893180" cy="29162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835416">
                      <a:extLst>
                        <a:ext uri="{9D8B030D-6E8A-4147-A177-3AD203B41FA5}">
                          <a16:colId xmlns:a16="http://schemas.microsoft.com/office/drawing/2014/main" val="3892496731"/>
                        </a:ext>
                      </a:extLst>
                    </a:gridCol>
                    <a:gridCol w="943220">
                      <a:extLst>
                        <a:ext uri="{9D8B030D-6E8A-4147-A177-3AD203B41FA5}">
                          <a16:colId xmlns:a16="http://schemas.microsoft.com/office/drawing/2014/main" val="3402673784"/>
                        </a:ext>
                      </a:extLst>
                    </a:gridCol>
                    <a:gridCol w="960883">
                      <a:extLst>
                        <a:ext uri="{9D8B030D-6E8A-4147-A177-3AD203B41FA5}">
                          <a16:colId xmlns:a16="http://schemas.microsoft.com/office/drawing/2014/main" val="82622634"/>
                        </a:ext>
                      </a:extLst>
                    </a:gridCol>
                    <a:gridCol w="817753">
                      <a:extLst>
                        <a:ext uri="{9D8B030D-6E8A-4147-A177-3AD203B41FA5}">
                          <a16:colId xmlns:a16="http://schemas.microsoft.com/office/drawing/2014/main" val="3268902713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638025920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127734636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2753311955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259751835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1400875932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2023706055"/>
                        </a:ext>
                      </a:extLst>
                    </a:gridCol>
                  </a:tblGrid>
                  <a:tr h="729060">
                    <a:tc>
                      <a:txBody>
                        <a:bodyPr/>
                        <a:lstStyle/>
                        <a:p>
                          <a:pPr algn="ctr"/>
                          <a:endParaRPr lang="en-MX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este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ejemplo</a:t>
                          </a:r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X" sz="1400" b="1" dirty="0">
                              <a:effectLst/>
                              <a:latin typeface="Montserrat" pitchFamily="2" charset="77"/>
                            </a:rPr>
                            <a:t>es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un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buen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no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si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claro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bueno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101772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1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541" t="-100000" r="-758108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5526" t="-100000" r="-638158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9063" t="-100000" r="-657813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775" t="-100000" r="-492958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857" t="-100000" r="-4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857" t="-100000" r="-3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2857" t="-100000" r="-2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2857" t="-100000" r="-1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857" t="-100000" b="-1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621105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2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541" t="-203509" r="-758108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5526" t="-203509" r="-638158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9063" t="-203509" r="-657813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775" t="-203509" r="-492958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857" t="-203509" r="-4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857" t="-203509" r="-3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2857" t="-203509" r="-2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2857" t="-203509" r="-1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857" t="-203509" b="-1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5216349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3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541" t="-298276" r="-7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5526" t="-298276" r="-638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9063" t="-298276" r="-65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775" t="-298276" r="-492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857" t="-298276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857" t="-298276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2857" t="-298276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2857" t="-298276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857" t="-2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57233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8B9230D5-3179-DA67-1CD5-BDAD64838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/>
              <a:t>TF-IDF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9E7A2-16D1-E369-9233-E9D1176EE06E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3213920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Lematización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17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Lemmatization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B6849C-CD0A-3548-BCBA-6873AF97018C}"/>
              </a:ext>
            </a:extLst>
          </p:cNvPr>
          <p:cNvSpPr/>
          <p:nvPr/>
        </p:nvSpPr>
        <p:spPr>
          <a:xfrm>
            <a:off x="1595438" y="1952625"/>
            <a:ext cx="9696209" cy="20621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Es un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proceso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 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lingüístico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 que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consiste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, dada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una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 forma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flexionada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 (plural,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femenino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conjugada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etc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),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hallar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la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raíz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(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lema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)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correspondiente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El 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lema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 es la forma que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por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convenio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se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acepta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como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representante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de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todas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las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formas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flexionadas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de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una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misma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palabra.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Lematizar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implica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estandarizar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desambiguar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segmentar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y,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caso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de usar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programas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de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lematización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automática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también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etiquetar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1504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18</a:t>
            </a:fld>
            <a:endParaRPr lang="es-E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06AF0-9BED-F115-89AF-8D303E0AF177}"/>
              </a:ext>
            </a:extLst>
          </p:cNvPr>
          <p:cNvSpPr/>
          <p:nvPr/>
        </p:nvSpPr>
        <p:spPr>
          <a:xfrm>
            <a:off x="1595438" y="1952625"/>
            <a:ext cx="5386275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Montserrat" pitchFamily="2" charset="77"/>
              </a:rPr>
              <a:t>Doc1 : Nos </a:t>
            </a:r>
            <a:r>
              <a:rPr lang="en-US" sz="1800" dirty="0" err="1">
                <a:effectLst/>
                <a:latin typeface="Montserrat" pitchFamily="2" charset="77"/>
              </a:rPr>
              <a:t>vamos</a:t>
            </a:r>
            <a:r>
              <a:rPr lang="en-US" sz="1800" dirty="0">
                <a:effectLst/>
                <a:latin typeface="Montserrat" pitchFamily="2" charset="77"/>
              </a:rPr>
              <a:t> a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yendo</a:t>
            </a:r>
            <a:endParaRPr lang="en-US" sz="1800" dirty="0">
              <a:effectLst/>
              <a:latin typeface="Montserrat" pitchFamily="2" charset="77"/>
            </a:endParaRPr>
          </a:p>
          <a:p>
            <a:r>
              <a:rPr lang="en-US" sz="1800" dirty="0">
                <a:effectLst/>
                <a:latin typeface="Montserrat" pitchFamily="2" charset="77"/>
              </a:rPr>
              <a:t>Doc2 : </a:t>
            </a:r>
            <a:r>
              <a:rPr lang="en-US" sz="1800" dirty="0" err="1">
                <a:effectLst/>
                <a:latin typeface="Montserrat" pitchFamily="2" charset="77"/>
              </a:rPr>
              <a:t>Te</a:t>
            </a:r>
            <a:r>
              <a:rPr lang="en-US" sz="1800" dirty="0">
                <a:effectLst/>
                <a:latin typeface="Montserrat" pitchFamily="2" charset="77"/>
              </a:rPr>
              <a:t> vas a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yendo</a:t>
            </a:r>
            <a:endParaRPr lang="en-US" sz="1800" dirty="0">
              <a:effectLst/>
              <a:latin typeface="Montserrat" pitchFamily="2" charset="77"/>
            </a:endParaRPr>
          </a:p>
          <a:p>
            <a:r>
              <a:rPr lang="en-US" sz="1800" dirty="0">
                <a:effectLst/>
                <a:latin typeface="Montserrat" pitchFamily="2" charset="77"/>
              </a:rPr>
              <a:t>Doc3 : Me </a:t>
            </a:r>
            <a:r>
              <a:rPr lang="en-US" sz="1800" dirty="0" err="1">
                <a:effectLst/>
                <a:latin typeface="Montserrat" pitchFamily="2" charset="77"/>
              </a:rPr>
              <a:t>voy</a:t>
            </a:r>
            <a:r>
              <a:rPr lang="en-US" sz="1800" dirty="0">
                <a:effectLst/>
                <a:latin typeface="Montserrat" pitchFamily="2" charset="77"/>
              </a:rPr>
              <a:t> a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yendo</a:t>
            </a:r>
            <a:endParaRPr lang="en-US" sz="1600" dirty="0">
              <a:effectLst/>
              <a:latin typeface="Montserra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3AC3645-E087-CD85-443F-A778578409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677013"/>
                  </p:ext>
                </p:extLst>
              </p:nvPr>
            </p:nvGraphicFramePr>
            <p:xfrm>
              <a:off x="1703389" y="3357562"/>
              <a:ext cx="8893180" cy="29162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835416">
                      <a:extLst>
                        <a:ext uri="{9D8B030D-6E8A-4147-A177-3AD203B41FA5}">
                          <a16:colId xmlns:a16="http://schemas.microsoft.com/office/drawing/2014/main" val="3892496731"/>
                        </a:ext>
                      </a:extLst>
                    </a:gridCol>
                    <a:gridCol w="943220">
                      <a:extLst>
                        <a:ext uri="{9D8B030D-6E8A-4147-A177-3AD203B41FA5}">
                          <a16:colId xmlns:a16="http://schemas.microsoft.com/office/drawing/2014/main" val="3402673784"/>
                        </a:ext>
                      </a:extLst>
                    </a:gridCol>
                    <a:gridCol w="960883">
                      <a:extLst>
                        <a:ext uri="{9D8B030D-6E8A-4147-A177-3AD203B41FA5}">
                          <a16:colId xmlns:a16="http://schemas.microsoft.com/office/drawing/2014/main" val="82622634"/>
                        </a:ext>
                      </a:extLst>
                    </a:gridCol>
                    <a:gridCol w="817753">
                      <a:extLst>
                        <a:ext uri="{9D8B030D-6E8A-4147-A177-3AD203B41FA5}">
                          <a16:colId xmlns:a16="http://schemas.microsoft.com/office/drawing/2014/main" val="3268902713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638025920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127734636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2753311955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259751835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1400875932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2023706055"/>
                        </a:ext>
                      </a:extLst>
                    </a:gridCol>
                  </a:tblGrid>
                  <a:tr h="729060">
                    <a:tc>
                      <a:txBody>
                        <a:bodyPr/>
                        <a:lstStyle/>
                        <a:p>
                          <a:pPr algn="ctr"/>
                          <a:endParaRPr lang="en-MX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nos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vamos</a:t>
                          </a:r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X" sz="1400" b="1" dirty="0">
                              <a:effectLst/>
                              <a:latin typeface="Montserrat" pitchFamily="2" charset="77"/>
                            </a:rPr>
                            <a:t>a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ir</a:t>
                          </a:r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yendo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te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vas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me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voy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101772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1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MX" sz="1400" dirty="0">
                              <a:effectLst/>
                              <a:latin typeface="Montserrat" pitchFamily="2" charset="77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MX" sz="1400" dirty="0">
                              <a:effectLst/>
                              <a:latin typeface="Montserrat" pitchFamily="2" charset="77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8621105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2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b="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b="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MX" sz="1400" dirty="0">
                              <a:effectLst/>
                              <a:latin typeface="Montserrat" pitchFamily="2" charset="77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21212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kumimoji="0" lang="en-MX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212121"/>
                              </a:solidFill>
                              <a:effectLst/>
                              <a:uLnTx/>
                              <a:uFillTx/>
                              <a:latin typeface="Montserrat" pitchFamily="2" charset="77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21212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kumimoji="0" lang="en-MX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212121"/>
                              </a:solidFill>
                              <a:effectLst/>
                              <a:uLnTx/>
                              <a:uFillTx/>
                              <a:latin typeface="Montserrat" pitchFamily="2" charset="77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05216349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3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b="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b="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MX" sz="1400" dirty="0">
                              <a:effectLst/>
                              <a:latin typeface="Montserrat" pitchFamily="2" charset="77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21212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kumimoji="0" lang="en-MX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212121"/>
                              </a:solidFill>
                              <a:effectLst/>
                              <a:uLnTx/>
                              <a:uFillTx/>
                              <a:latin typeface="Montserrat" pitchFamily="2" charset="77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21212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oMath>
                          </a14:m>
                          <a:r>
                            <a:rPr kumimoji="0" lang="en-MX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212121"/>
                              </a:solidFill>
                              <a:effectLst/>
                              <a:uLnTx/>
                              <a:uFillTx/>
                              <a:latin typeface="Montserrat" pitchFamily="2" charset="77"/>
                              <a:ea typeface="+mn-ea"/>
                              <a:cs typeface="+mn-cs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5723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3AC3645-E087-CD85-443F-A778578409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677013"/>
                  </p:ext>
                </p:extLst>
              </p:nvPr>
            </p:nvGraphicFramePr>
            <p:xfrm>
              <a:off x="1703389" y="3357562"/>
              <a:ext cx="8893180" cy="29162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835416">
                      <a:extLst>
                        <a:ext uri="{9D8B030D-6E8A-4147-A177-3AD203B41FA5}">
                          <a16:colId xmlns:a16="http://schemas.microsoft.com/office/drawing/2014/main" val="3892496731"/>
                        </a:ext>
                      </a:extLst>
                    </a:gridCol>
                    <a:gridCol w="943220">
                      <a:extLst>
                        <a:ext uri="{9D8B030D-6E8A-4147-A177-3AD203B41FA5}">
                          <a16:colId xmlns:a16="http://schemas.microsoft.com/office/drawing/2014/main" val="3402673784"/>
                        </a:ext>
                      </a:extLst>
                    </a:gridCol>
                    <a:gridCol w="960883">
                      <a:extLst>
                        <a:ext uri="{9D8B030D-6E8A-4147-A177-3AD203B41FA5}">
                          <a16:colId xmlns:a16="http://schemas.microsoft.com/office/drawing/2014/main" val="82622634"/>
                        </a:ext>
                      </a:extLst>
                    </a:gridCol>
                    <a:gridCol w="817753">
                      <a:extLst>
                        <a:ext uri="{9D8B030D-6E8A-4147-A177-3AD203B41FA5}">
                          <a16:colId xmlns:a16="http://schemas.microsoft.com/office/drawing/2014/main" val="3268902713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638025920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127734636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2753311955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3259751835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1400875932"/>
                        </a:ext>
                      </a:extLst>
                    </a:gridCol>
                    <a:gridCol w="889318">
                      <a:extLst>
                        <a:ext uri="{9D8B030D-6E8A-4147-A177-3AD203B41FA5}">
                          <a16:colId xmlns:a16="http://schemas.microsoft.com/office/drawing/2014/main" val="2023706055"/>
                        </a:ext>
                      </a:extLst>
                    </a:gridCol>
                  </a:tblGrid>
                  <a:tr h="729060">
                    <a:tc>
                      <a:txBody>
                        <a:bodyPr/>
                        <a:lstStyle/>
                        <a:p>
                          <a:pPr algn="ctr"/>
                          <a:endParaRPr lang="en-MX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nos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vamos</a:t>
                          </a:r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X" sz="1400" b="1" dirty="0">
                              <a:effectLst/>
                              <a:latin typeface="Montserrat" pitchFamily="2" charset="77"/>
                            </a:rPr>
                            <a:t>a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ir</a:t>
                          </a:r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yendo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te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vas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me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voy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101772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1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541" t="-100000" r="-758108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5526" t="-100000" r="-638158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9063" t="-100000" r="-657813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775" t="-100000" r="-492958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857" t="-100000" r="-4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857" t="-100000" r="-3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2857" t="-100000" r="-2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2857" t="-100000" r="-1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857" t="-100000" b="-1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621105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2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541" t="-203509" r="-758108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5526" t="-203509" r="-638158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9063" t="-203509" r="-657813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775" t="-203509" r="-492958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857" t="-203509" r="-4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857" t="-203509" r="-3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2857" t="-203509" r="-2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2857" t="-203509" r="-1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857" t="-203509" b="-1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5216349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3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541" t="-298276" r="-7581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5526" t="-298276" r="-638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9063" t="-298276" r="-6578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5775" t="-298276" r="-4929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857" t="-298276" r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2857" t="-298276" r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702857" t="-298276" r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2857" t="-298276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02857" t="-2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57233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BD31470-95B3-EA08-E89D-4DE071AD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Lematización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BCC5D-81C0-C66D-FD40-E545713ABB60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Lemmatization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BDFC2D-3765-D626-DA76-6FAB0F6CD876}"/>
              </a:ext>
            </a:extLst>
          </p:cNvPr>
          <p:cNvSpPr/>
          <p:nvPr/>
        </p:nvSpPr>
        <p:spPr>
          <a:xfrm>
            <a:off x="1703389" y="3010495"/>
            <a:ext cx="538627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Montserrat" pitchFamily="2" charset="77"/>
              </a:rPr>
              <a:t>TDM con tokens</a:t>
            </a:r>
            <a:endParaRPr lang="en-US" sz="1600" dirty="0">
              <a:effectLst/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35914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19</a:t>
            </a:fld>
            <a:endParaRPr lang="es-E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06AF0-9BED-F115-89AF-8D303E0AF177}"/>
              </a:ext>
            </a:extLst>
          </p:cNvPr>
          <p:cNvSpPr/>
          <p:nvPr/>
        </p:nvSpPr>
        <p:spPr>
          <a:xfrm>
            <a:off x="1595439" y="1952625"/>
            <a:ext cx="406876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Montserrat" pitchFamily="2" charset="77"/>
              </a:rPr>
              <a:t>Doc1 : Nos </a:t>
            </a:r>
            <a:r>
              <a:rPr lang="en-US" sz="1800" dirty="0" err="1">
                <a:effectLst/>
                <a:latin typeface="Montserrat" pitchFamily="2" charset="77"/>
              </a:rPr>
              <a:t>vamos</a:t>
            </a:r>
            <a:r>
              <a:rPr lang="en-US" sz="1800" dirty="0">
                <a:effectLst/>
                <a:latin typeface="Montserrat" pitchFamily="2" charset="77"/>
              </a:rPr>
              <a:t> a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yendo</a:t>
            </a:r>
            <a:endParaRPr lang="en-US" sz="1800" dirty="0">
              <a:effectLst/>
              <a:latin typeface="Montserrat" pitchFamily="2" charset="77"/>
            </a:endParaRPr>
          </a:p>
          <a:p>
            <a:r>
              <a:rPr lang="en-US" sz="1800" dirty="0">
                <a:effectLst/>
                <a:latin typeface="Montserrat" pitchFamily="2" charset="77"/>
              </a:rPr>
              <a:t>Doc2 : </a:t>
            </a:r>
            <a:r>
              <a:rPr lang="en-US" sz="1800" dirty="0" err="1">
                <a:effectLst/>
                <a:latin typeface="Montserrat" pitchFamily="2" charset="77"/>
              </a:rPr>
              <a:t>Te</a:t>
            </a:r>
            <a:r>
              <a:rPr lang="en-US" sz="1800" dirty="0">
                <a:effectLst/>
                <a:latin typeface="Montserrat" pitchFamily="2" charset="77"/>
              </a:rPr>
              <a:t> vas a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yendo</a:t>
            </a:r>
            <a:endParaRPr lang="en-US" sz="1800" dirty="0">
              <a:effectLst/>
              <a:latin typeface="Montserrat" pitchFamily="2" charset="77"/>
            </a:endParaRPr>
          </a:p>
          <a:p>
            <a:r>
              <a:rPr lang="en-US" sz="1800" dirty="0">
                <a:effectLst/>
                <a:latin typeface="Montserrat" pitchFamily="2" charset="77"/>
              </a:rPr>
              <a:t>Doc3 : Me </a:t>
            </a:r>
            <a:r>
              <a:rPr lang="en-US" sz="1800" dirty="0" err="1">
                <a:effectLst/>
                <a:latin typeface="Montserrat" pitchFamily="2" charset="77"/>
              </a:rPr>
              <a:t>voy</a:t>
            </a:r>
            <a:r>
              <a:rPr lang="en-US" sz="1800" dirty="0">
                <a:effectLst/>
                <a:latin typeface="Montserrat" pitchFamily="2" charset="77"/>
              </a:rPr>
              <a:t> a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yendo</a:t>
            </a:r>
            <a:endParaRPr lang="en-US" sz="1600" dirty="0">
              <a:effectLst/>
              <a:latin typeface="Montserrat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3AC3645-E087-CD85-443F-A778578409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646914"/>
                  </p:ext>
                </p:extLst>
              </p:nvPr>
            </p:nvGraphicFramePr>
            <p:xfrm>
              <a:off x="1703389" y="3357562"/>
              <a:ext cx="8785223" cy="29162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375458">
                      <a:extLst>
                        <a:ext uri="{9D8B030D-6E8A-4147-A177-3AD203B41FA5}">
                          <a16:colId xmlns:a16="http://schemas.microsoft.com/office/drawing/2014/main" val="3892496731"/>
                        </a:ext>
                      </a:extLst>
                    </a:gridCol>
                    <a:gridCol w="1718039">
                      <a:extLst>
                        <a:ext uri="{9D8B030D-6E8A-4147-A177-3AD203B41FA5}">
                          <a16:colId xmlns:a16="http://schemas.microsoft.com/office/drawing/2014/main" val="3402673784"/>
                        </a:ext>
                      </a:extLst>
                    </a:gridCol>
                    <a:gridCol w="1416941">
                      <a:extLst>
                        <a:ext uri="{9D8B030D-6E8A-4147-A177-3AD203B41FA5}">
                          <a16:colId xmlns:a16="http://schemas.microsoft.com/office/drawing/2014/main" val="82622634"/>
                        </a:ext>
                      </a:extLst>
                    </a:gridCol>
                    <a:gridCol w="1346377">
                      <a:extLst>
                        <a:ext uri="{9D8B030D-6E8A-4147-A177-3AD203B41FA5}">
                          <a16:colId xmlns:a16="http://schemas.microsoft.com/office/drawing/2014/main" val="3268902713"/>
                        </a:ext>
                      </a:extLst>
                    </a:gridCol>
                    <a:gridCol w="1464204">
                      <a:extLst>
                        <a:ext uri="{9D8B030D-6E8A-4147-A177-3AD203B41FA5}">
                          <a16:colId xmlns:a16="http://schemas.microsoft.com/office/drawing/2014/main" val="638025920"/>
                        </a:ext>
                      </a:extLst>
                    </a:gridCol>
                    <a:gridCol w="1464204">
                      <a:extLst>
                        <a:ext uri="{9D8B030D-6E8A-4147-A177-3AD203B41FA5}">
                          <a16:colId xmlns:a16="http://schemas.microsoft.com/office/drawing/2014/main" val="3127734636"/>
                        </a:ext>
                      </a:extLst>
                    </a:gridCol>
                  </a:tblGrid>
                  <a:tr h="729060">
                    <a:tc>
                      <a:txBody>
                        <a:bodyPr/>
                        <a:lstStyle/>
                        <a:p>
                          <a:pPr algn="ctr"/>
                          <a:endParaRPr lang="en-MX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nosotros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ir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X" sz="1400" b="1" dirty="0">
                              <a:effectLst/>
                              <a:latin typeface="Montserrat" pitchFamily="2" charset="77"/>
                            </a:rPr>
                            <a:t>a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tú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yo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101772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1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MX" sz="1400" dirty="0">
                              <a:effectLst/>
                              <a:latin typeface="Montserrat" pitchFamily="2" charset="77"/>
                            </a:rPr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8621105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2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b="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b="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05216349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3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b="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b="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MX" sz="1400" dirty="0">
                              <a:effectLst/>
                              <a:latin typeface="Montserrat" pitchFamily="2" charset="77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5723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3AC3645-E087-CD85-443F-A778578409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7646914"/>
                  </p:ext>
                </p:extLst>
              </p:nvPr>
            </p:nvGraphicFramePr>
            <p:xfrm>
              <a:off x="1703389" y="3357562"/>
              <a:ext cx="8785223" cy="29162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375458">
                      <a:extLst>
                        <a:ext uri="{9D8B030D-6E8A-4147-A177-3AD203B41FA5}">
                          <a16:colId xmlns:a16="http://schemas.microsoft.com/office/drawing/2014/main" val="3892496731"/>
                        </a:ext>
                      </a:extLst>
                    </a:gridCol>
                    <a:gridCol w="1718039">
                      <a:extLst>
                        <a:ext uri="{9D8B030D-6E8A-4147-A177-3AD203B41FA5}">
                          <a16:colId xmlns:a16="http://schemas.microsoft.com/office/drawing/2014/main" val="3402673784"/>
                        </a:ext>
                      </a:extLst>
                    </a:gridCol>
                    <a:gridCol w="1416941">
                      <a:extLst>
                        <a:ext uri="{9D8B030D-6E8A-4147-A177-3AD203B41FA5}">
                          <a16:colId xmlns:a16="http://schemas.microsoft.com/office/drawing/2014/main" val="82622634"/>
                        </a:ext>
                      </a:extLst>
                    </a:gridCol>
                    <a:gridCol w="1346377">
                      <a:extLst>
                        <a:ext uri="{9D8B030D-6E8A-4147-A177-3AD203B41FA5}">
                          <a16:colId xmlns:a16="http://schemas.microsoft.com/office/drawing/2014/main" val="3268902713"/>
                        </a:ext>
                      </a:extLst>
                    </a:gridCol>
                    <a:gridCol w="1464204">
                      <a:extLst>
                        <a:ext uri="{9D8B030D-6E8A-4147-A177-3AD203B41FA5}">
                          <a16:colId xmlns:a16="http://schemas.microsoft.com/office/drawing/2014/main" val="638025920"/>
                        </a:ext>
                      </a:extLst>
                    </a:gridCol>
                    <a:gridCol w="1464204">
                      <a:extLst>
                        <a:ext uri="{9D8B030D-6E8A-4147-A177-3AD203B41FA5}">
                          <a16:colId xmlns:a16="http://schemas.microsoft.com/office/drawing/2014/main" val="3127734636"/>
                        </a:ext>
                      </a:extLst>
                    </a:gridCol>
                  </a:tblGrid>
                  <a:tr h="729060">
                    <a:tc>
                      <a:txBody>
                        <a:bodyPr/>
                        <a:lstStyle/>
                        <a:p>
                          <a:pPr algn="ctr"/>
                          <a:endParaRPr lang="en-MX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nosotros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ir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X" sz="1400" b="1" dirty="0">
                              <a:effectLst/>
                              <a:latin typeface="Montserrat" pitchFamily="2" charset="77"/>
                            </a:rPr>
                            <a:t>a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tú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yo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101772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1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147" t="-100000" r="-330147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0721" t="-100000" r="-304505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5849" t="-100000" r="-218868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8276" t="-100000" r="-1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609" t="-100000" r="-870" b="-1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621105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2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147" t="-203509" r="-330147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0721" t="-203509" r="-304505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5849" t="-203509" r="-218868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8276" t="-203509" r="-1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609" t="-203509" r="-870" b="-1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5216349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3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147" t="-298276" r="-330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0721" t="-298276" r="-304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5849" t="-298276" r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8276" t="-298276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609" t="-298276" r="-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57233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BD31470-95B3-EA08-E89D-4DE071AD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Lematización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BCC5D-81C0-C66D-FD40-E545713ABB60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Lemmatization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BDFC2D-3765-D626-DA76-6FAB0F6CD876}"/>
              </a:ext>
            </a:extLst>
          </p:cNvPr>
          <p:cNvSpPr/>
          <p:nvPr/>
        </p:nvSpPr>
        <p:spPr>
          <a:xfrm>
            <a:off x="1703389" y="3010495"/>
            <a:ext cx="538627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Montserrat" pitchFamily="2" charset="77"/>
              </a:rPr>
              <a:t>TDM con </a:t>
            </a:r>
            <a:r>
              <a:rPr lang="en-US" sz="1800" dirty="0" err="1">
                <a:effectLst/>
                <a:latin typeface="Montserrat" pitchFamily="2" charset="77"/>
              </a:rPr>
              <a:t>lemas</a:t>
            </a:r>
            <a:endParaRPr lang="en-US" sz="1600" dirty="0">
              <a:effectLst/>
              <a:latin typeface="Montserrat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49A584-316E-D8AB-F658-BB3BFCA2B01E}"/>
              </a:ext>
            </a:extLst>
          </p:cNvPr>
          <p:cNvSpPr/>
          <p:nvPr/>
        </p:nvSpPr>
        <p:spPr>
          <a:xfrm>
            <a:off x="6761957" y="1987156"/>
            <a:ext cx="406876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Montserrat" pitchFamily="2" charset="77"/>
              </a:rPr>
              <a:t>Doc1 : </a:t>
            </a:r>
            <a:r>
              <a:rPr lang="en-US" sz="1800" dirty="0" err="1">
                <a:effectLst/>
                <a:latin typeface="Montserrat" pitchFamily="2" charset="77"/>
              </a:rPr>
              <a:t>Nosotros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a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endParaRPr lang="en-US" sz="1800" dirty="0">
              <a:effectLst/>
              <a:latin typeface="Montserrat" pitchFamily="2" charset="77"/>
            </a:endParaRPr>
          </a:p>
          <a:p>
            <a:r>
              <a:rPr lang="en-US" sz="1800" dirty="0">
                <a:effectLst/>
                <a:latin typeface="Montserrat" pitchFamily="2" charset="77"/>
              </a:rPr>
              <a:t>Doc2 : Tú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a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endParaRPr lang="en-US" sz="1800" dirty="0">
              <a:effectLst/>
              <a:latin typeface="Montserrat" pitchFamily="2" charset="77"/>
            </a:endParaRPr>
          </a:p>
          <a:p>
            <a:r>
              <a:rPr lang="en-US" sz="1800" dirty="0">
                <a:effectLst/>
                <a:latin typeface="Montserrat" pitchFamily="2" charset="77"/>
              </a:rPr>
              <a:t>Doc3 : </a:t>
            </a:r>
            <a:r>
              <a:rPr lang="en-US" sz="1800" dirty="0" err="1">
                <a:effectLst/>
                <a:latin typeface="Montserrat" pitchFamily="2" charset="77"/>
              </a:rPr>
              <a:t>Yo</a:t>
            </a:r>
            <a:r>
              <a:rPr lang="en-US" sz="1800" dirty="0">
                <a:effectLst/>
                <a:latin typeface="Montserrat" pitchFamily="2" charset="77"/>
              </a:rPr>
              <a:t> a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endParaRPr lang="en-US" sz="1600" dirty="0">
              <a:effectLst/>
              <a:latin typeface="Montserrat" pitchFamily="2" charset="77"/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6F1401F1-EC40-50E2-09F9-44A406A9802D}"/>
              </a:ext>
            </a:extLst>
          </p:cNvPr>
          <p:cNvSpPr/>
          <p:nvPr/>
        </p:nvSpPr>
        <p:spPr>
          <a:xfrm>
            <a:off x="5531131" y="1987156"/>
            <a:ext cx="818775" cy="1023339"/>
          </a:xfrm>
          <a:prstGeom prst="chevron">
            <a:avLst>
              <a:gd name="adj" fmla="val 716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096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Text Analytics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528102-9627-25E8-FC3C-D4B5AD493129}"/>
              </a:ext>
            </a:extLst>
          </p:cNvPr>
          <p:cNvGrpSpPr/>
          <p:nvPr/>
        </p:nvGrpSpPr>
        <p:grpSpPr>
          <a:xfrm>
            <a:off x="3783719" y="1432861"/>
            <a:ext cx="4624563" cy="4894554"/>
            <a:chOff x="4324884" y="1432861"/>
            <a:chExt cx="4624563" cy="489455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F49D15C-DE0D-0DF1-3168-5D61B048B9FB}"/>
                </a:ext>
              </a:extLst>
            </p:cNvPr>
            <p:cNvGrpSpPr/>
            <p:nvPr/>
          </p:nvGrpSpPr>
          <p:grpSpPr>
            <a:xfrm>
              <a:off x="4324884" y="1432861"/>
              <a:ext cx="4624563" cy="4894554"/>
              <a:chOff x="4324884" y="1433846"/>
              <a:chExt cx="4464845" cy="472551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784D021-AAC2-606E-13FE-7D0C0B38EE64}"/>
                  </a:ext>
                </a:extLst>
              </p:cNvPr>
              <p:cNvSpPr/>
              <p:nvPr/>
            </p:nvSpPr>
            <p:spPr>
              <a:xfrm>
                <a:off x="5209207" y="4073236"/>
                <a:ext cx="1463056" cy="2086122"/>
              </a:xfrm>
              <a:prstGeom prst="ellipse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1BDE989-F10D-2AAA-FF37-A8DEE00274CC}"/>
                  </a:ext>
                </a:extLst>
              </p:cNvPr>
              <p:cNvSpPr/>
              <p:nvPr/>
            </p:nvSpPr>
            <p:spPr>
              <a:xfrm rot="2680694">
                <a:off x="6164276" y="1433846"/>
                <a:ext cx="2116228" cy="3733079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F8125AA-056D-A021-8316-93FFA7C385E4}"/>
                  </a:ext>
                </a:extLst>
              </p:cNvPr>
              <p:cNvSpPr/>
              <p:nvPr/>
            </p:nvSpPr>
            <p:spPr>
              <a:xfrm rot="2680694">
                <a:off x="5319733" y="1677979"/>
                <a:ext cx="1463056" cy="2668374"/>
              </a:xfrm>
              <a:prstGeom prst="ellipse">
                <a:avLst/>
              </a:prstGeom>
              <a:solidFill>
                <a:schemeClr val="accent3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28A797F-A09E-B99C-3979-B7CE764E9B87}"/>
                  </a:ext>
                </a:extLst>
              </p:cNvPr>
              <p:cNvSpPr/>
              <p:nvPr/>
            </p:nvSpPr>
            <p:spPr>
              <a:xfrm rot="8100000">
                <a:off x="6775159" y="1842535"/>
                <a:ext cx="1837975" cy="2668374"/>
              </a:xfrm>
              <a:prstGeom prst="ellipse">
                <a:avLst/>
              </a:prstGeom>
              <a:solidFill>
                <a:schemeClr val="accent2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3B159331-8773-949A-7500-3BCD976F8D57}"/>
                  </a:ext>
                </a:extLst>
              </p:cNvPr>
              <p:cNvSpPr/>
              <p:nvPr/>
            </p:nvSpPr>
            <p:spPr>
              <a:xfrm rot="5400000">
                <a:off x="4770251" y="3488460"/>
                <a:ext cx="1195388" cy="2086122"/>
              </a:xfrm>
              <a:prstGeom prst="ellipse">
                <a:avLst/>
              </a:prstGeom>
              <a:solidFill>
                <a:schemeClr val="accent5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48900D-1317-B332-E142-2167CA9A0CC3}"/>
                  </a:ext>
                </a:extLst>
              </p:cNvPr>
              <p:cNvSpPr/>
              <p:nvPr/>
            </p:nvSpPr>
            <p:spPr>
              <a:xfrm>
                <a:off x="6935190" y="3479026"/>
                <a:ext cx="1854539" cy="2435515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F08FAFB-698A-1847-B8E9-F62A50768BA8}"/>
                  </a:ext>
                </a:extLst>
              </p:cNvPr>
              <p:cNvSpPr/>
              <p:nvPr/>
            </p:nvSpPr>
            <p:spPr>
              <a:xfrm>
                <a:off x="5664200" y="2693700"/>
                <a:ext cx="2435514" cy="2435514"/>
              </a:xfrm>
              <a:prstGeom prst="ellipse">
                <a:avLst/>
              </a:prstGeom>
              <a:solidFill>
                <a:schemeClr val="bg1">
                  <a:alpha val="49565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_tradnl"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BF94E7-E488-B66A-B041-78E31752CB41}"/>
                </a:ext>
              </a:extLst>
            </p:cNvPr>
            <p:cNvSpPr txBox="1"/>
            <p:nvPr/>
          </p:nvSpPr>
          <p:spPr>
            <a:xfrm>
              <a:off x="7937908" y="2029791"/>
              <a:ext cx="9156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_tradnl" sz="1000" b="1" dirty="0">
                  <a:latin typeface="Montserrat" pitchFamily="2" charset="77"/>
                </a:rPr>
                <a:t>Estadística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F05CE2-323D-6883-DEBC-2A73F74E772B}"/>
                </a:ext>
              </a:extLst>
            </p:cNvPr>
            <p:cNvSpPr txBox="1"/>
            <p:nvPr/>
          </p:nvSpPr>
          <p:spPr>
            <a:xfrm>
              <a:off x="7777746" y="2791669"/>
              <a:ext cx="10150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Inteligencia 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Artificial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392A5C-8915-41C2-99BC-B10F9B622B89}"/>
                </a:ext>
              </a:extLst>
            </p:cNvPr>
            <p:cNvSpPr txBox="1"/>
            <p:nvPr/>
          </p:nvSpPr>
          <p:spPr>
            <a:xfrm>
              <a:off x="7140966" y="2349228"/>
              <a:ext cx="119295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Aprendizaje de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Máquina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5CAC4B-4F07-284C-E602-953F11AB48F8}"/>
                </a:ext>
              </a:extLst>
            </p:cNvPr>
            <p:cNvSpPr txBox="1"/>
            <p:nvPr/>
          </p:nvSpPr>
          <p:spPr>
            <a:xfrm>
              <a:off x="5477745" y="5441225"/>
              <a:ext cx="107273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dirty="0">
                  <a:latin typeface="Montserrat" pitchFamily="2" charset="77"/>
                </a:rPr>
                <a:t>Servicios de </a:t>
              </a:r>
            </a:p>
            <a:p>
              <a:pPr algn="ctr"/>
              <a:r>
                <a:rPr lang="es-ES_tradnl" sz="1000" dirty="0">
                  <a:latin typeface="Montserrat" pitchFamily="2" charset="77"/>
                </a:rPr>
                <a:t>Información y</a:t>
              </a:r>
            </a:p>
            <a:p>
              <a:pPr algn="ctr"/>
              <a:r>
                <a:rPr lang="es-ES_tradnl" sz="1000" dirty="0">
                  <a:latin typeface="Montserrat" pitchFamily="2" charset="77"/>
                </a:rPr>
                <a:t>Biblioteca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2AF9C7-1345-4FE4-5CCD-F7B442605BCD}"/>
                </a:ext>
              </a:extLst>
            </p:cNvPr>
            <p:cNvSpPr txBox="1"/>
            <p:nvPr/>
          </p:nvSpPr>
          <p:spPr>
            <a:xfrm>
              <a:off x="4487330" y="4375281"/>
              <a:ext cx="78098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Bases de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Datos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517173-B3A5-5F70-5FF3-701B818B2985}"/>
                </a:ext>
              </a:extLst>
            </p:cNvPr>
            <p:cNvSpPr txBox="1"/>
            <p:nvPr/>
          </p:nvSpPr>
          <p:spPr>
            <a:xfrm>
              <a:off x="5385155" y="2627980"/>
              <a:ext cx="8899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Minería de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Datos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606A324-8085-9590-8518-4388CB33B106}"/>
                </a:ext>
              </a:extLst>
            </p:cNvPr>
            <p:cNvSpPr txBox="1"/>
            <p:nvPr/>
          </p:nvSpPr>
          <p:spPr>
            <a:xfrm>
              <a:off x="6089588" y="3004624"/>
              <a:ext cx="10294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Clasificación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22472D-DF33-6E50-1843-BD19181C845C}"/>
                </a:ext>
              </a:extLst>
            </p:cNvPr>
            <p:cNvSpPr txBox="1"/>
            <p:nvPr/>
          </p:nvSpPr>
          <p:spPr>
            <a:xfrm>
              <a:off x="5572119" y="3538031"/>
              <a:ext cx="11496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Estratificación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34CBB78-DB3D-E7DD-090B-082A50AA05B2}"/>
                </a:ext>
              </a:extLst>
            </p:cNvPr>
            <p:cNvSpPr txBox="1"/>
            <p:nvPr/>
          </p:nvSpPr>
          <p:spPr>
            <a:xfrm>
              <a:off x="5550122" y="4435744"/>
              <a:ext cx="12747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dirty="0">
                  <a:latin typeface="Montserrat" pitchFamily="2" charset="77"/>
                </a:rPr>
                <a:t>Recuperación de</a:t>
              </a:r>
            </a:p>
            <a:p>
              <a:pPr algn="ctr"/>
              <a:r>
                <a:rPr lang="es-ES_tradnl" sz="1000" dirty="0">
                  <a:latin typeface="Montserrat" pitchFamily="2" charset="77"/>
                </a:rPr>
                <a:t>información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D9FB05-C790-D63E-9A47-CAFCD7502DFF}"/>
                </a:ext>
              </a:extLst>
            </p:cNvPr>
            <p:cNvSpPr txBox="1"/>
            <p:nvPr/>
          </p:nvSpPr>
          <p:spPr>
            <a:xfrm>
              <a:off x="7574810" y="5174014"/>
              <a:ext cx="11785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dirty="0">
                  <a:latin typeface="Montserrat" pitchFamily="2" charset="77"/>
                </a:rPr>
                <a:t>Lenguaje</a:t>
              </a:r>
            </a:p>
            <a:p>
              <a:pPr algn="ctr"/>
              <a:r>
                <a:rPr lang="es-ES_tradnl" sz="1000" dirty="0">
                  <a:latin typeface="Montserrat" pitchFamily="2" charset="77"/>
                </a:rPr>
                <a:t>Computacional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4F864AA-7FD9-D34D-9A83-889FDD137575}"/>
                </a:ext>
              </a:extLst>
            </p:cNvPr>
            <p:cNvSpPr txBox="1"/>
            <p:nvPr/>
          </p:nvSpPr>
          <p:spPr>
            <a:xfrm>
              <a:off x="7176962" y="3679377"/>
              <a:ext cx="1236237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Procesamiento 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del Lenguaje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Natural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BA3FBC-27BE-C5AC-B1E7-300D957A40FD}"/>
                </a:ext>
              </a:extLst>
            </p:cNvPr>
            <p:cNvSpPr txBox="1"/>
            <p:nvPr/>
          </p:nvSpPr>
          <p:spPr>
            <a:xfrm>
              <a:off x="6599135" y="4852725"/>
              <a:ext cx="7216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s-ES_tradnl" sz="1000" b="1" dirty="0">
                  <a:latin typeface="Montserrat" pitchFamily="2" charset="77"/>
                </a:rPr>
                <a:t>Minería </a:t>
              </a:r>
            </a:p>
            <a:p>
              <a:pPr algn="ctr"/>
              <a:r>
                <a:rPr lang="es-ES_tradnl" sz="1000" b="1" dirty="0">
                  <a:latin typeface="Montserrat" pitchFamily="2" charset="77"/>
                </a:rPr>
                <a:t>Web</a:t>
              </a:r>
            </a:p>
          </p:txBody>
        </p:sp>
      </p:grpSp>
      <p:sp>
        <p:nvSpPr>
          <p:cNvPr id="28" name="Title 1">
            <a:extLst>
              <a:ext uri="{FF2B5EF4-FFF2-40B4-BE49-F238E27FC236}">
                <a16:creationId xmlns:a16="http://schemas.microsoft.com/office/drawing/2014/main" id="{CA747AE7-A146-73F8-7E5F-FDE1DB49F7F0}"/>
              </a:ext>
            </a:extLst>
          </p:cNvPr>
          <p:cNvSpPr txBox="1">
            <a:spLocks/>
          </p:cNvSpPr>
          <p:nvPr/>
        </p:nvSpPr>
        <p:spPr>
          <a:xfrm>
            <a:off x="1513506" y="2653428"/>
            <a:ext cx="1680531" cy="622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i="0" kern="1200">
                <a:solidFill>
                  <a:schemeClr val="tx1"/>
                </a:solidFill>
                <a:latin typeface="Montserrat Medium" pitchFamily="2" charset="77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Estamos </a:t>
            </a:r>
          </a:p>
          <a:p>
            <a:pPr algn="ctr"/>
            <a:r>
              <a:rPr lang="en-US" sz="2800" dirty="0" err="1"/>
              <a:t>aquí</a:t>
            </a:r>
            <a:endParaRPr lang="en-US" sz="2800" dirty="0"/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A7E321F8-E3B7-0BB8-2FA9-D8700BCA34E2}"/>
              </a:ext>
            </a:extLst>
          </p:cNvPr>
          <p:cNvCxnSpPr>
            <a:cxnSpLocks/>
            <a:stCxn id="28" idx="2"/>
          </p:cNvCxnSpPr>
          <p:nvPr/>
        </p:nvCxnSpPr>
        <p:spPr>
          <a:xfrm rot="16200000" flipH="1">
            <a:off x="3949767" y="1680298"/>
            <a:ext cx="787343" cy="3979332"/>
          </a:xfrm>
          <a:prstGeom prst="curvedConnector2">
            <a:avLst/>
          </a:prstGeom>
          <a:ln w="76200"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139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20</a:t>
            </a:fld>
            <a:endParaRPr lang="es-E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06AF0-9BED-F115-89AF-8D303E0AF177}"/>
              </a:ext>
            </a:extLst>
          </p:cNvPr>
          <p:cNvSpPr/>
          <p:nvPr/>
        </p:nvSpPr>
        <p:spPr>
          <a:xfrm>
            <a:off x="1595439" y="1952625"/>
            <a:ext cx="406876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Montserrat" pitchFamily="2" charset="77"/>
              </a:rPr>
              <a:t>Doc1 : Nos </a:t>
            </a:r>
            <a:r>
              <a:rPr lang="en-US" sz="1800" dirty="0" err="1">
                <a:effectLst/>
                <a:latin typeface="Montserrat" pitchFamily="2" charset="77"/>
              </a:rPr>
              <a:t>vamos</a:t>
            </a:r>
            <a:r>
              <a:rPr lang="en-US" sz="1800" dirty="0">
                <a:effectLst/>
                <a:latin typeface="Montserrat" pitchFamily="2" charset="77"/>
              </a:rPr>
              <a:t> a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yendo</a:t>
            </a:r>
            <a:endParaRPr lang="en-US" sz="1800" dirty="0">
              <a:effectLst/>
              <a:latin typeface="Montserrat" pitchFamily="2" charset="77"/>
            </a:endParaRPr>
          </a:p>
          <a:p>
            <a:r>
              <a:rPr lang="en-US" sz="1800" dirty="0">
                <a:effectLst/>
                <a:latin typeface="Montserrat" pitchFamily="2" charset="77"/>
              </a:rPr>
              <a:t>Doc2 : </a:t>
            </a:r>
            <a:r>
              <a:rPr lang="en-US" sz="1800" dirty="0" err="1">
                <a:effectLst/>
                <a:latin typeface="Montserrat" pitchFamily="2" charset="77"/>
              </a:rPr>
              <a:t>Te</a:t>
            </a:r>
            <a:r>
              <a:rPr lang="en-US" sz="1800" dirty="0">
                <a:effectLst/>
                <a:latin typeface="Montserrat" pitchFamily="2" charset="77"/>
              </a:rPr>
              <a:t> vas a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yendo</a:t>
            </a:r>
            <a:endParaRPr lang="en-US" sz="1800" dirty="0">
              <a:effectLst/>
              <a:latin typeface="Montserrat" pitchFamily="2" charset="77"/>
            </a:endParaRPr>
          </a:p>
          <a:p>
            <a:r>
              <a:rPr lang="en-US" sz="1800" dirty="0">
                <a:effectLst/>
                <a:latin typeface="Montserrat" pitchFamily="2" charset="77"/>
              </a:rPr>
              <a:t>Doc3 : Me </a:t>
            </a:r>
            <a:r>
              <a:rPr lang="en-US" sz="1800" dirty="0" err="1">
                <a:effectLst/>
                <a:latin typeface="Montserrat" pitchFamily="2" charset="77"/>
              </a:rPr>
              <a:t>voy</a:t>
            </a:r>
            <a:r>
              <a:rPr lang="en-US" sz="1800" dirty="0">
                <a:effectLst/>
                <a:latin typeface="Montserrat" pitchFamily="2" charset="77"/>
              </a:rPr>
              <a:t> a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yendo</a:t>
            </a:r>
            <a:endParaRPr lang="en-US" sz="1600" dirty="0">
              <a:effectLst/>
              <a:latin typeface="Montserrat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3AC3645-E087-CD85-443F-A778578409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357095"/>
                  </p:ext>
                </p:extLst>
              </p:nvPr>
            </p:nvGraphicFramePr>
            <p:xfrm>
              <a:off x="1703389" y="3357562"/>
              <a:ext cx="8785223" cy="29162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375458">
                      <a:extLst>
                        <a:ext uri="{9D8B030D-6E8A-4147-A177-3AD203B41FA5}">
                          <a16:colId xmlns:a16="http://schemas.microsoft.com/office/drawing/2014/main" val="3892496731"/>
                        </a:ext>
                      </a:extLst>
                    </a:gridCol>
                    <a:gridCol w="1718039">
                      <a:extLst>
                        <a:ext uri="{9D8B030D-6E8A-4147-A177-3AD203B41FA5}">
                          <a16:colId xmlns:a16="http://schemas.microsoft.com/office/drawing/2014/main" val="3402673784"/>
                        </a:ext>
                      </a:extLst>
                    </a:gridCol>
                    <a:gridCol w="1416941">
                      <a:extLst>
                        <a:ext uri="{9D8B030D-6E8A-4147-A177-3AD203B41FA5}">
                          <a16:colId xmlns:a16="http://schemas.microsoft.com/office/drawing/2014/main" val="82622634"/>
                        </a:ext>
                      </a:extLst>
                    </a:gridCol>
                    <a:gridCol w="1346377">
                      <a:extLst>
                        <a:ext uri="{9D8B030D-6E8A-4147-A177-3AD203B41FA5}">
                          <a16:colId xmlns:a16="http://schemas.microsoft.com/office/drawing/2014/main" val="3268902713"/>
                        </a:ext>
                      </a:extLst>
                    </a:gridCol>
                    <a:gridCol w="1464204">
                      <a:extLst>
                        <a:ext uri="{9D8B030D-6E8A-4147-A177-3AD203B41FA5}">
                          <a16:colId xmlns:a16="http://schemas.microsoft.com/office/drawing/2014/main" val="638025920"/>
                        </a:ext>
                      </a:extLst>
                    </a:gridCol>
                    <a:gridCol w="1464204">
                      <a:extLst>
                        <a:ext uri="{9D8B030D-6E8A-4147-A177-3AD203B41FA5}">
                          <a16:colId xmlns:a16="http://schemas.microsoft.com/office/drawing/2014/main" val="3127734636"/>
                        </a:ext>
                      </a:extLst>
                    </a:gridCol>
                  </a:tblGrid>
                  <a:tr h="729060">
                    <a:tc>
                      <a:txBody>
                        <a:bodyPr/>
                        <a:lstStyle/>
                        <a:p>
                          <a:pPr algn="ctr"/>
                          <a:endParaRPr lang="en-MX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nosotros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ir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X" sz="1400" b="1" dirty="0">
                              <a:effectLst/>
                              <a:latin typeface="Montserrat" pitchFamily="2" charset="77"/>
                            </a:rPr>
                            <a:t>a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tú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yo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101772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1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400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dirty="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dirty="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1/</m:t>
                                            </m:r>
                                            <m:r>
                                              <a:rPr lang="en-US" sz="1400" b="0" i="1" dirty="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68621105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2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b="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400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dirty="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dirty="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1/</m:t>
                                            </m:r>
                                            <m:r>
                                              <a:rPr lang="en-US" sz="1400" b="0" i="1" dirty="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b="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05216349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3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b="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MX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212121"/>
                            </a:solidFill>
                            <a:effectLst/>
                            <a:uLnTx/>
                            <a:uFillTx/>
                            <a:latin typeface="Montserrat" pitchFamily="2" charset="77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4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21212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MX" sz="1400" b="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1400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400" b="0" i="0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400" b="0" i="1" dirty="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400" b="0" i="1" dirty="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1/</m:t>
                                            </m:r>
                                            <m:r>
                                              <a:rPr lang="en-US" sz="1400" b="0" i="1" dirty="0" smtClean="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r>
                                      <a:rPr lang="en-US" sz="1400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MX" sz="1400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6572334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D3AC3645-E087-CD85-443F-A778578409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357095"/>
                  </p:ext>
                </p:extLst>
              </p:nvPr>
            </p:nvGraphicFramePr>
            <p:xfrm>
              <a:off x="1703389" y="3357562"/>
              <a:ext cx="8785223" cy="2916240"/>
            </p:xfrm>
            <a:graphic>
              <a:graphicData uri="http://schemas.openxmlformats.org/drawingml/2006/table">
                <a:tbl>
                  <a:tblPr>
                    <a:tableStyleId>{2D5ABB26-0587-4C30-8999-92F81FD0307C}</a:tableStyleId>
                  </a:tblPr>
                  <a:tblGrid>
                    <a:gridCol w="1375458">
                      <a:extLst>
                        <a:ext uri="{9D8B030D-6E8A-4147-A177-3AD203B41FA5}">
                          <a16:colId xmlns:a16="http://schemas.microsoft.com/office/drawing/2014/main" val="3892496731"/>
                        </a:ext>
                      </a:extLst>
                    </a:gridCol>
                    <a:gridCol w="1718039">
                      <a:extLst>
                        <a:ext uri="{9D8B030D-6E8A-4147-A177-3AD203B41FA5}">
                          <a16:colId xmlns:a16="http://schemas.microsoft.com/office/drawing/2014/main" val="3402673784"/>
                        </a:ext>
                      </a:extLst>
                    </a:gridCol>
                    <a:gridCol w="1416941">
                      <a:extLst>
                        <a:ext uri="{9D8B030D-6E8A-4147-A177-3AD203B41FA5}">
                          <a16:colId xmlns:a16="http://schemas.microsoft.com/office/drawing/2014/main" val="82622634"/>
                        </a:ext>
                      </a:extLst>
                    </a:gridCol>
                    <a:gridCol w="1346377">
                      <a:extLst>
                        <a:ext uri="{9D8B030D-6E8A-4147-A177-3AD203B41FA5}">
                          <a16:colId xmlns:a16="http://schemas.microsoft.com/office/drawing/2014/main" val="3268902713"/>
                        </a:ext>
                      </a:extLst>
                    </a:gridCol>
                    <a:gridCol w="1464204">
                      <a:extLst>
                        <a:ext uri="{9D8B030D-6E8A-4147-A177-3AD203B41FA5}">
                          <a16:colId xmlns:a16="http://schemas.microsoft.com/office/drawing/2014/main" val="638025920"/>
                        </a:ext>
                      </a:extLst>
                    </a:gridCol>
                    <a:gridCol w="1464204">
                      <a:extLst>
                        <a:ext uri="{9D8B030D-6E8A-4147-A177-3AD203B41FA5}">
                          <a16:colId xmlns:a16="http://schemas.microsoft.com/office/drawing/2014/main" val="3127734636"/>
                        </a:ext>
                      </a:extLst>
                    </a:gridCol>
                  </a:tblGrid>
                  <a:tr h="729060">
                    <a:tc>
                      <a:txBody>
                        <a:bodyPr/>
                        <a:lstStyle/>
                        <a:p>
                          <a:pPr algn="ctr"/>
                          <a:endParaRPr lang="en-MX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nosotros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ir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MX" sz="1400" b="1" dirty="0">
                              <a:effectLst/>
                              <a:latin typeface="Montserrat" pitchFamily="2" charset="77"/>
                            </a:rPr>
                            <a:t>a 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tú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effectLst/>
                              <a:latin typeface="Montserrat" pitchFamily="2" charset="77"/>
                            </a:rPr>
                            <a:t>yo</a:t>
                          </a:r>
                          <a:endParaRPr lang="en-US" sz="1400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101772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1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147" t="-100000" r="-330147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0721" t="-100000" r="-304505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5849" t="-100000" r="-218868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8276" t="-100000" r="-100000" b="-1982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609" t="-100000" r="-870" b="-1982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8621105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2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147" t="-203509" r="-330147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0721" t="-203509" r="-304505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5849" t="-203509" r="-218868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8276" t="-203509" r="-100000" b="-101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609" t="-203509" r="-870" b="-101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05216349"/>
                      </a:ext>
                    </a:extLst>
                  </a:tr>
                  <a:tr h="7290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effectLst/>
                              <a:latin typeface="Montserrat" pitchFamily="2" charset="77"/>
                            </a:rPr>
                            <a:t>DOC 3 </a:t>
                          </a:r>
                          <a:endParaRPr lang="en-US" b="1" dirty="0">
                            <a:effectLst/>
                            <a:latin typeface="Montserrat" pitchFamily="2" charset="77"/>
                          </a:endParaRP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0147" t="-298276" r="-330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20721" t="-298276" r="-3045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5849" t="-298276" r="-2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98276" t="-298276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MX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2609" t="-298276" r="-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57233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BD31470-95B3-EA08-E89D-4DE071ADB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Lematización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BBCC5D-81C0-C66D-FD40-E545713ABB60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Lemmatization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BDFC2D-3765-D626-DA76-6FAB0F6CD876}"/>
              </a:ext>
            </a:extLst>
          </p:cNvPr>
          <p:cNvSpPr/>
          <p:nvPr/>
        </p:nvSpPr>
        <p:spPr>
          <a:xfrm>
            <a:off x="1703389" y="3010495"/>
            <a:ext cx="5386275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Montserrat" pitchFamily="2" charset="77"/>
              </a:rPr>
              <a:t>TDM con TF-IDF de </a:t>
            </a:r>
            <a:r>
              <a:rPr lang="en-US" sz="1800" dirty="0" err="1">
                <a:effectLst/>
                <a:latin typeface="Montserrat" pitchFamily="2" charset="77"/>
              </a:rPr>
              <a:t>los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lemas</a:t>
            </a:r>
            <a:endParaRPr lang="en-US" sz="1600" dirty="0">
              <a:effectLst/>
              <a:latin typeface="Montserrat" pitchFamily="2" charset="77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49A584-316E-D8AB-F658-BB3BFCA2B01E}"/>
              </a:ext>
            </a:extLst>
          </p:cNvPr>
          <p:cNvSpPr/>
          <p:nvPr/>
        </p:nvSpPr>
        <p:spPr>
          <a:xfrm>
            <a:off x="6761957" y="1987156"/>
            <a:ext cx="4068762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Montserrat" pitchFamily="2" charset="77"/>
              </a:rPr>
              <a:t>Doc1 : </a:t>
            </a:r>
            <a:r>
              <a:rPr lang="en-US" sz="1800" dirty="0" err="1">
                <a:effectLst/>
                <a:latin typeface="Montserrat" pitchFamily="2" charset="77"/>
              </a:rPr>
              <a:t>Nosotros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a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endParaRPr lang="en-US" sz="1800" dirty="0">
              <a:effectLst/>
              <a:latin typeface="Montserrat" pitchFamily="2" charset="77"/>
            </a:endParaRPr>
          </a:p>
          <a:p>
            <a:r>
              <a:rPr lang="en-US" sz="1800" dirty="0">
                <a:effectLst/>
                <a:latin typeface="Montserrat" pitchFamily="2" charset="77"/>
              </a:rPr>
              <a:t>Doc2 : Tú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a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endParaRPr lang="en-US" sz="1800" dirty="0">
              <a:effectLst/>
              <a:latin typeface="Montserrat" pitchFamily="2" charset="77"/>
            </a:endParaRPr>
          </a:p>
          <a:p>
            <a:r>
              <a:rPr lang="en-US" sz="1800" dirty="0">
                <a:effectLst/>
                <a:latin typeface="Montserrat" pitchFamily="2" charset="77"/>
              </a:rPr>
              <a:t>Doc3 : </a:t>
            </a:r>
            <a:r>
              <a:rPr lang="en-US" sz="1800" dirty="0" err="1">
                <a:effectLst/>
                <a:latin typeface="Montserrat" pitchFamily="2" charset="77"/>
              </a:rPr>
              <a:t>Yo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a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ir</a:t>
            </a:r>
            <a:endParaRPr lang="en-US" sz="1600" dirty="0">
              <a:effectLst/>
              <a:latin typeface="Montserrat" pitchFamily="2" charset="77"/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65717C93-B3A3-173C-BF58-0AC7C9752D0D}"/>
              </a:ext>
            </a:extLst>
          </p:cNvPr>
          <p:cNvSpPr/>
          <p:nvPr/>
        </p:nvSpPr>
        <p:spPr>
          <a:xfrm>
            <a:off x="5531131" y="1987156"/>
            <a:ext cx="818775" cy="1023339"/>
          </a:xfrm>
          <a:prstGeom prst="chevron">
            <a:avLst>
              <a:gd name="adj" fmla="val 716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9712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Derivación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21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Stemming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B6849C-CD0A-3548-BCBA-6873AF97018C}"/>
              </a:ext>
            </a:extLst>
          </p:cNvPr>
          <p:cNvSpPr/>
          <p:nvPr/>
        </p:nvSpPr>
        <p:spPr>
          <a:xfrm>
            <a:off x="1595438" y="1952625"/>
            <a:ext cx="9696209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Es un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método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para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reducir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todas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las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formas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flexionadas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de palabras a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una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raíz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o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tallo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(stem)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cuando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estas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comparten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una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misma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raíz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A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diferencia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de la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lematización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donde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cada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lema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es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una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palabra que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existe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el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vocabulario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del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lenguaje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correspondiente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tallos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que se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obtienen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no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necesariamente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existen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como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palabra.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10A9B3-0EDD-B30C-0C02-05E475C5C9AC}"/>
              </a:ext>
            </a:extLst>
          </p:cNvPr>
          <p:cNvSpPr/>
          <p:nvPr/>
        </p:nvSpPr>
        <p:spPr>
          <a:xfrm>
            <a:off x="1685132" y="4292600"/>
            <a:ext cx="406876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Montserrat" pitchFamily="2" charset="77"/>
              </a:rPr>
              <a:t>El </a:t>
            </a:r>
            <a:r>
              <a:rPr lang="en-US" sz="1800" dirty="0" err="1">
                <a:effectLst/>
                <a:latin typeface="Montserrat" pitchFamily="2" charset="77"/>
              </a:rPr>
              <a:t>estudiante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estudia</a:t>
            </a:r>
            <a:r>
              <a:rPr lang="en-US" sz="1800" dirty="0">
                <a:effectLst/>
                <a:latin typeface="Montserrat" pitchFamily="2" charset="77"/>
              </a:rPr>
              <a:t> sus </a:t>
            </a:r>
            <a:r>
              <a:rPr lang="en-US" sz="1800" dirty="0" err="1">
                <a:effectLst/>
                <a:latin typeface="Montserrat" pitchFamily="2" charset="77"/>
              </a:rPr>
              <a:t>estudios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en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el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estudio</a:t>
            </a:r>
            <a:r>
              <a:rPr lang="en-US" dirty="0">
                <a:latin typeface="Montserrat" pitchFamily="2" charset="77"/>
              </a:rPr>
              <a:t>.</a:t>
            </a:r>
            <a:endParaRPr lang="en-US" sz="1600" dirty="0">
              <a:effectLst/>
              <a:latin typeface="Montserrat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7182E8-BD72-F3E3-3CA2-76DD6E4668E7}"/>
              </a:ext>
            </a:extLst>
          </p:cNvPr>
          <p:cNvSpPr/>
          <p:nvPr/>
        </p:nvSpPr>
        <p:spPr>
          <a:xfrm>
            <a:off x="6761957" y="4292600"/>
            <a:ext cx="4068762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Montserrat" pitchFamily="2" charset="77"/>
              </a:rPr>
              <a:t>El </a:t>
            </a:r>
            <a:r>
              <a:rPr lang="en-US" sz="1800" dirty="0" err="1">
                <a:effectLst/>
                <a:latin typeface="Montserrat" pitchFamily="2" charset="77"/>
              </a:rPr>
              <a:t>estudi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estudi</a:t>
            </a:r>
            <a:r>
              <a:rPr lang="en-US" sz="1800" dirty="0">
                <a:effectLst/>
                <a:latin typeface="Montserrat" pitchFamily="2" charset="77"/>
              </a:rPr>
              <a:t> sus </a:t>
            </a:r>
            <a:r>
              <a:rPr lang="en-US" sz="1800" dirty="0" err="1">
                <a:effectLst/>
                <a:latin typeface="Montserrat" pitchFamily="2" charset="77"/>
              </a:rPr>
              <a:t>estudi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en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el</a:t>
            </a:r>
            <a:r>
              <a:rPr lang="en-US" sz="1800" dirty="0">
                <a:effectLst/>
                <a:latin typeface="Montserrat" pitchFamily="2" charset="77"/>
              </a:rPr>
              <a:t> </a:t>
            </a:r>
            <a:r>
              <a:rPr lang="en-US" sz="1800" dirty="0" err="1">
                <a:effectLst/>
                <a:latin typeface="Montserrat" pitchFamily="2" charset="77"/>
              </a:rPr>
              <a:t>estudi</a:t>
            </a:r>
            <a:r>
              <a:rPr lang="en-US" dirty="0">
                <a:latin typeface="Montserrat" pitchFamily="2" charset="77"/>
              </a:rPr>
              <a:t>.</a:t>
            </a:r>
            <a:endParaRPr lang="en-US" sz="1600" dirty="0">
              <a:effectLst/>
              <a:latin typeface="Montserrat" pitchFamily="2" charset="77"/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98A0552F-08CF-FA38-56E5-E6FDE5DC17A7}"/>
              </a:ext>
            </a:extLst>
          </p:cNvPr>
          <p:cNvSpPr/>
          <p:nvPr/>
        </p:nvSpPr>
        <p:spPr>
          <a:xfrm>
            <a:off x="5999360" y="4292599"/>
            <a:ext cx="517131" cy="646332"/>
          </a:xfrm>
          <a:prstGeom prst="chevron">
            <a:avLst>
              <a:gd name="adj" fmla="val 716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6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Los 4 </a:t>
            </a:r>
            <a:r>
              <a:rPr lang="en-US" sz="3200" dirty="0" err="1"/>
              <a:t>principios</a:t>
            </a:r>
            <a:r>
              <a:rPr lang="en-US" sz="3200" dirty="0"/>
              <a:t> del </a:t>
            </a:r>
            <a:r>
              <a:rPr lang="en-US" sz="3200" dirty="0" err="1"/>
              <a:t>análisis</a:t>
            </a:r>
            <a:r>
              <a:rPr lang="en-US" sz="3200" dirty="0"/>
              <a:t> de </a:t>
            </a:r>
            <a:r>
              <a:rPr lang="en-US" sz="3200" dirty="0" err="1"/>
              <a:t>texto</a:t>
            </a:r>
            <a:r>
              <a:rPr lang="en-US" sz="3200" dirty="0"/>
              <a:t> </a:t>
            </a:r>
            <a:r>
              <a:rPr lang="en-US" sz="3200" dirty="0" err="1"/>
              <a:t>automatizado</a:t>
            </a:r>
            <a:endParaRPr lang="en-US" sz="3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Four Principles of Automated Text Analysis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FBE99A-7035-8C5B-297E-ED9D74BCBCC2}"/>
              </a:ext>
            </a:extLst>
          </p:cNvPr>
          <p:cNvSpPr/>
          <p:nvPr/>
        </p:nvSpPr>
        <p:spPr>
          <a:xfrm>
            <a:off x="1703387" y="1952625"/>
            <a:ext cx="9829801" cy="280076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(1)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Todos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modelos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cuantitativos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del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lenguaje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están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equivocados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,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pero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algunos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son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útiles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.</a:t>
            </a: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(2) Los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métodos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cuantitativos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para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el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texto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amplían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los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recursos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y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exponencian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la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capacidad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humana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.</a:t>
            </a: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(3) No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existe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el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mejor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método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global para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el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análisis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de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texto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 </a:t>
            </a:r>
            <a:r>
              <a:rPr lang="en-US" sz="1600" dirty="0" err="1">
                <a:solidFill>
                  <a:srgbClr val="333333"/>
                </a:solidFill>
                <a:latin typeface="Montserrat" pitchFamily="2" charset="77"/>
              </a:rPr>
              <a:t>automatizado</a:t>
            </a:r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.</a:t>
            </a: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endParaRPr lang="en-US" sz="1600" dirty="0">
              <a:solidFill>
                <a:srgbClr val="333333"/>
              </a:solidFill>
              <a:latin typeface="Montserrat" pitchFamily="2" charset="77"/>
            </a:endParaRPr>
          </a:p>
          <a:p>
            <a:r>
              <a:rPr lang="en-US" sz="1600" dirty="0">
                <a:solidFill>
                  <a:srgbClr val="333333"/>
                </a:solidFill>
                <a:latin typeface="Montserrat" pitchFamily="2" charset="77"/>
              </a:rPr>
              <a:t>(4) Validar, Validar, Validar.</a:t>
            </a:r>
            <a:endParaRPr lang="en-US" sz="1600" b="0" i="0" dirty="0">
              <a:solidFill>
                <a:srgbClr val="333333"/>
              </a:solidFill>
              <a:effectLst/>
              <a:latin typeface="Montserrat" pitchFamily="2" charset="77"/>
            </a:endParaRPr>
          </a:p>
        </p:txBody>
      </p:sp>
      <p:pic>
        <p:nvPicPr>
          <p:cNvPr id="31" name="Graphic 30" descr="Alterations &amp; Tailoring with solid fill">
            <a:extLst>
              <a:ext uri="{FF2B5EF4-FFF2-40B4-BE49-F238E27FC236}">
                <a16:creationId xmlns:a16="http://schemas.microsoft.com/office/drawing/2014/main" id="{B47682A7-87AB-8498-3A29-7343DD72B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794" y="3538986"/>
            <a:ext cx="540000" cy="540000"/>
          </a:xfrm>
          <a:prstGeom prst="rect">
            <a:avLst/>
          </a:prstGeom>
        </p:spPr>
      </p:pic>
      <p:pic>
        <p:nvPicPr>
          <p:cNvPr id="33" name="Graphic 32" descr="Artificial Intelligence with solid fill">
            <a:extLst>
              <a:ext uri="{FF2B5EF4-FFF2-40B4-BE49-F238E27FC236}">
                <a16:creationId xmlns:a16="http://schemas.microsoft.com/office/drawing/2014/main" id="{7182B0F9-AF18-F2CE-1D43-86D9AE5A1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5794" y="2711737"/>
            <a:ext cx="540000" cy="540000"/>
          </a:xfrm>
          <a:prstGeom prst="rect">
            <a:avLst/>
          </a:prstGeom>
        </p:spPr>
      </p:pic>
      <p:pic>
        <p:nvPicPr>
          <p:cNvPr id="38" name="Graphic 37" descr="Bug under magnifying glass with solid fill">
            <a:extLst>
              <a:ext uri="{FF2B5EF4-FFF2-40B4-BE49-F238E27FC236}">
                <a16:creationId xmlns:a16="http://schemas.microsoft.com/office/drawing/2014/main" id="{B051E4F8-8D0C-587B-5B24-2475E97270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794" y="4366234"/>
            <a:ext cx="540000" cy="540000"/>
          </a:xfrm>
          <a:prstGeom prst="rect">
            <a:avLst/>
          </a:prstGeom>
        </p:spPr>
      </p:pic>
      <p:pic>
        <p:nvPicPr>
          <p:cNvPr id="40" name="Graphic 39" descr="Bullseye with solid fill">
            <a:extLst>
              <a:ext uri="{FF2B5EF4-FFF2-40B4-BE49-F238E27FC236}">
                <a16:creationId xmlns:a16="http://schemas.microsoft.com/office/drawing/2014/main" id="{62CA6282-FA74-C508-91A6-46C8CD2F1A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5794" y="1884488"/>
            <a:ext cx="540000" cy="540000"/>
          </a:xfrm>
          <a:prstGeom prst="rect">
            <a:avLst/>
          </a:prstGeom>
        </p:spPr>
      </p:pic>
      <p:sp>
        <p:nvSpPr>
          <p:cNvPr id="41" name="Footer Placeholder 3">
            <a:extLst>
              <a:ext uri="{FF2B5EF4-FFF2-40B4-BE49-F238E27FC236}">
                <a16:creationId xmlns:a16="http://schemas.microsoft.com/office/drawing/2014/main" id="{7F838380-DC0E-AC6B-5E1D-AE8B7CA9D4F2}"/>
              </a:ext>
            </a:extLst>
          </p:cNvPr>
          <p:cNvSpPr txBox="1">
            <a:spLocks/>
          </p:cNvSpPr>
          <p:nvPr/>
        </p:nvSpPr>
        <p:spPr>
          <a:xfrm>
            <a:off x="678169" y="5918781"/>
            <a:ext cx="1085501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Grimmer, J., &amp; Stewart, B. M. (2013). Text as data: The promise and pitfalls of automatic content analysis methods for political texts.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Political 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267-297.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23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Conceptos</a:t>
            </a:r>
            <a:r>
              <a:rPr lang="en-US" dirty="0"/>
              <a:t> clave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Key concepts</a:t>
            </a:r>
          </a:p>
        </p:txBody>
      </p:sp>
      <p:pic>
        <p:nvPicPr>
          <p:cNvPr id="7" name="Graphic 6" descr="Document outline">
            <a:extLst>
              <a:ext uri="{FF2B5EF4-FFF2-40B4-BE49-F238E27FC236}">
                <a16:creationId xmlns:a16="http://schemas.microsoft.com/office/drawing/2014/main" id="{0B20895C-F2EA-995D-BEA2-0A172CD5D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84" y="2352821"/>
            <a:ext cx="914400" cy="914400"/>
          </a:xfrm>
          <a:prstGeom prst="rect">
            <a:avLst/>
          </a:prstGeom>
        </p:spPr>
      </p:pic>
      <p:pic>
        <p:nvPicPr>
          <p:cNvPr id="8" name="Graphic 7" descr="Document outline">
            <a:extLst>
              <a:ext uri="{FF2B5EF4-FFF2-40B4-BE49-F238E27FC236}">
                <a16:creationId xmlns:a16="http://schemas.microsoft.com/office/drawing/2014/main" id="{DEAC9CD6-A6AD-A529-5B2F-266334C87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286" y="2349186"/>
            <a:ext cx="914400" cy="914400"/>
          </a:xfrm>
          <a:prstGeom prst="rect">
            <a:avLst/>
          </a:prstGeom>
        </p:spPr>
      </p:pic>
      <p:pic>
        <p:nvPicPr>
          <p:cNvPr id="10" name="Graphic 9" descr="Document outline">
            <a:extLst>
              <a:ext uri="{FF2B5EF4-FFF2-40B4-BE49-F238E27FC236}">
                <a16:creationId xmlns:a16="http://schemas.microsoft.com/office/drawing/2014/main" id="{6ECEE0DB-BB16-6808-C9F8-973A41D1B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286" y="3177618"/>
            <a:ext cx="914400" cy="914400"/>
          </a:xfrm>
          <a:prstGeom prst="rect">
            <a:avLst/>
          </a:prstGeom>
        </p:spPr>
      </p:pic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EC91BCB6-5468-C7AE-C2FE-4D4B9DA03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84" y="3177618"/>
            <a:ext cx="914400" cy="914400"/>
          </a:xfrm>
          <a:prstGeom prst="rect">
            <a:avLst/>
          </a:prstGeom>
        </p:spPr>
      </p:pic>
      <p:pic>
        <p:nvPicPr>
          <p:cNvPr id="12" name="Graphic 11" descr="Document outline">
            <a:extLst>
              <a:ext uri="{FF2B5EF4-FFF2-40B4-BE49-F238E27FC236}">
                <a16:creationId xmlns:a16="http://schemas.microsoft.com/office/drawing/2014/main" id="{F3003741-C19C-3D64-65B2-44235C2E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984" y="4002414"/>
            <a:ext cx="914400" cy="914400"/>
          </a:xfrm>
          <a:prstGeom prst="rect">
            <a:avLst/>
          </a:prstGeom>
        </p:spPr>
      </p:pic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B0BB4D2C-D72C-DF7B-3F39-2BF7D2440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286" y="4002414"/>
            <a:ext cx="914400" cy="914400"/>
          </a:xfrm>
          <a:prstGeom prst="rect">
            <a:avLst/>
          </a:prstGeom>
        </p:spPr>
      </p:pic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E53F5FAC-CB8F-4BA9-D676-FBA55C5EE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0588" y="2349186"/>
            <a:ext cx="914400" cy="914400"/>
          </a:xfrm>
          <a:prstGeom prst="rect">
            <a:avLst/>
          </a:prstGeom>
        </p:spPr>
      </p:pic>
      <p:pic>
        <p:nvPicPr>
          <p:cNvPr id="9" name="Graphic 8" descr="Document outline">
            <a:extLst>
              <a:ext uri="{FF2B5EF4-FFF2-40B4-BE49-F238E27FC236}">
                <a16:creationId xmlns:a16="http://schemas.microsoft.com/office/drawing/2014/main" id="{97E868EE-B78B-BA7E-701E-2376A03A0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0588" y="3177618"/>
            <a:ext cx="914400" cy="914400"/>
          </a:xfrm>
          <a:prstGeom prst="rect">
            <a:avLst/>
          </a:prstGeom>
        </p:spPr>
      </p:pic>
      <p:pic>
        <p:nvPicPr>
          <p:cNvPr id="14" name="Graphic 13" descr="Document outline">
            <a:extLst>
              <a:ext uri="{FF2B5EF4-FFF2-40B4-BE49-F238E27FC236}">
                <a16:creationId xmlns:a16="http://schemas.microsoft.com/office/drawing/2014/main" id="{D58C5FF8-87E1-F40E-8983-7AFD32B0D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0588" y="4002414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D2AEF4-FD9E-7893-7A54-B96EA5CAE376}"/>
              </a:ext>
            </a:extLst>
          </p:cNvPr>
          <p:cNvSpPr txBox="1"/>
          <p:nvPr/>
        </p:nvSpPr>
        <p:spPr>
          <a:xfrm>
            <a:off x="695324" y="1829190"/>
            <a:ext cx="2379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Montserrat" pitchFamily="2" charset="77"/>
              </a:rPr>
              <a:t>Corpus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BCA33C-241C-0802-4381-D66B509EA427}"/>
              </a:ext>
            </a:extLst>
          </p:cNvPr>
          <p:cNvSpPr txBox="1"/>
          <p:nvPr/>
        </p:nvSpPr>
        <p:spPr>
          <a:xfrm>
            <a:off x="4906168" y="1829190"/>
            <a:ext cx="2379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Montserrat" pitchFamily="2" charset="77"/>
              </a:rPr>
              <a:t>Vocabulario</a:t>
            </a:r>
            <a:endParaRPr lang="en-US" dirty="0">
              <a:latin typeface="Montserrat" pitchFamily="2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4EAF8B-4AEF-8741-A981-C36790A9136F}"/>
              </a:ext>
            </a:extLst>
          </p:cNvPr>
          <p:cNvSpPr txBox="1"/>
          <p:nvPr/>
        </p:nvSpPr>
        <p:spPr>
          <a:xfrm>
            <a:off x="9117013" y="1854776"/>
            <a:ext cx="2379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Montserrat" pitchFamily="2" charset="77"/>
              </a:rPr>
              <a:t>Token</a:t>
            </a:r>
          </a:p>
        </p:txBody>
      </p:sp>
      <p:pic>
        <p:nvPicPr>
          <p:cNvPr id="1026" name="Picture 2" descr="Lorem Ipsum, del latín: “¿y yo qué pongo aquí?”">
            <a:extLst>
              <a:ext uri="{FF2B5EF4-FFF2-40B4-BE49-F238E27FC236}">
                <a16:creationId xmlns:a16="http://schemas.microsoft.com/office/drawing/2014/main" id="{CC4E9D32-490D-356D-0690-E2C0D2721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276" y="2861998"/>
            <a:ext cx="3709854" cy="15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638271B-10CB-85DB-2F52-98D455935E82}"/>
              </a:ext>
            </a:extLst>
          </p:cNvPr>
          <p:cNvSpPr txBox="1"/>
          <p:nvPr/>
        </p:nvSpPr>
        <p:spPr>
          <a:xfrm>
            <a:off x="9862133" y="3465676"/>
            <a:ext cx="889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Lorem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305CF833-39F0-1069-A855-532DDE4604EF}"/>
              </a:ext>
            </a:extLst>
          </p:cNvPr>
          <p:cNvSpPr/>
          <p:nvPr/>
        </p:nvSpPr>
        <p:spPr>
          <a:xfrm>
            <a:off x="3451236" y="3313038"/>
            <a:ext cx="536792" cy="64485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1500B203-7693-17B8-9517-3DAA88FCABF6}"/>
              </a:ext>
            </a:extLst>
          </p:cNvPr>
          <p:cNvSpPr/>
          <p:nvPr/>
        </p:nvSpPr>
        <p:spPr>
          <a:xfrm>
            <a:off x="8867010" y="3312392"/>
            <a:ext cx="536792" cy="644851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6025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71">
            <a:extLst>
              <a:ext uri="{FF2B5EF4-FFF2-40B4-BE49-F238E27FC236}">
                <a16:creationId xmlns:a16="http://schemas.microsoft.com/office/drawing/2014/main" id="{AE302B09-3D93-E52A-6AE8-A584425418B3}"/>
              </a:ext>
            </a:extLst>
          </p:cNvPr>
          <p:cNvSpPr/>
          <p:nvPr/>
        </p:nvSpPr>
        <p:spPr>
          <a:xfrm>
            <a:off x="8566484" y="4656221"/>
            <a:ext cx="1816769" cy="1275347"/>
          </a:xfrm>
          <a:custGeom>
            <a:avLst/>
            <a:gdLst>
              <a:gd name="connsiteX0" fmla="*/ 1708484 w 1816769"/>
              <a:gd name="connsiteY0" fmla="*/ 0 h 1275347"/>
              <a:gd name="connsiteX1" fmla="*/ 1708484 w 1816769"/>
              <a:gd name="connsiteY1" fmla="*/ 0 h 1275347"/>
              <a:gd name="connsiteX2" fmla="*/ 986590 w 1816769"/>
              <a:gd name="connsiteY2" fmla="*/ 24063 h 1275347"/>
              <a:gd name="connsiteX3" fmla="*/ 938463 w 1816769"/>
              <a:gd name="connsiteY3" fmla="*/ 60158 h 1275347"/>
              <a:gd name="connsiteX4" fmla="*/ 806116 w 1816769"/>
              <a:gd name="connsiteY4" fmla="*/ 372979 h 1275347"/>
              <a:gd name="connsiteX5" fmla="*/ 180474 w 1816769"/>
              <a:gd name="connsiteY5" fmla="*/ 673768 h 1275347"/>
              <a:gd name="connsiteX6" fmla="*/ 0 w 1816769"/>
              <a:gd name="connsiteY6" fmla="*/ 1275347 h 1275347"/>
              <a:gd name="connsiteX7" fmla="*/ 721895 w 1816769"/>
              <a:gd name="connsiteY7" fmla="*/ 1263316 h 1275347"/>
              <a:gd name="connsiteX8" fmla="*/ 1467853 w 1816769"/>
              <a:gd name="connsiteY8" fmla="*/ 1263316 h 1275347"/>
              <a:gd name="connsiteX9" fmla="*/ 1816769 w 1816769"/>
              <a:gd name="connsiteY9" fmla="*/ 950495 h 1275347"/>
              <a:gd name="connsiteX10" fmla="*/ 1684421 w 1816769"/>
              <a:gd name="connsiteY10" fmla="*/ 541421 h 1275347"/>
              <a:gd name="connsiteX11" fmla="*/ 1780674 w 1816769"/>
              <a:gd name="connsiteY11" fmla="*/ 312821 h 1275347"/>
              <a:gd name="connsiteX12" fmla="*/ 1708484 w 1816769"/>
              <a:gd name="connsiteY12" fmla="*/ 0 h 1275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6769" h="1275347">
                <a:moveTo>
                  <a:pt x="1708484" y="0"/>
                </a:moveTo>
                <a:lnTo>
                  <a:pt x="1708484" y="0"/>
                </a:lnTo>
                <a:cubicBezTo>
                  <a:pt x="1331219" y="34298"/>
                  <a:pt x="1838596" y="-8706"/>
                  <a:pt x="986590" y="24063"/>
                </a:cubicBezTo>
                <a:cubicBezTo>
                  <a:pt x="948693" y="25521"/>
                  <a:pt x="951426" y="34234"/>
                  <a:pt x="938463" y="60158"/>
                </a:cubicBezTo>
                <a:lnTo>
                  <a:pt x="806116" y="372979"/>
                </a:lnTo>
                <a:lnTo>
                  <a:pt x="180474" y="673768"/>
                </a:lnTo>
                <a:lnTo>
                  <a:pt x="0" y="1275347"/>
                </a:lnTo>
                <a:lnTo>
                  <a:pt x="721895" y="1263316"/>
                </a:lnTo>
                <a:lnTo>
                  <a:pt x="1467853" y="1263316"/>
                </a:lnTo>
                <a:lnTo>
                  <a:pt x="1816769" y="950495"/>
                </a:lnTo>
                <a:lnTo>
                  <a:pt x="1684421" y="541421"/>
                </a:lnTo>
                <a:lnTo>
                  <a:pt x="1780674" y="312821"/>
                </a:lnTo>
                <a:lnTo>
                  <a:pt x="1708484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8DE4EA8D-3B8C-229A-4C3B-70B59DDD3E43}"/>
              </a:ext>
            </a:extLst>
          </p:cNvPr>
          <p:cNvSpPr/>
          <p:nvPr/>
        </p:nvSpPr>
        <p:spPr>
          <a:xfrm>
            <a:off x="7495674" y="3332747"/>
            <a:ext cx="1696452" cy="1792706"/>
          </a:xfrm>
          <a:custGeom>
            <a:avLst/>
            <a:gdLst>
              <a:gd name="connsiteX0" fmla="*/ 1179094 w 1696452"/>
              <a:gd name="connsiteY0" fmla="*/ 0 h 1792706"/>
              <a:gd name="connsiteX1" fmla="*/ 1179094 w 1696452"/>
              <a:gd name="connsiteY1" fmla="*/ 0 h 1792706"/>
              <a:gd name="connsiteX2" fmla="*/ 709863 w 1696452"/>
              <a:gd name="connsiteY2" fmla="*/ 0 h 1792706"/>
              <a:gd name="connsiteX3" fmla="*/ 445168 w 1696452"/>
              <a:gd name="connsiteY3" fmla="*/ 12032 h 1792706"/>
              <a:gd name="connsiteX4" fmla="*/ 96252 w 1696452"/>
              <a:gd name="connsiteY4" fmla="*/ 324853 h 1792706"/>
              <a:gd name="connsiteX5" fmla="*/ 12031 w 1696452"/>
              <a:gd name="connsiteY5" fmla="*/ 625642 h 1792706"/>
              <a:gd name="connsiteX6" fmla="*/ 0 w 1696452"/>
              <a:gd name="connsiteY6" fmla="*/ 1383632 h 1792706"/>
              <a:gd name="connsiteX7" fmla="*/ 156410 w 1696452"/>
              <a:gd name="connsiteY7" fmla="*/ 1792706 h 1792706"/>
              <a:gd name="connsiteX8" fmla="*/ 613610 w 1696452"/>
              <a:gd name="connsiteY8" fmla="*/ 1395664 h 1792706"/>
              <a:gd name="connsiteX9" fmla="*/ 938463 w 1696452"/>
              <a:gd name="connsiteY9" fmla="*/ 1191127 h 1792706"/>
              <a:gd name="connsiteX10" fmla="*/ 1311442 w 1696452"/>
              <a:gd name="connsiteY10" fmla="*/ 1143000 h 1792706"/>
              <a:gd name="connsiteX11" fmla="*/ 1684421 w 1696452"/>
              <a:gd name="connsiteY11" fmla="*/ 770021 h 1792706"/>
              <a:gd name="connsiteX12" fmla="*/ 1696452 w 1696452"/>
              <a:gd name="connsiteY12" fmla="*/ 433137 h 1792706"/>
              <a:gd name="connsiteX13" fmla="*/ 1636294 w 1696452"/>
              <a:gd name="connsiteY13" fmla="*/ 216569 h 1792706"/>
              <a:gd name="connsiteX14" fmla="*/ 1179094 w 1696452"/>
              <a:gd name="connsiteY14" fmla="*/ 0 h 1792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6452" h="1792706">
                <a:moveTo>
                  <a:pt x="1179094" y="0"/>
                </a:moveTo>
                <a:lnTo>
                  <a:pt x="1179094" y="0"/>
                </a:lnTo>
                <a:cubicBezTo>
                  <a:pt x="915212" y="29321"/>
                  <a:pt x="1226280" y="0"/>
                  <a:pt x="709863" y="0"/>
                </a:cubicBezTo>
                <a:cubicBezTo>
                  <a:pt x="621540" y="0"/>
                  <a:pt x="445168" y="12032"/>
                  <a:pt x="445168" y="12032"/>
                </a:cubicBezTo>
                <a:lnTo>
                  <a:pt x="96252" y="324853"/>
                </a:lnTo>
                <a:lnTo>
                  <a:pt x="12031" y="625642"/>
                </a:lnTo>
                <a:lnTo>
                  <a:pt x="0" y="1383632"/>
                </a:lnTo>
                <a:lnTo>
                  <a:pt x="156410" y="1792706"/>
                </a:lnTo>
                <a:lnTo>
                  <a:pt x="613610" y="1395664"/>
                </a:lnTo>
                <a:lnTo>
                  <a:pt x="938463" y="1191127"/>
                </a:lnTo>
                <a:lnTo>
                  <a:pt x="1311442" y="1143000"/>
                </a:lnTo>
                <a:lnTo>
                  <a:pt x="1684421" y="770021"/>
                </a:lnTo>
                <a:lnTo>
                  <a:pt x="1696452" y="433137"/>
                </a:lnTo>
                <a:lnTo>
                  <a:pt x="1636294" y="216569"/>
                </a:lnTo>
                <a:lnTo>
                  <a:pt x="1179094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Probabilísticos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Probabilistic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/>
              <p:nvPr/>
            </p:nvSpPr>
            <p:spPr>
              <a:xfrm>
                <a:off x="695326" y="1891298"/>
                <a:ext cx="5400674" cy="83099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Discriminativos</a:t>
                </a:r>
              </a:p>
              <a:p>
                <a:pPr algn="ctr"/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 algn="ctr"/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Estimar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directamente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6" y="1891298"/>
                <a:ext cx="5400674" cy="830997"/>
              </a:xfrm>
              <a:prstGeom prst="rect">
                <a:avLst/>
              </a:prstGeom>
              <a:blipFill>
                <a:blip r:embed="rId2"/>
                <a:stretch>
                  <a:fillRect t="-1471" b="-735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CCF7691-8C1A-49F3-C07B-4A221C5757C3}"/>
                  </a:ext>
                </a:extLst>
              </p:cNvPr>
              <p:cNvSpPr/>
              <p:nvPr/>
            </p:nvSpPr>
            <p:spPr>
              <a:xfrm>
                <a:off x="6096000" y="1891298"/>
                <a:ext cx="5437188" cy="830997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Generativos</a:t>
                </a:r>
              </a:p>
              <a:p>
                <a:pPr algn="ctr"/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 algn="ctr"/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Estimar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6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y deduce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CCF7691-8C1A-49F3-C07B-4A221C575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891298"/>
                <a:ext cx="5437188" cy="830997"/>
              </a:xfrm>
              <a:prstGeom prst="rect">
                <a:avLst/>
              </a:prstGeom>
              <a:blipFill>
                <a:blip r:embed="rId3"/>
                <a:stretch>
                  <a:fillRect t="-1471" b="-735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B8EE2636-85BE-3B44-B236-86634C8BC7F7}"/>
              </a:ext>
            </a:extLst>
          </p:cNvPr>
          <p:cNvGrpSpPr/>
          <p:nvPr/>
        </p:nvGrpSpPr>
        <p:grpSpPr>
          <a:xfrm>
            <a:off x="1595438" y="3021869"/>
            <a:ext cx="3638727" cy="3083322"/>
            <a:chOff x="3911752" y="3269771"/>
            <a:chExt cx="3202168" cy="2713398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F40CFDF-8780-B411-FF4A-E10D333673F8}"/>
                </a:ext>
              </a:extLst>
            </p:cNvPr>
            <p:cNvCxnSpPr>
              <a:cxnSpLocks/>
            </p:cNvCxnSpPr>
            <p:nvPr/>
          </p:nvCxnSpPr>
          <p:spPr>
            <a:xfrm>
              <a:off x="4289495" y="3463926"/>
              <a:ext cx="0" cy="2341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606839B-D2EB-F34D-48CD-48C0DF5B20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4741" y="5805488"/>
              <a:ext cx="2495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itle 4">
                  <a:extLst>
                    <a:ext uri="{FF2B5EF4-FFF2-40B4-BE49-F238E27FC236}">
                      <a16:creationId xmlns:a16="http://schemas.microsoft.com/office/drawing/2014/main" id="{01EA899D-7471-87E3-5E04-BD1C9AA4BF6F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11752" y="3269771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16" name="Title 4">
                  <a:extLst>
                    <a:ext uri="{FF2B5EF4-FFF2-40B4-BE49-F238E27FC236}">
                      <a16:creationId xmlns:a16="http://schemas.microsoft.com/office/drawing/2014/main" id="{17974C90-C9A5-6FEA-1428-02357C414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752" y="3269771"/>
                  <a:ext cx="457375" cy="2591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itle 4">
                  <a:extLst>
                    <a:ext uri="{FF2B5EF4-FFF2-40B4-BE49-F238E27FC236}">
                      <a16:creationId xmlns:a16="http://schemas.microsoft.com/office/drawing/2014/main" id="{28D9ED69-23B1-5803-4738-FFE9D8E8E1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56545" y="5724056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17" name="Title 4">
                  <a:extLst>
                    <a:ext uri="{FF2B5EF4-FFF2-40B4-BE49-F238E27FC236}">
                      <a16:creationId xmlns:a16="http://schemas.microsoft.com/office/drawing/2014/main" id="{F71E112C-A974-9B3A-40FF-2C842EC05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545" y="5724056"/>
                  <a:ext cx="457375" cy="2591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223F01-6A26-892B-3FA7-C26D0A666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5784" y="3899351"/>
              <a:ext cx="2035216" cy="17981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838CF6-45ED-7296-4A06-3D15704FB062}"/>
                </a:ext>
              </a:extLst>
            </p:cNvPr>
            <p:cNvSpPr/>
            <p:nvPr/>
          </p:nvSpPr>
          <p:spPr>
            <a:xfrm>
              <a:off x="4533155" y="3910676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B21695-A9AF-31AF-6A45-99C915A09681}"/>
                </a:ext>
              </a:extLst>
            </p:cNvPr>
            <p:cNvSpPr/>
            <p:nvPr/>
          </p:nvSpPr>
          <p:spPr>
            <a:xfrm>
              <a:off x="4917048" y="429260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AFABE29-89FB-17FE-B419-245AFC391CBC}"/>
                </a:ext>
              </a:extLst>
            </p:cNvPr>
            <p:cNvSpPr/>
            <p:nvPr/>
          </p:nvSpPr>
          <p:spPr>
            <a:xfrm>
              <a:off x="4571737" y="4683609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70CD919-8543-DBEA-AC23-09A8078C3567}"/>
                </a:ext>
              </a:extLst>
            </p:cNvPr>
            <p:cNvSpPr/>
            <p:nvPr/>
          </p:nvSpPr>
          <p:spPr>
            <a:xfrm>
              <a:off x="5511215" y="359179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6759CC-4D78-4ABC-0BC1-BF8D520F5C22}"/>
                </a:ext>
              </a:extLst>
            </p:cNvPr>
            <p:cNvSpPr/>
            <p:nvPr/>
          </p:nvSpPr>
          <p:spPr>
            <a:xfrm>
              <a:off x="4506147" y="424630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DCE455C-8A26-05B0-4DE2-F1C6A3C51C2A}"/>
                </a:ext>
              </a:extLst>
            </p:cNvPr>
            <p:cNvSpPr/>
            <p:nvPr/>
          </p:nvSpPr>
          <p:spPr>
            <a:xfrm>
              <a:off x="5575010" y="529087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F35F03C-86C5-A262-E17A-9B3D36DBB31C}"/>
                </a:ext>
              </a:extLst>
            </p:cNvPr>
            <p:cNvSpPr/>
            <p:nvPr/>
          </p:nvSpPr>
          <p:spPr>
            <a:xfrm>
              <a:off x="4884253" y="392552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B0D9382-36FE-72C1-DBBF-CEFBC0B991C8}"/>
                </a:ext>
              </a:extLst>
            </p:cNvPr>
            <p:cNvSpPr/>
            <p:nvPr/>
          </p:nvSpPr>
          <p:spPr>
            <a:xfrm>
              <a:off x="5292804" y="382272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229C66-7D10-A57F-B370-5D88A50852AD}"/>
                </a:ext>
              </a:extLst>
            </p:cNvPr>
            <p:cNvSpPr/>
            <p:nvPr/>
          </p:nvSpPr>
          <p:spPr>
            <a:xfrm>
              <a:off x="4963347" y="353960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A1E6AE3-BD49-FBFC-0789-B512FFA75E09}"/>
                </a:ext>
              </a:extLst>
            </p:cNvPr>
            <p:cNvSpPr/>
            <p:nvPr/>
          </p:nvSpPr>
          <p:spPr>
            <a:xfrm>
              <a:off x="4710632" y="361301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E5B57BC-E0E4-CA75-2DD1-BF8B42DF98E8}"/>
                </a:ext>
              </a:extLst>
            </p:cNvPr>
            <p:cNvSpPr/>
            <p:nvPr/>
          </p:nvSpPr>
          <p:spPr>
            <a:xfrm>
              <a:off x="5663615" y="374419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2FAD11D-6B73-624A-38C9-572D731A29BE}"/>
                </a:ext>
              </a:extLst>
            </p:cNvPr>
            <p:cNvSpPr/>
            <p:nvPr/>
          </p:nvSpPr>
          <p:spPr>
            <a:xfrm>
              <a:off x="5036653" y="407792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1523AD4-CA5F-8A50-05EA-E0C4B1720D9D}"/>
                </a:ext>
              </a:extLst>
            </p:cNvPr>
            <p:cNvSpPr/>
            <p:nvPr/>
          </p:nvSpPr>
          <p:spPr>
            <a:xfrm>
              <a:off x="5480646" y="418777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1909210-2E66-99A0-B6E8-CFE3164C89AD}"/>
                </a:ext>
              </a:extLst>
            </p:cNvPr>
            <p:cNvSpPr/>
            <p:nvPr/>
          </p:nvSpPr>
          <p:spPr>
            <a:xfrm>
              <a:off x="5115747" y="369200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841E4E-3962-4AA7-D686-3B4BD36CA63D}"/>
                </a:ext>
              </a:extLst>
            </p:cNvPr>
            <p:cNvSpPr/>
            <p:nvPr/>
          </p:nvSpPr>
          <p:spPr>
            <a:xfrm>
              <a:off x="6732344" y="4760913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857310C-8443-7E26-4D90-A4D527C4B0A8}"/>
                </a:ext>
              </a:extLst>
            </p:cNvPr>
            <p:cNvSpPr/>
            <p:nvPr/>
          </p:nvSpPr>
          <p:spPr>
            <a:xfrm>
              <a:off x="6421757" y="487790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42285B7-291B-9138-3798-1CE199899954}"/>
                </a:ext>
              </a:extLst>
            </p:cNvPr>
            <p:cNvSpPr/>
            <p:nvPr/>
          </p:nvSpPr>
          <p:spPr>
            <a:xfrm>
              <a:off x="5920187" y="520607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EBA5706-140E-449E-D6EE-05FA4DABFB53}"/>
                </a:ext>
              </a:extLst>
            </p:cNvPr>
            <p:cNvSpPr/>
            <p:nvPr/>
          </p:nvSpPr>
          <p:spPr>
            <a:xfrm>
              <a:off x="5517002" y="564870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26CD11B-9B39-AC31-75C8-54846F4F1908}"/>
                </a:ext>
              </a:extLst>
            </p:cNvPr>
            <p:cNvSpPr/>
            <p:nvPr/>
          </p:nvSpPr>
          <p:spPr>
            <a:xfrm>
              <a:off x="5912470" y="555562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989A9BD-964A-9E3A-7EC4-7529B0157063}"/>
                </a:ext>
              </a:extLst>
            </p:cNvPr>
            <p:cNvSpPr/>
            <p:nvPr/>
          </p:nvSpPr>
          <p:spPr>
            <a:xfrm>
              <a:off x="6581873" y="518292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612B668-39D5-D083-CF8E-7F63B14F7873}"/>
                </a:ext>
              </a:extLst>
            </p:cNvPr>
            <p:cNvSpPr/>
            <p:nvPr/>
          </p:nvSpPr>
          <p:spPr>
            <a:xfrm>
              <a:off x="6264354" y="518292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760410C-C3D0-B43C-77EB-AAA97611BCD0}"/>
                </a:ext>
              </a:extLst>
            </p:cNvPr>
            <p:cNvSpPr/>
            <p:nvPr/>
          </p:nvSpPr>
          <p:spPr>
            <a:xfrm>
              <a:off x="6662896" y="555369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3457DB4-7BD2-563A-5FC6-EAAB7E6CA1E8}"/>
                </a:ext>
              </a:extLst>
            </p:cNvPr>
            <p:cNvSpPr/>
            <p:nvPr/>
          </p:nvSpPr>
          <p:spPr>
            <a:xfrm>
              <a:off x="6274784" y="5474605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A6EA17A-E404-78FC-6628-0AAEF0D4D61F}"/>
                </a:ext>
              </a:extLst>
            </p:cNvPr>
            <p:cNvSpPr/>
            <p:nvPr/>
          </p:nvSpPr>
          <p:spPr>
            <a:xfrm>
              <a:off x="5920187" y="5482322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E4CBB3-3A59-5473-BFFE-3CEC6D16EA8F}"/>
              </a:ext>
            </a:extLst>
          </p:cNvPr>
          <p:cNvGrpSpPr/>
          <p:nvPr/>
        </p:nvGrpSpPr>
        <p:grpSpPr>
          <a:xfrm>
            <a:off x="6956888" y="3129280"/>
            <a:ext cx="3638727" cy="3083322"/>
            <a:chOff x="3911752" y="3269771"/>
            <a:chExt cx="3202168" cy="2713398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E682F72-510B-EC4C-087C-3969FA6E108A}"/>
                </a:ext>
              </a:extLst>
            </p:cNvPr>
            <p:cNvCxnSpPr>
              <a:cxnSpLocks/>
            </p:cNvCxnSpPr>
            <p:nvPr/>
          </p:nvCxnSpPr>
          <p:spPr>
            <a:xfrm>
              <a:off x="4289495" y="3463926"/>
              <a:ext cx="0" cy="2341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C6E7A43-D0DC-57DC-B376-D657F615FC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4741" y="5805488"/>
              <a:ext cx="2495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itle 4">
                  <a:extLst>
                    <a:ext uri="{FF2B5EF4-FFF2-40B4-BE49-F238E27FC236}">
                      <a16:creationId xmlns:a16="http://schemas.microsoft.com/office/drawing/2014/main" id="{0099F126-9725-990A-C624-8BCB4E592B3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11752" y="3269771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16" name="Title 4">
                  <a:extLst>
                    <a:ext uri="{FF2B5EF4-FFF2-40B4-BE49-F238E27FC236}">
                      <a16:creationId xmlns:a16="http://schemas.microsoft.com/office/drawing/2014/main" id="{17974C90-C9A5-6FEA-1428-02357C414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752" y="3269771"/>
                  <a:ext cx="457375" cy="2591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itle 4">
                  <a:extLst>
                    <a:ext uri="{FF2B5EF4-FFF2-40B4-BE49-F238E27FC236}">
                      <a16:creationId xmlns:a16="http://schemas.microsoft.com/office/drawing/2014/main" id="{C8599D2A-072F-69CE-0AA3-A8B13F11B78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56545" y="5724056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 xmlns="">
            <p:sp>
              <p:nvSpPr>
                <p:cNvPr id="17" name="Title 4">
                  <a:extLst>
                    <a:ext uri="{FF2B5EF4-FFF2-40B4-BE49-F238E27FC236}">
                      <a16:creationId xmlns:a16="http://schemas.microsoft.com/office/drawing/2014/main" id="{F71E112C-A974-9B3A-40FF-2C842EC05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545" y="5724056"/>
                  <a:ext cx="457375" cy="2591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E660C28-8964-C75B-8801-36A6AC58A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5784" y="3899351"/>
              <a:ext cx="2035216" cy="17981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3DB9B03-5407-38E1-7D78-033388ABCCF0}"/>
                </a:ext>
              </a:extLst>
            </p:cNvPr>
            <p:cNvSpPr/>
            <p:nvPr/>
          </p:nvSpPr>
          <p:spPr>
            <a:xfrm>
              <a:off x="4533155" y="3910676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9801B1C5-7BDC-EC59-6F46-E167BDF11522}"/>
                </a:ext>
              </a:extLst>
            </p:cNvPr>
            <p:cNvSpPr/>
            <p:nvPr/>
          </p:nvSpPr>
          <p:spPr>
            <a:xfrm>
              <a:off x="4917048" y="429260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5593200-ADC3-3B04-0434-EA8AA3F45EB1}"/>
                </a:ext>
              </a:extLst>
            </p:cNvPr>
            <p:cNvSpPr/>
            <p:nvPr/>
          </p:nvSpPr>
          <p:spPr>
            <a:xfrm>
              <a:off x="4571737" y="4683609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BE65FB-EBE5-0423-D04F-7233D24039F3}"/>
                </a:ext>
              </a:extLst>
            </p:cNvPr>
            <p:cNvSpPr/>
            <p:nvPr/>
          </p:nvSpPr>
          <p:spPr>
            <a:xfrm>
              <a:off x="5511215" y="359179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79C19F6-29CF-E540-1805-4C88CA484673}"/>
                </a:ext>
              </a:extLst>
            </p:cNvPr>
            <p:cNvSpPr/>
            <p:nvPr/>
          </p:nvSpPr>
          <p:spPr>
            <a:xfrm>
              <a:off x="4506147" y="424630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BA760AA-EA98-257D-A214-A33C993E1DD4}"/>
                </a:ext>
              </a:extLst>
            </p:cNvPr>
            <p:cNvSpPr/>
            <p:nvPr/>
          </p:nvSpPr>
          <p:spPr>
            <a:xfrm>
              <a:off x="5575010" y="529087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69A245E7-F5C6-31A0-868F-06CFB2515797}"/>
                </a:ext>
              </a:extLst>
            </p:cNvPr>
            <p:cNvSpPr/>
            <p:nvPr/>
          </p:nvSpPr>
          <p:spPr>
            <a:xfrm>
              <a:off x="4884253" y="392552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6132E6E-C56A-0EEF-B98A-02298342C2BC}"/>
                </a:ext>
              </a:extLst>
            </p:cNvPr>
            <p:cNvSpPr/>
            <p:nvPr/>
          </p:nvSpPr>
          <p:spPr>
            <a:xfrm>
              <a:off x="5292804" y="382272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C0DD027B-03DF-8123-8C48-BC8563F184CC}"/>
                </a:ext>
              </a:extLst>
            </p:cNvPr>
            <p:cNvSpPr/>
            <p:nvPr/>
          </p:nvSpPr>
          <p:spPr>
            <a:xfrm>
              <a:off x="4963347" y="353960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D9838EA-09A8-59AC-027F-0E37FFB593F9}"/>
                </a:ext>
              </a:extLst>
            </p:cNvPr>
            <p:cNvSpPr/>
            <p:nvPr/>
          </p:nvSpPr>
          <p:spPr>
            <a:xfrm>
              <a:off x="4710632" y="361301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8BB1C44-5549-B5A7-F884-35165409AA51}"/>
                </a:ext>
              </a:extLst>
            </p:cNvPr>
            <p:cNvSpPr/>
            <p:nvPr/>
          </p:nvSpPr>
          <p:spPr>
            <a:xfrm>
              <a:off x="5663615" y="374419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822125B-2F95-004B-7C9E-7FD9383F90D9}"/>
                </a:ext>
              </a:extLst>
            </p:cNvPr>
            <p:cNvSpPr/>
            <p:nvPr/>
          </p:nvSpPr>
          <p:spPr>
            <a:xfrm>
              <a:off x="5036653" y="407792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0F21AB8-9555-0F55-A8D9-F246C764B42D}"/>
                </a:ext>
              </a:extLst>
            </p:cNvPr>
            <p:cNvSpPr/>
            <p:nvPr/>
          </p:nvSpPr>
          <p:spPr>
            <a:xfrm>
              <a:off x="5480646" y="418777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DFDCD5B-1F4C-FF94-C043-13F571806FFB}"/>
                </a:ext>
              </a:extLst>
            </p:cNvPr>
            <p:cNvSpPr/>
            <p:nvPr/>
          </p:nvSpPr>
          <p:spPr>
            <a:xfrm>
              <a:off x="5115747" y="369200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899CC14-9525-9991-F118-294EE6E7ADAC}"/>
                </a:ext>
              </a:extLst>
            </p:cNvPr>
            <p:cNvSpPr/>
            <p:nvPr/>
          </p:nvSpPr>
          <p:spPr>
            <a:xfrm>
              <a:off x="6732344" y="4760913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4B37772-7D51-AA70-903C-A4AABD873984}"/>
                </a:ext>
              </a:extLst>
            </p:cNvPr>
            <p:cNvSpPr/>
            <p:nvPr/>
          </p:nvSpPr>
          <p:spPr>
            <a:xfrm>
              <a:off x="6421757" y="487790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61C51A-C93F-AD7E-A408-BD6F416A77B2}"/>
                </a:ext>
              </a:extLst>
            </p:cNvPr>
            <p:cNvSpPr/>
            <p:nvPr/>
          </p:nvSpPr>
          <p:spPr>
            <a:xfrm>
              <a:off x="5920187" y="520607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4ED9640-88FB-5523-EA63-433D3B336626}"/>
                </a:ext>
              </a:extLst>
            </p:cNvPr>
            <p:cNvSpPr/>
            <p:nvPr/>
          </p:nvSpPr>
          <p:spPr>
            <a:xfrm>
              <a:off x="5517002" y="564870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5FD572A-BA82-0E42-A3A9-CB21CF052D67}"/>
                </a:ext>
              </a:extLst>
            </p:cNvPr>
            <p:cNvSpPr/>
            <p:nvPr/>
          </p:nvSpPr>
          <p:spPr>
            <a:xfrm>
              <a:off x="5912470" y="555562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E3D134B-9ED5-B0E4-C3FD-36E4E267B187}"/>
                </a:ext>
              </a:extLst>
            </p:cNvPr>
            <p:cNvSpPr/>
            <p:nvPr/>
          </p:nvSpPr>
          <p:spPr>
            <a:xfrm>
              <a:off x="6581873" y="518292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672EAAB0-CF85-2B0B-3C7B-B00A47910340}"/>
                </a:ext>
              </a:extLst>
            </p:cNvPr>
            <p:cNvSpPr/>
            <p:nvPr/>
          </p:nvSpPr>
          <p:spPr>
            <a:xfrm>
              <a:off x="6264354" y="518292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378BB2F-CA64-E671-0724-BD52DD777E96}"/>
                </a:ext>
              </a:extLst>
            </p:cNvPr>
            <p:cNvSpPr/>
            <p:nvPr/>
          </p:nvSpPr>
          <p:spPr>
            <a:xfrm>
              <a:off x="6662896" y="555369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222EE44-740E-E3B1-4978-0060551BB633}"/>
                </a:ext>
              </a:extLst>
            </p:cNvPr>
            <p:cNvSpPr/>
            <p:nvPr/>
          </p:nvSpPr>
          <p:spPr>
            <a:xfrm>
              <a:off x="6274784" y="5474605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4BB9FA8-F021-D2E4-1D81-1A1B98FAC08C}"/>
                </a:ext>
              </a:extLst>
            </p:cNvPr>
            <p:cNvSpPr/>
            <p:nvPr/>
          </p:nvSpPr>
          <p:spPr>
            <a:xfrm>
              <a:off x="5920187" y="5482322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347115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/>
              <a:t>N-</a:t>
            </a:r>
            <a:r>
              <a:rPr lang="en-US" dirty="0" err="1"/>
              <a:t>gramas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N-grams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/>
              <p:nvPr/>
            </p:nvSpPr>
            <p:spPr>
              <a:xfrm>
                <a:off x="1595438" y="1952625"/>
                <a:ext cx="9109075" cy="42780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Para que las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probabilidades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reflejen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estructura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del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lenguaje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pueden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ser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descritas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como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 </a:t>
                </a: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600" b="0" i="0" dirty="0">
                  <a:solidFill>
                    <a:srgbClr val="333333"/>
                  </a:solidFill>
                  <a:effectLst/>
                  <a:latin typeface="Montserrat" pitchFamily="2" charset="77"/>
                </a:endParaRPr>
              </a:p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donde</a:t>
                </a:r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son las palabras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contenidas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en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el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:r>
                  <a:rPr lang="en-US" sz="1600" b="0" i="0" dirty="0" err="1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texto</a:t>
                </a:r>
                <a:r>
                  <a:rPr lang="en-US" sz="1600" b="0" i="0" dirty="0">
                    <a:solidFill>
                      <a:srgbClr val="333333"/>
                    </a:solidFill>
                    <a:effectLst/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sz="1600" b="0" i="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 algn="ctr"/>
                <a:endParaRPr lang="en-US" sz="1600" b="0" i="0" dirty="0">
                  <a:solidFill>
                    <a:srgbClr val="333333"/>
                  </a:solidFill>
                  <a:effectLst/>
                  <a:latin typeface="Montserrat" pitchFamily="2" charset="77"/>
                </a:endParaRPr>
              </a:p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Si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consideramo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probabilidad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ocurrencia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una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palabra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una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frase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respecto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a las palabras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inmediateas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, no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necesitamos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considerar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frase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completa</a:t>
                </a:r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|"/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 es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decir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, basta con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calcular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las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probabilidades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condicionales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siguiente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palabra:</a:t>
                </a: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38" y="1952625"/>
                <a:ext cx="9109075" cy="4278094"/>
              </a:xfrm>
              <a:prstGeom prst="rect">
                <a:avLst/>
              </a:prstGeom>
              <a:blipFill>
                <a:blip r:embed="rId2"/>
                <a:stretch>
                  <a:fillRect l="-417" t="-29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70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/>
              <a:t>N-</a:t>
            </a:r>
            <a:r>
              <a:rPr lang="en-US" dirty="0" err="1"/>
              <a:t>gramas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7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N-grams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/>
              <p:nvPr/>
            </p:nvSpPr>
            <p:spPr>
              <a:xfrm>
                <a:off x="1595438" y="1952625"/>
                <a:ext cx="9696209" cy="423949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Un n-grama es la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sucesión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longitud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 de las palabras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6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1600" b="0" i="1" smtClean="0">
                                  <a:solidFill>
                                    <a:srgbClr val="333333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Ejemplo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: &lt;s&gt;</a:t>
                </a:r>
                <a:r>
                  <a:rPr lang="en-US" sz="1600" i="1" dirty="0">
                    <a:solidFill>
                      <a:srgbClr val="333333"/>
                    </a:solidFill>
                    <a:latin typeface="Montserrat" pitchFamily="2" charset="77"/>
                  </a:rPr>
                  <a:t>Una </a:t>
                </a:r>
                <a:r>
                  <a:rPr lang="en-US" sz="1600" i="1" dirty="0" err="1">
                    <a:solidFill>
                      <a:srgbClr val="333333"/>
                    </a:solidFill>
                    <a:latin typeface="Montserrat" pitchFamily="2" charset="77"/>
                  </a:rPr>
                  <a:t>vaca</a:t>
                </a:r>
                <a:r>
                  <a:rPr lang="en-US" sz="1600" i="1" dirty="0">
                    <a:solidFill>
                      <a:srgbClr val="333333"/>
                    </a:solidFill>
                    <a:latin typeface="Montserrat" pitchFamily="2" charset="77"/>
                  </a:rPr>
                  <a:t> </a:t>
                </a:r>
                <a:r>
                  <a:rPr lang="en-US" sz="1600" i="1" dirty="0" err="1">
                    <a:solidFill>
                      <a:srgbClr val="333333"/>
                    </a:solidFill>
                    <a:latin typeface="Montserrat" pitchFamily="2" charset="77"/>
                  </a:rPr>
                  <a:t>vestida</a:t>
                </a:r>
                <a:r>
                  <a:rPr lang="en-US" sz="1600" i="1" dirty="0">
                    <a:solidFill>
                      <a:srgbClr val="333333"/>
                    </a:solidFill>
                    <a:latin typeface="Montserrat" pitchFamily="2" charset="77"/>
                  </a:rPr>
                  <a:t> de </a:t>
                </a:r>
                <a:r>
                  <a:rPr lang="en-US" sz="1600" i="1" dirty="0" err="1">
                    <a:solidFill>
                      <a:srgbClr val="333333"/>
                    </a:solidFill>
                    <a:latin typeface="Montserrat" pitchFamily="2" charset="77"/>
                  </a:rPr>
                  <a:t>uniforme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&lt;/s&gt; </a:t>
                </a:r>
              </a:p>
              <a:p>
                <a:endParaRPr lang="en-US" sz="1600" i="1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i="1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Bigrama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: </a:t>
                </a:r>
              </a:p>
              <a:p>
                <a:endParaRPr lang="en-US" sz="1600" b="1" i="1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𝑈𝑛𝑎</m:t>
                          </m:r>
                        </m:e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𝑣𝑎𝑐𝑎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una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𝑣𝑒𝑠𝑖𝑑𝑎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vaca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𝑑𝑒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vestida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𝑢𝑛𝑖𝑓𝑜𝑟𝑚𝑒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de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vestida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r>
                  <a:rPr lang="en-US" sz="1600" dirty="0" err="1">
                    <a:solidFill>
                      <a:srgbClr val="333333"/>
                    </a:solidFill>
                    <a:latin typeface="Montserrat" pitchFamily="2" charset="77"/>
                  </a:rPr>
                  <a:t>Trigrama</a:t>
                </a:r>
                <a:r>
                  <a:rPr lang="en-US" sz="1600" dirty="0">
                    <a:solidFill>
                      <a:srgbClr val="333333"/>
                    </a:solidFill>
                    <a:latin typeface="Montserrat" pitchFamily="2" charset="77"/>
                  </a:rPr>
                  <a:t>: </a:t>
                </a:r>
              </a:p>
              <a:p>
                <a:endParaRPr lang="en-US" sz="1600" b="0" i="1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𝑣𝑎𝑐𝑎</m:t>
                          </m:r>
                        </m:e>
                        <m:e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1600" i="1">
                              <a:solidFill>
                                <a:srgbClr val="333333"/>
                              </a:solidFill>
                              <a:latin typeface="Cambria Math" panose="02040503050406030204" pitchFamily="18" charset="0"/>
                            </a:rPr>
                            <m:t>𝑈𝑛𝑎</m:t>
                          </m:r>
                        </m:e>
                      </m:d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𝑣𝑒𝑠𝑡𝑖𝑑𝑎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una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vaca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vaca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vestida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𝑢𝑛𝑖𝑓𝑟𝑜𝑚𝑒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vestida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(&lt;/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&gt;|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de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 b="0" i="1" smtClean="0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uniforme</m:t>
                      </m:r>
                      <m:r>
                        <a:rPr lang="en-US" sz="1600" i="1">
                          <a:solidFill>
                            <a:srgbClr val="3333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  <a:p>
                <a:endParaRPr lang="en-US" sz="1600" dirty="0">
                  <a:solidFill>
                    <a:srgbClr val="333333"/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1B6849C-CD0A-3548-BCBA-6873AF970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438" y="1952625"/>
                <a:ext cx="9696209" cy="4239494"/>
              </a:xfrm>
              <a:prstGeom prst="rect">
                <a:avLst/>
              </a:prstGeom>
              <a:blipFill>
                <a:blip r:embed="rId2"/>
                <a:stretch>
                  <a:fillRect l="-392" t="-684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5083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/>
              <a:t>Bolsa de Palabras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8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Bag of Words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B6849C-CD0A-3548-BCBA-6873AF97018C}"/>
              </a:ext>
            </a:extLst>
          </p:cNvPr>
          <p:cNvSpPr/>
          <p:nvPr/>
        </p:nvSpPr>
        <p:spPr>
          <a:xfrm>
            <a:off x="1595438" y="1952625"/>
            <a:ext cx="6084887" cy="36625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Es la </a:t>
            </a:r>
            <a:r>
              <a:rPr lang="en-US" dirty="0" err="1">
                <a:latin typeface="Montserrat" pitchFamily="2" charset="77"/>
              </a:rPr>
              <a:t>representación</a:t>
            </a:r>
            <a:r>
              <a:rPr lang="en-US" dirty="0">
                <a:latin typeface="Montserrat" pitchFamily="2" charset="77"/>
              </a:rPr>
              <a:t> </a:t>
            </a:r>
            <a:r>
              <a:rPr lang="en-US" dirty="0" err="1">
                <a:latin typeface="Montserrat" pitchFamily="2" charset="77"/>
              </a:rPr>
              <a:t>más</a:t>
            </a:r>
            <a:r>
              <a:rPr lang="en-US" dirty="0">
                <a:latin typeface="Montserrat" pitchFamily="2" charset="77"/>
              </a:rPr>
              <a:t> simple de un conjunto de </a:t>
            </a:r>
            <a:r>
              <a:rPr lang="en-US" dirty="0" err="1">
                <a:latin typeface="Montserrat" pitchFamily="2" charset="77"/>
              </a:rPr>
              <a:t>documentos</a:t>
            </a:r>
            <a:r>
              <a:rPr lang="en-US" dirty="0">
                <a:latin typeface="Montserrat" pitchFamily="2" charset="7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Montserrat" pitchFamily="2" charset="77"/>
              </a:rPr>
              <a:t>Cada</a:t>
            </a:r>
            <a:r>
              <a:rPr lang="en-US" dirty="0">
                <a:latin typeface="Montserrat" pitchFamily="2" charset="77"/>
              </a:rPr>
              <a:t> </a:t>
            </a:r>
            <a:r>
              <a:rPr lang="en-US" dirty="0" err="1">
                <a:latin typeface="Montserrat" pitchFamily="2" charset="77"/>
              </a:rPr>
              <a:t>documento</a:t>
            </a:r>
            <a:r>
              <a:rPr lang="en-US" dirty="0">
                <a:latin typeface="Montserrat" pitchFamily="2" charset="77"/>
              </a:rPr>
              <a:t> es </a:t>
            </a:r>
            <a:r>
              <a:rPr lang="en-US" dirty="0" err="1">
                <a:latin typeface="Montserrat" pitchFamily="2" charset="77"/>
              </a:rPr>
              <a:t>una</a:t>
            </a:r>
            <a:r>
              <a:rPr lang="en-US" dirty="0">
                <a:latin typeface="Montserrat" pitchFamily="2" charset="77"/>
              </a:rPr>
              <a:t> </a:t>
            </a:r>
            <a:r>
              <a:rPr lang="en-US" dirty="0" err="1">
                <a:latin typeface="Montserrat" pitchFamily="2" charset="77"/>
              </a:rPr>
              <a:t>bolsa</a:t>
            </a:r>
            <a:r>
              <a:rPr lang="en-US" dirty="0">
                <a:latin typeface="Montserrat" pitchFamily="2" charset="77"/>
              </a:rPr>
              <a:t> con un conjunto de palabras </a:t>
            </a:r>
            <a:r>
              <a:rPr lang="en-US" i="1" dirty="0">
                <a:latin typeface="Montserrat" pitchFamily="2" charset="77"/>
              </a:rPr>
              <a:t>(tokens).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El </a:t>
            </a:r>
            <a:r>
              <a:rPr lang="en-US" dirty="0" err="1">
                <a:latin typeface="Montserrat" pitchFamily="2" charset="77"/>
              </a:rPr>
              <a:t>orden</a:t>
            </a:r>
            <a:r>
              <a:rPr lang="en-US" dirty="0">
                <a:latin typeface="Montserrat" pitchFamily="2" charset="77"/>
              </a:rPr>
              <a:t> de las palabras no </a:t>
            </a:r>
            <a:r>
              <a:rPr lang="en-US" dirty="0" err="1">
                <a:latin typeface="Montserrat" pitchFamily="2" charset="77"/>
              </a:rPr>
              <a:t>importa</a:t>
            </a:r>
            <a:r>
              <a:rPr lang="en-US" dirty="0">
                <a:latin typeface="Montserrat" pitchFamily="2" charset="7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Montserrat" pitchFamily="2" charset="77"/>
              </a:rPr>
              <a:t>Conserva</a:t>
            </a:r>
            <a:r>
              <a:rPr lang="en-US" dirty="0">
                <a:latin typeface="Montserrat" pitchFamily="2" charset="77"/>
              </a:rPr>
              <a:t> la </a:t>
            </a:r>
            <a:r>
              <a:rPr lang="en-US" dirty="0" err="1">
                <a:latin typeface="Montserrat" pitchFamily="2" charset="77"/>
              </a:rPr>
              <a:t>frecuencia</a:t>
            </a:r>
            <a:r>
              <a:rPr lang="en-US" dirty="0">
                <a:latin typeface="Montserrat" pitchFamily="2" charset="77"/>
              </a:rPr>
              <a:t> de las palabras de forma </a:t>
            </a:r>
            <a:r>
              <a:rPr lang="en-US" dirty="0" err="1">
                <a:latin typeface="Montserrat" pitchFamily="2" charset="77"/>
              </a:rPr>
              <a:t>cruda</a:t>
            </a:r>
            <a:r>
              <a:rPr lang="en-US" dirty="0">
                <a:latin typeface="Montserrat" pitchFamily="2" charset="7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Montserrat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itchFamily="2" charset="77"/>
              </a:rPr>
              <a:t>El conjunto de </a:t>
            </a:r>
            <a:r>
              <a:rPr lang="en-US" dirty="0" err="1">
                <a:latin typeface="Montserrat" pitchFamily="2" charset="77"/>
              </a:rPr>
              <a:t>todas</a:t>
            </a:r>
            <a:r>
              <a:rPr lang="en-US" dirty="0">
                <a:latin typeface="Montserrat" pitchFamily="2" charset="77"/>
              </a:rPr>
              <a:t> las palabras del </a:t>
            </a:r>
            <a:r>
              <a:rPr lang="en-US" dirty="0" err="1">
                <a:latin typeface="Montserrat" pitchFamily="2" charset="77"/>
              </a:rPr>
              <a:t>modelo</a:t>
            </a:r>
            <a:r>
              <a:rPr lang="en-US" dirty="0">
                <a:latin typeface="Montserrat" pitchFamily="2" charset="77"/>
              </a:rPr>
              <a:t> forma un </a:t>
            </a:r>
            <a:r>
              <a:rPr lang="en-US" dirty="0" err="1">
                <a:latin typeface="Montserrat" pitchFamily="2" charset="77"/>
              </a:rPr>
              <a:t>diccionario</a:t>
            </a:r>
            <a:r>
              <a:rPr lang="en-US" dirty="0">
                <a:latin typeface="Montserrat" pitchFamily="2" charset="77"/>
              </a:rPr>
              <a:t>. </a:t>
            </a:r>
          </a:p>
        </p:txBody>
      </p:sp>
      <p:pic>
        <p:nvPicPr>
          <p:cNvPr id="11" name="Graphic 10" descr="Handbag outline">
            <a:extLst>
              <a:ext uri="{FF2B5EF4-FFF2-40B4-BE49-F238E27FC236}">
                <a16:creationId xmlns:a16="http://schemas.microsoft.com/office/drawing/2014/main" id="{4D2FDCEB-ACE6-7C2D-AB2F-AEF1A02AA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1701" y="1755540"/>
            <a:ext cx="3419946" cy="34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68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468289"/>
            <a:ext cx="10837863" cy="811379"/>
          </a:xfrm>
        </p:spPr>
        <p:txBody>
          <a:bodyPr/>
          <a:lstStyle/>
          <a:p>
            <a:pPr algn="ctr"/>
            <a:r>
              <a:rPr lang="en-US" dirty="0"/>
              <a:t>Bolsa de Palabras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9</a:t>
            </a:fld>
            <a:endParaRPr lang="es-ES" noProof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4BD501-6D66-5901-0E8C-98983D8A32AD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Bag of Words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B6849C-CD0A-3548-BCBA-6873AF97018C}"/>
              </a:ext>
            </a:extLst>
          </p:cNvPr>
          <p:cNvSpPr/>
          <p:nvPr/>
        </p:nvSpPr>
        <p:spPr>
          <a:xfrm>
            <a:off x="678169" y="1952625"/>
            <a:ext cx="3941456" cy="37548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Montserrat" pitchFamily="2" charset="77"/>
              </a:rPr>
              <a:t>Oración1 </a:t>
            </a:r>
            <a:r>
              <a:rPr lang="en-US" sz="1400" dirty="0">
                <a:latin typeface="Montserrat" pitchFamily="2" charset="77"/>
              </a:rPr>
              <a:t>{Era </a:t>
            </a:r>
            <a:r>
              <a:rPr lang="en-US" sz="1400" dirty="0" err="1">
                <a:latin typeface="Montserrat" pitchFamily="2" charset="77"/>
              </a:rPr>
              <a:t>el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mejor</a:t>
            </a:r>
            <a:r>
              <a:rPr lang="en-US" sz="1400" dirty="0">
                <a:latin typeface="Montserrat" pitchFamily="2" charset="77"/>
              </a:rPr>
              <a:t> de </a:t>
            </a:r>
            <a:r>
              <a:rPr lang="en-US" sz="1400" dirty="0" err="1">
                <a:latin typeface="Montserrat" pitchFamily="2" charset="77"/>
              </a:rPr>
              <a:t>los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tiempos</a:t>
            </a:r>
            <a:r>
              <a:rPr lang="en-US" sz="1400" dirty="0">
                <a:latin typeface="Montserrat" pitchFamily="2" charset="77"/>
              </a:rPr>
              <a:t>, era </a:t>
            </a:r>
            <a:r>
              <a:rPr lang="en-US" sz="1400" dirty="0" err="1">
                <a:latin typeface="Montserrat" pitchFamily="2" charset="77"/>
              </a:rPr>
              <a:t>el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peor</a:t>
            </a:r>
            <a:r>
              <a:rPr lang="en-US" sz="1400" dirty="0">
                <a:latin typeface="Montserrat" pitchFamily="2" charset="77"/>
              </a:rPr>
              <a:t> de </a:t>
            </a:r>
            <a:r>
              <a:rPr lang="en-US" sz="1400" dirty="0" err="1">
                <a:latin typeface="Montserrat" pitchFamily="2" charset="77"/>
              </a:rPr>
              <a:t>los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tiempos</a:t>
            </a:r>
            <a:r>
              <a:rPr lang="en-US" sz="1400" dirty="0">
                <a:latin typeface="Montserrat" pitchFamily="2" charset="77"/>
              </a:rPr>
              <a:t>, la </a:t>
            </a:r>
            <a:r>
              <a:rPr lang="en-US" sz="1400" dirty="0" err="1">
                <a:latin typeface="Montserrat" pitchFamily="2" charset="77"/>
              </a:rPr>
              <a:t>edad</a:t>
            </a:r>
            <a:r>
              <a:rPr lang="en-US" sz="1400" dirty="0">
                <a:latin typeface="Montserrat" pitchFamily="2" charset="77"/>
              </a:rPr>
              <a:t> de la </a:t>
            </a:r>
            <a:r>
              <a:rPr lang="en-US" sz="1400" dirty="0" err="1">
                <a:latin typeface="Montserrat" pitchFamily="2" charset="77"/>
              </a:rPr>
              <a:t>sabiduría</a:t>
            </a:r>
            <a:r>
              <a:rPr lang="en-US" sz="1400" dirty="0">
                <a:latin typeface="Montserrat" pitchFamily="2" charset="77"/>
              </a:rPr>
              <a:t>, y </a:t>
            </a:r>
            <a:r>
              <a:rPr lang="en-US" sz="1400" dirty="0" err="1">
                <a:latin typeface="Montserrat" pitchFamily="2" charset="77"/>
              </a:rPr>
              <a:t>también</a:t>
            </a:r>
            <a:r>
              <a:rPr lang="en-US" sz="1400" dirty="0">
                <a:latin typeface="Montserrat" pitchFamily="2" charset="77"/>
              </a:rPr>
              <a:t> de la </a:t>
            </a:r>
            <a:r>
              <a:rPr lang="en-US" sz="1400" dirty="0" err="1">
                <a:latin typeface="Montserrat" pitchFamily="2" charset="77"/>
              </a:rPr>
              <a:t>locura</a:t>
            </a:r>
            <a:r>
              <a:rPr lang="en-US" sz="1400" dirty="0">
                <a:latin typeface="Montserrat" pitchFamily="2" charset="77"/>
              </a:rPr>
              <a:t>; la </a:t>
            </a:r>
            <a:r>
              <a:rPr lang="en-US" sz="1400" dirty="0" err="1">
                <a:latin typeface="Montserrat" pitchFamily="2" charset="77"/>
              </a:rPr>
              <a:t>época</a:t>
            </a:r>
            <a:r>
              <a:rPr lang="en-US" sz="1400" dirty="0">
                <a:latin typeface="Montserrat" pitchFamily="2" charset="77"/>
              </a:rPr>
              <a:t> de las </a:t>
            </a:r>
            <a:r>
              <a:rPr lang="en-US" sz="1400" dirty="0" err="1">
                <a:latin typeface="Montserrat" pitchFamily="2" charset="77"/>
              </a:rPr>
              <a:t>creencias</a:t>
            </a:r>
            <a:r>
              <a:rPr lang="en-US" sz="1400" dirty="0">
                <a:latin typeface="Montserrat" pitchFamily="2" charset="77"/>
              </a:rPr>
              <a:t> y de la </a:t>
            </a:r>
            <a:r>
              <a:rPr lang="en-US" sz="1400" dirty="0" err="1">
                <a:latin typeface="Montserrat" pitchFamily="2" charset="77"/>
              </a:rPr>
              <a:t>incredulidad</a:t>
            </a:r>
            <a:r>
              <a:rPr lang="en-US" sz="1400" dirty="0">
                <a:latin typeface="Montserrat" pitchFamily="2" charset="77"/>
              </a:rPr>
              <a:t>; la era de la luz y de las </a:t>
            </a:r>
            <a:r>
              <a:rPr lang="en-US" sz="1400" dirty="0" err="1">
                <a:latin typeface="Montserrat" pitchFamily="2" charset="77"/>
              </a:rPr>
              <a:t>tinieblas</a:t>
            </a:r>
            <a:r>
              <a:rPr lang="en-US" sz="1400" dirty="0">
                <a:latin typeface="Montserrat" pitchFamily="2" charset="77"/>
              </a:rPr>
              <a:t>; la primavera de la </a:t>
            </a:r>
            <a:r>
              <a:rPr lang="en-US" sz="1400" dirty="0" err="1">
                <a:latin typeface="Montserrat" pitchFamily="2" charset="77"/>
              </a:rPr>
              <a:t>esperanza</a:t>
            </a:r>
            <a:r>
              <a:rPr lang="en-US" sz="1400" dirty="0">
                <a:latin typeface="Montserrat" pitchFamily="2" charset="77"/>
              </a:rPr>
              <a:t> y </a:t>
            </a:r>
            <a:r>
              <a:rPr lang="en-US" sz="1400" dirty="0" err="1">
                <a:latin typeface="Montserrat" pitchFamily="2" charset="77"/>
              </a:rPr>
              <a:t>el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invierno</a:t>
            </a:r>
            <a:r>
              <a:rPr lang="en-US" sz="1400" dirty="0">
                <a:latin typeface="Montserrat" pitchFamily="2" charset="77"/>
              </a:rPr>
              <a:t> de la </a:t>
            </a:r>
            <a:r>
              <a:rPr lang="en-US" sz="1400" dirty="0" err="1">
                <a:latin typeface="Montserrat" pitchFamily="2" charset="77"/>
              </a:rPr>
              <a:t>desesperación</a:t>
            </a:r>
            <a:r>
              <a:rPr lang="en-US" sz="1400" dirty="0">
                <a:latin typeface="Montserrat" pitchFamily="2" charset="77"/>
              </a:rPr>
              <a:t>.} </a:t>
            </a:r>
          </a:p>
          <a:p>
            <a:endParaRPr lang="en-US" sz="1400" dirty="0">
              <a:latin typeface="Montserrat" pitchFamily="2" charset="77"/>
            </a:endParaRPr>
          </a:p>
          <a:p>
            <a:r>
              <a:rPr lang="en-US" sz="1400" b="1" dirty="0">
                <a:latin typeface="Montserrat" pitchFamily="2" charset="77"/>
              </a:rPr>
              <a:t>Oración2</a:t>
            </a:r>
            <a:r>
              <a:rPr lang="en-US" sz="1400" dirty="0">
                <a:latin typeface="Montserrat" pitchFamily="2" charset="77"/>
              </a:rPr>
              <a:t> { </a:t>
            </a:r>
            <a:r>
              <a:rPr lang="en-US" sz="1400" dirty="0" err="1">
                <a:latin typeface="Montserrat" pitchFamily="2" charset="77"/>
              </a:rPr>
              <a:t>Todo</a:t>
            </a:r>
            <a:r>
              <a:rPr lang="en-US" sz="1400" dirty="0">
                <a:latin typeface="Montserrat" pitchFamily="2" charset="77"/>
              </a:rPr>
              <a:t> lo </a:t>
            </a:r>
            <a:r>
              <a:rPr lang="en-US" sz="1400" dirty="0" err="1">
                <a:latin typeface="Montserrat" pitchFamily="2" charset="77"/>
              </a:rPr>
              <a:t>poseíamos</a:t>
            </a:r>
            <a:r>
              <a:rPr lang="en-US" sz="1400" dirty="0">
                <a:latin typeface="Montserrat" pitchFamily="2" charset="77"/>
              </a:rPr>
              <a:t>, </a:t>
            </a:r>
            <a:r>
              <a:rPr lang="en-US" sz="1400" dirty="0" err="1">
                <a:latin typeface="Montserrat" pitchFamily="2" charset="77"/>
              </a:rPr>
              <a:t>pero</a:t>
            </a:r>
            <a:r>
              <a:rPr lang="en-US" sz="1400" dirty="0">
                <a:latin typeface="Montserrat" pitchFamily="2" charset="77"/>
              </a:rPr>
              <a:t> no </a:t>
            </a:r>
            <a:r>
              <a:rPr lang="en-US" sz="1400" dirty="0" err="1">
                <a:latin typeface="Montserrat" pitchFamily="2" charset="77"/>
              </a:rPr>
              <a:t>teníamos</a:t>
            </a:r>
            <a:r>
              <a:rPr lang="en-US" sz="1400" dirty="0">
                <a:latin typeface="Montserrat" pitchFamily="2" charset="77"/>
              </a:rPr>
              <a:t> nada; </a:t>
            </a:r>
            <a:r>
              <a:rPr lang="en-US" sz="1400" dirty="0" err="1">
                <a:latin typeface="Montserrat" pitchFamily="2" charset="77"/>
              </a:rPr>
              <a:t>caminábamos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en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derechura</a:t>
            </a:r>
            <a:r>
              <a:rPr lang="en-US" sz="1400" dirty="0">
                <a:latin typeface="Montserrat" pitchFamily="2" charset="77"/>
              </a:rPr>
              <a:t> al </a:t>
            </a:r>
            <a:r>
              <a:rPr lang="en-US" sz="1400" dirty="0" err="1">
                <a:latin typeface="Montserrat" pitchFamily="2" charset="77"/>
              </a:rPr>
              <a:t>cielo</a:t>
            </a:r>
            <a:r>
              <a:rPr lang="en-US" sz="1400" dirty="0">
                <a:latin typeface="Montserrat" pitchFamily="2" charset="77"/>
              </a:rPr>
              <a:t> y </a:t>
            </a:r>
            <a:r>
              <a:rPr lang="en-US" sz="1400" dirty="0" err="1">
                <a:latin typeface="Montserrat" pitchFamily="2" charset="77"/>
              </a:rPr>
              <a:t>nos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extraviábamos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por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el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camino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opuesto</a:t>
            </a:r>
            <a:r>
              <a:rPr lang="en-US" sz="1400" dirty="0">
                <a:latin typeface="Montserrat" pitchFamily="2" charset="77"/>
              </a:rPr>
              <a:t>. </a:t>
            </a:r>
            <a:r>
              <a:rPr lang="en-US" sz="1400" dirty="0" err="1">
                <a:latin typeface="Montserrat" pitchFamily="2" charset="77"/>
              </a:rPr>
              <a:t>En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una</a:t>
            </a:r>
            <a:r>
              <a:rPr lang="en-US" sz="1400" dirty="0">
                <a:latin typeface="Montserrat" pitchFamily="2" charset="77"/>
              </a:rPr>
              <a:t> palabra, </a:t>
            </a:r>
            <a:r>
              <a:rPr lang="en-US" sz="1400" dirty="0" err="1">
                <a:latin typeface="Montserrat" pitchFamily="2" charset="77"/>
              </a:rPr>
              <a:t>aquella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época</a:t>
            </a:r>
            <a:r>
              <a:rPr lang="en-US" sz="1400" dirty="0">
                <a:latin typeface="Montserrat" pitchFamily="2" charset="77"/>
              </a:rPr>
              <a:t> era tan </a:t>
            </a:r>
            <a:r>
              <a:rPr lang="en-US" sz="1400" dirty="0" err="1">
                <a:latin typeface="Montserrat" pitchFamily="2" charset="77"/>
              </a:rPr>
              <a:t>parecida</a:t>
            </a:r>
            <a:r>
              <a:rPr lang="en-US" sz="1400" dirty="0">
                <a:latin typeface="Montserrat" pitchFamily="2" charset="77"/>
              </a:rPr>
              <a:t> a la actual, que </a:t>
            </a:r>
            <a:r>
              <a:rPr lang="en-US" sz="1400" dirty="0" err="1">
                <a:latin typeface="Montserrat" pitchFamily="2" charset="77"/>
              </a:rPr>
              <a:t>nuestras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más</a:t>
            </a:r>
            <a:r>
              <a:rPr lang="en-US" sz="1400" dirty="0">
                <a:latin typeface="Montserrat" pitchFamily="2" charset="77"/>
              </a:rPr>
              <a:t> notables </a:t>
            </a:r>
            <a:r>
              <a:rPr lang="en-US" sz="1400" dirty="0" err="1">
                <a:latin typeface="Montserrat" pitchFamily="2" charset="77"/>
              </a:rPr>
              <a:t>autoridades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insisten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en</a:t>
            </a:r>
            <a:r>
              <a:rPr lang="en-US" sz="1400" dirty="0">
                <a:latin typeface="Montserrat" pitchFamily="2" charset="77"/>
              </a:rPr>
              <a:t> que, tanto </a:t>
            </a:r>
            <a:r>
              <a:rPr lang="en-US" sz="1400" dirty="0" err="1">
                <a:latin typeface="Montserrat" pitchFamily="2" charset="77"/>
              </a:rPr>
              <a:t>en</a:t>
            </a:r>
            <a:r>
              <a:rPr lang="en-US" sz="1400" dirty="0">
                <a:latin typeface="Montserrat" pitchFamily="2" charset="77"/>
              </a:rPr>
              <a:t> lo que se </a:t>
            </a:r>
            <a:r>
              <a:rPr lang="en-US" sz="1400" dirty="0" err="1">
                <a:latin typeface="Montserrat" pitchFamily="2" charset="77"/>
              </a:rPr>
              <a:t>refiere</a:t>
            </a:r>
            <a:r>
              <a:rPr lang="en-US" sz="1400" dirty="0">
                <a:latin typeface="Montserrat" pitchFamily="2" charset="77"/>
              </a:rPr>
              <a:t> al bien </a:t>
            </a:r>
            <a:r>
              <a:rPr lang="en-US" sz="1400" dirty="0" err="1">
                <a:latin typeface="Montserrat" pitchFamily="2" charset="77"/>
              </a:rPr>
              <a:t>como</a:t>
            </a:r>
            <a:r>
              <a:rPr lang="en-US" sz="1400" dirty="0">
                <a:latin typeface="Montserrat" pitchFamily="2" charset="77"/>
              </a:rPr>
              <a:t> al mal, </a:t>
            </a:r>
            <a:r>
              <a:rPr lang="en-US" sz="1400" dirty="0" err="1">
                <a:latin typeface="Montserrat" pitchFamily="2" charset="77"/>
              </a:rPr>
              <a:t>sólo</a:t>
            </a:r>
            <a:r>
              <a:rPr lang="en-US" sz="1400" dirty="0">
                <a:latin typeface="Montserrat" pitchFamily="2" charset="77"/>
              </a:rPr>
              <a:t> es </a:t>
            </a:r>
            <a:r>
              <a:rPr lang="en-US" sz="1400" dirty="0" err="1">
                <a:latin typeface="Montserrat" pitchFamily="2" charset="77"/>
              </a:rPr>
              <a:t>aceptable</a:t>
            </a:r>
            <a:r>
              <a:rPr lang="en-US" sz="1400" dirty="0">
                <a:latin typeface="Montserrat" pitchFamily="2" charset="77"/>
              </a:rPr>
              <a:t> la </a:t>
            </a:r>
            <a:r>
              <a:rPr lang="en-US" sz="1400" dirty="0" err="1">
                <a:latin typeface="Montserrat" pitchFamily="2" charset="77"/>
              </a:rPr>
              <a:t>comparación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en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grado</a:t>
            </a:r>
            <a:r>
              <a:rPr lang="en-US" sz="1400" dirty="0">
                <a:latin typeface="Montserrat" pitchFamily="2" charset="77"/>
              </a:rPr>
              <a:t> </a:t>
            </a:r>
            <a:r>
              <a:rPr lang="en-US" sz="1400" dirty="0" err="1">
                <a:latin typeface="Montserrat" pitchFamily="2" charset="77"/>
              </a:rPr>
              <a:t>superlativo</a:t>
            </a:r>
            <a:r>
              <a:rPr lang="en-US" sz="1400" dirty="0">
                <a:latin typeface="Montserrat" pitchFamily="2" charset="77"/>
              </a:rPr>
              <a:t>.}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0E309-18E5-9CB9-603E-26BD8939F380}"/>
              </a:ext>
            </a:extLst>
          </p:cNvPr>
          <p:cNvSpPr/>
          <p:nvPr/>
        </p:nvSpPr>
        <p:spPr>
          <a:xfrm>
            <a:off x="7261413" y="1948666"/>
            <a:ext cx="4252418" cy="4185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Montserrat" pitchFamily="2" charset="77"/>
              </a:rPr>
              <a:t>BoW1 </a:t>
            </a:r>
            <a:r>
              <a:rPr lang="en-US" sz="1400" dirty="0">
                <a:latin typeface="Montserrat" pitchFamily="2" charset="77"/>
              </a:rPr>
              <a:t>{Era : 3, </a:t>
            </a:r>
            <a:r>
              <a:rPr lang="en-US" sz="1400" dirty="0" err="1">
                <a:latin typeface="Montserrat" pitchFamily="2" charset="77"/>
              </a:rPr>
              <a:t>el</a:t>
            </a:r>
            <a:r>
              <a:rPr lang="en-US" sz="1400" dirty="0">
                <a:latin typeface="Montserrat" pitchFamily="2" charset="77"/>
              </a:rPr>
              <a:t> : 3, </a:t>
            </a:r>
            <a:r>
              <a:rPr lang="en-US" sz="1400" dirty="0" err="1">
                <a:latin typeface="Montserrat" pitchFamily="2" charset="77"/>
              </a:rPr>
              <a:t>mejor</a:t>
            </a:r>
            <a:r>
              <a:rPr lang="en-US" sz="1400" dirty="0">
                <a:latin typeface="Montserrat" pitchFamily="2" charset="77"/>
              </a:rPr>
              <a:t> : 1, de : 10, </a:t>
            </a:r>
            <a:r>
              <a:rPr lang="en-US" sz="1400" dirty="0" err="1">
                <a:latin typeface="Montserrat" pitchFamily="2" charset="77"/>
              </a:rPr>
              <a:t>los</a:t>
            </a:r>
            <a:r>
              <a:rPr lang="en-US" sz="1400" dirty="0">
                <a:latin typeface="Montserrat" pitchFamily="2" charset="77"/>
              </a:rPr>
              <a:t> : 2, </a:t>
            </a:r>
            <a:r>
              <a:rPr lang="en-US" sz="1400" dirty="0" err="1">
                <a:latin typeface="Montserrat" pitchFamily="2" charset="77"/>
              </a:rPr>
              <a:t>tiempos</a:t>
            </a:r>
            <a:r>
              <a:rPr lang="en-US" sz="1400" dirty="0">
                <a:latin typeface="Montserrat" pitchFamily="2" charset="77"/>
              </a:rPr>
              <a:t> 2: , </a:t>
            </a:r>
            <a:r>
              <a:rPr lang="en-US" sz="1400" dirty="0" err="1">
                <a:latin typeface="Montserrat" pitchFamily="2" charset="77"/>
              </a:rPr>
              <a:t>peor</a:t>
            </a:r>
            <a:r>
              <a:rPr lang="en-US" sz="1400" dirty="0">
                <a:latin typeface="Montserrat" pitchFamily="2" charset="77"/>
              </a:rPr>
              <a:t> : 1, la : 10, </a:t>
            </a:r>
            <a:r>
              <a:rPr lang="en-US" sz="1400" dirty="0" err="1">
                <a:latin typeface="Montserrat" pitchFamily="2" charset="77"/>
              </a:rPr>
              <a:t>edad</a:t>
            </a:r>
            <a:r>
              <a:rPr lang="en-US" sz="1400" dirty="0">
                <a:latin typeface="Montserrat" pitchFamily="2" charset="77"/>
              </a:rPr>
              <a:t> : 1, </a:t>
            </a:r>
            <a:r>
              <a:rPr lang="en-US" sz="1400" dirty="0" err="1">
                <a:latin typeface="Montserrat" pitchFamily="2" charset="77"/>
              </a:rPr>
              <a:t>sabiduría</a:t>
            </a:r>
            <a:r>
              <a:rPr lang="en-US" sz="1400" dirty="0">
                <a:latin typeface="Montserrat" pitchFamily="2" charset="77"/>
              </a:rPr>
              <a:t> : 1, y : 4, </a:t>
            </a:r>
            <a:r>
              <a:rPr lang="en-US" sz="1400" dirty="0" err="1">
                <a:latin typeface="Montserrat" pitchFamily="2" charset="77"/>
              </a:rPr>
              <a:t>también</a:t>
            </a:r>
            <a:r>
              <a:rPr lang="en-US" sz="1400" dirty="0">
                <a:latin typeface="Montserrat" pitchFamily="2" charset="77"/>
              </a:rPr>
              <a:t> : 1 , </a:t>
            </a:r>
            <a:r>
              <a:rPr lang="en-US" sz="1400" dirty="0" err="1">
                <a:latin typeface="Montserrat" pitchFamily="2" charset="77"/>
              </a:rPr>
              <a:t>locura</a:t>
            </a:r>
            <a:r>
              <a:rPr lang="en-US" sz="1400" dirty="0">
                <a:latin typeface="Montserrat" pitchFamily="2" charset="77"/>
              </a:rPr>
              <a:t> : 1, </a:t>
            </a:r>
            <a:r>
              <a:rPr lang="en-US" sz="1400" dirty="0" err="1">
                <a:latin typeface="Montserrat" pitchFamily="2" charset="77"/>
              </a:rPr>
              <a:t>época</a:t>
            </a:r>
            <a:r>
              <a:rPr lang="en-US" sz="1400" dirty="0">
                <a:latin typeface="Montserrat" pitchFamily="2" charset="77"/>
              </a:rPr>
              <a:t> : 1, las : 2, </a:t>
            </a:r>
            <a:r>
              <a:rPr lang="en-US" sz="1400" dirty="0" err="1">
                <a:latin typeface="Montserrat" pitchFamily="2" charset="77"/>
              </a:rPr>
              <a:t>creencias</a:t>
            </a:r>
            <a:r>
              <a:rPr lang="en-US" sz="1400" dirty="0">
                <a:latin typeface="Montserrat" pitchFamily="2" charset="77"/>
              </a:rPr>
              <a:t> : 1, </a:t>
            </a:r>
            <a:r>
              <a:rPr lang="en-US" sz="1400" dirty="0" err="1">
                <a:latin typeface="Montserrat" pitchFamily="2" charset="77"/>
              </a:rPr>
              <a:t>incredulidad</a:t>
            </a:r>
            <a:r>
              <a:rPr lang="en-US" sz="1400" dirty="0">
                <a:latin typeface="Montserrat" pitchFamily="2" charset="77"/>
              </a:rPr>
              <a:t> : 1, luz : 1, </a:t>
            </a:r>
            <a:r>
              <a:rPr lang="en-US" sz="1400" dirty="0" err="1">
                <a:latin typeface="Montserrat" pitchFamily="2" charset="77"/>
              </a:rPr>
              <a:t>tinieblas</a:t>
            </a:r>
            <a:r>
              <a:rPr lang="en-US" sz="1400" dirty="0">
                <a:latin typeface="Montserrat" pitchFamily="2" charset="77"/>
              </a:rPr>
              <a:t> : 1, primavera : 1, </a:t>
            </a:r>
            <a:r>
              <a:rPr lang="en-US" sz="1400" dirty="0" err="1">
                <a:latin typeface="Montserrat" pitchFamily="2" charset="77"/>
              </a:rPr>
              <a:t>esperanza</a:t>
            </a:r>
            <a:r>
              <a:rPr lang="en-US" sz="1400" dirty="0">
                <a:latin typeface="Montserrat" pitchFamily="2" charset="77"/>
              </a:rPr>
              <a:t> : 1, </a:t>
            </a:r>
            <a:r>
              <a:rPr lang="en-US" sz="1400" dirty="0" err="1">
                <a:latin typeface="Montserrat" pitchFamily="2" charset="77"/>
              </a:rPr>
              <a:t>invierno</a:t>
            </a:r>
            <a:r>
              <a:rPr lang="en-US" sz="1400" dirty="0">
                <a:latin typeface="Montserrat" pitchFamily="2" charset="77"/>
              </a:rPr>
              <a:t> : 1, </a:t>
            </a:r>
            <a:r>
              <a:rPr lang="en-US" sz="1400" dirty="0" err="1">
                <a:latin typeface="Montserrat" pitchFamily="2" charset="77"/>
              </a:rPr>
              <a:t>desesperación</a:t>
            </a:r>
            <a:r>
              <a:rPr lang="en-US" sz="1400" dirty="0">
                <a:latin typeface="Montserrat" pitchFamily="2" charset="77"/>
              </a:rPr>
              <a:t> : 1 } </a:t>
            </a:r>
          </a:p>
          <a:p>
            <a:endParaRPr lang="en-US" sz="1400" dirty="0">
              <a:latin typeface="Montserrat" pitchFamily="2" charset="77"/>
            </a:endParaRPr>
          </a:p>
          <a:p>
            <a:endParaRPr lang="en-US" sz="1400" dirty="0">
              <a:latin typeface="Montserrat" pitchFamily="2" charset="77"/>
            </a:endParaRPr>
          </a:p>
          <a:p>
            <a:r>
              <a:rPr lang="en-US" sz="1400" b="1" dirty="0">
                <a:latin typeface="Montserrat" pitchFamily="2" charset="77"/>
              </a:rPr>
              <a:t>BoW2 </a:t>
            </a:r>
            <a:r>
              <a:rPr lang="en-US" sz="1400" dirty="0">
                <a:latin typeface="Montserrat" pitchFamily="2" charset="77"/>
              </a:rPr>
              <a:t>{ </a:t>
            </a:r>
            <a:r>
              <a:rPr lang="en-US" sz="1400" dirty="0" err="1">
                <a:latin typeface="Montserrat" pitchFamily="2" charset="77"/>
              </a:rPr>
              <a:t>Todo</a:t>
            </a:r>
            <a:r>
              <a:rPr lang="en-US" sz="1400" dirty="0">
                <a:latin typeface="Montserrat" pitchFamily="2" charset="77"/>
              </a:rPr>
              <a:t> : 1, lo : 2, </a:t>
            </a:r>
            <a:r>
              <a:rPr lang="en-US" sz="1400" dirty="0" err="1">
                <a:latin typeface="Montserrat" pitchFamily="2" charset="77"/>
              </a:rPr>
              <a:t>poseíamos</a:t>
            </a:r>
            <a:r>
              <a:rPr lang="en-US" sz="1400" dirty="0">
                <a:latin typeface="Montserrat" pitchFamily="2" charset="77"/>
              </a:rPr>
              <a:t> : 1, </a:t>
            </a:r>
            <a:r>
              <a:rPr lang="en-US" sz="1400" dirty="0" err="1">
                <a:latin typeface="Montserrat" pitchFamily="2" charset="77"/>
              </a:rPr>
              <a:t>pero</a:t>
            </a:r>
            <a:r>
              <a:rPr lang="en-US" sz="1400" dirty="0">
                <a:latin typeface="Montserrat" pitchFamily="2" charset="77"/>
              </a:rPr>
              <a:t> : 1, no : 1, </a:t>
            </a:r>
            <a:r>
              <a:rPr lang="en-US" sz="1400" dirty="0" err="1">
                <a:latin typeface="Montserrat" pitchFamily="2" charset="77"/>
              </a:rPr>
              <a:t>teníamos</a:t>
            </a:r>
            <a:r>
              <a:rPr lang="en-US" sz="1400" dirty="0">
                <a:latin typeface="Montserrat" pitchFamily="2" charset="77"/>
              </a:rPr>
              <a:t> : 1, nada : 1, </a:t>
            </a:r>
            <a:r>
              <a:rPr lang="en-US" sz="1400" dirty="0" err="1">
                <a:latin typeface="Montserrat" pitchFamily="2" charset="77"/>
              </a:rPr>
              <a:t>caminábamos</a:t>
            </a:r>
            <a:r>
              <a:rPr lang="en-US" sz="1400" dirty="0">
                <a:latin typeface="Montserrat" pitchFamily="2" charset="77"/>
              </a:rPr>
              <a:t> : 1, </a:t>
            </a:r>
            <a:r>
              <a:rPr lang="en-US" sz="1400" dirty="0" err="1">
                <a:latin typeface="Montserrat" pitchFamily="2" charset="77"/>
              </a:rPr>
              <a:t>en</a:t>
            </a:r>
            <a:r>
              <a:rPr lang="en-US" sz="1400" dirty="0">
                <a:latin typeface="Montserrat" pitchFamily="2" charset="77"/>
              </a:rPr>
              <a:t> : 5 , </a:t>
            </a:r>
            <a:r>
              <a:rPr lang="en-US" sz="1400" dirty="0" err="1">
                <a:latin typeface="Montserrat" pitchFamily="2" charset="77"/>
              </a:rPr>
              <a:t>derechura</a:t>
            </a:r>
            <a:r>
              <a:rPr lang="en-US" sz="1400" dirty="0">
                <a:latin typeface="Montserrat" pitchFamily="2" charset="77"/>
              </a:rPr>
              <a:t> : 1, al 3: , </a:t>
            </a:r>
            <a:r>
              <a:rPr lang="en-US" sz="1400" dirty="0" err="1">
                <a:latin typeface="Montserrat" pitchFamily="2" charset="77"/>
              </a:rPr>
              <a:t>cielo</a:t>
            </a:r>
            <a:r>
              <a:rPr lang="en-US" sz="1400" dirty="0">
                <a:latin typeface="Montserrat" pitchFamily="2" charset="77"/>
              </a:rPr>
              <a:t> 1: , y : 1, </a:t>
            </a:r>
            <a:r>
              <a:rPr lang="en-US" sz="1400" dirty="0" err="1">
                <a:latin typeface="Montserrat" pitchFamily="2" charset="77"/>
              </a:rPr>
              <a:t>nos</a:t>
            </a:r>
            <a:r>
              <a:rPr lang="en-US" sz="1400" dirty="0">
                <a:latin typeface="Montserrat" pitchFamily="2" charset="77"/>
              </a:rPr>
              <a:t> : 1, </a:t>
            </a:r>
            <a:r>
              <a:rPr lang="en-US" sz="1400" dirty="0" err="1">
                <a:latin typeface="Montserrat" pitchFamily="2" charset="77"/>
              </a:rPr>
              <a:t>extraviábamos</a:t>
            </a:r>
            <a:r>
              <a:rPr lang="en-US" sz="1400" dirty="0">
                <a:latin typeface="Montserrat" pitchFamily="2" charset="77"/>
              </a:rPr>
              <a:t> : 1, </a:t>
            </a:r>
            <a:r>
              <a:rPr lang="en-US" sz="1400" dirty="0" err="1">
                <a:latin typeface="Montserrat" pitchFamily="2" charset="77"/>
              </a:rPr>
              <a:t>por</a:t>
            </a:r>
            <a:r>
              <a:rPr lang="en-US" sz="1400" dirty="0">
                <a:latin typeface="Montserrat" pitchFamily="2" charset="77"/>
              </a:rPr>
              <a:t> : 1, </a:t>
            </a:r>
            <a:r>
              <a:rPr lang="en-US" sz="1400" dirty="0" err="1">
                <a:latin typeface="Montserrat" pitchFamily="2" charset="77"/>
              </a:rPr>
              <a:t>el</a:t>
            </a:r>
            <a:r>
              <a:rPr lang="en-US" sz="1400" dirty="0">
                <a:latin typeface="Montserrat" pitchFamily="2" charset="77"/>
              </a:rPr>
              <a:t> : 1, camino:1, </a:t>
            </a:r>
            <a:r>
              <a:rPr lang="en-US" sz="1400" dirty="0" err="1">
                <a:latin typeface="Montserrat" pitchFamily="2" charset="77"/>
              </a:rPr>
              <a:t>opuesto</a:t>
            </a:r>
            <a:r>
              <a:rPr lang="en-US" sz="1400" dirty="0">
                <a:latin typeface="Montserrat" pitchFamily="2" charset="77"/>
              </a:rPr>
              <a:t> : 1, </a:t>
            </a:r>
            <a:r>
              <a:rPr lang="en-US" sz="1400" dirty="0" err="1">
                <a:latin typeface="Montserrat" pitchFamily="2" charset="77"/>
              </a:rPr>
              <a:t>una</a:t>
            </a:r>
            <a:r>
              <a:rPr lang="en-US" sz="1400" dirty="0">
                <a:latin typeface="Montserrat" pitchFamily="2" charset="77"/>
              </a:rPr>
              <a:t> : 1, palabra : 1, </a:t>
            </a:r>
            <a:r>
              <a:rPr lang="en-US" sz="1400" dirty="0" err="1">
                <a:latin typeface="Montserrat" pitchFamily="2" charset="77"/>
              </a:rPr>
              <a:t>aquella</a:t>
            </a:r>
            <a:r>
              <a:rPr lang="en-US" sz="1400" dirty="0">
                <a:latin typeface="Montserrat" pitchFamily="2" charset="77"/>
              </a:rPr>
              <a:t> : 1, </a:t>
            </a:r>
            <a:r>
              <a:rPr lang="en-US" sz="1400" dirty="0" err="1">
                <a:latin typeface="Montserrat" pitchFamily="2" charset="77"/>
              </a:rPr>
              <a:t>época</a:t>
            </a:r>
            <a:r>
              <a:rPr lang="en-US" sz="1400" dirty="0">
                <a:latin typeface="Montserrat" pitchFamily="2" charset="77"/>
              </a:rPr>
              <a:t> : 1, era : 1, tan : 1, </a:t>
            </a:r>
            <a:r>
              <a:rPr lang="en-US" sz="1400" dirty="0" err="1">
                <a:latin typeface="Montserrat" pitchFamily="2" charset="77"/>
              </a:rPr>
              <a:t>parecida</a:t>
            </a:r>
            <a:r>
              <a:rPr lang="en-US" sz="1400" dirty="0">
                <a:latin typeface="Montserrat" pitchFamily="2" charset="77"/>
              </a:rPr>
              <a:t> : 1, a : 1, la : 2, actual : 1, que : 3, </a:t>
            </a:r>
            <a:r>
              <a:rPr lang="en-US" sz="1400" dirty="0" err="1">
                <a:latin typeface="Montserrat" pitchFamily="2" charset="77"/>
              </a:rPr>
              <a:t>nuestras</a:t>
            </a:r>
            <a:r>
              <a:rPr lang="en-US" sz="1400" dirty="0">
                <a:latin typeface="Montserrat" pitchFamily="2" charset="77"/>
              </a:rPr>
              <a:t> : 1, </a:t>
            </a:r>
            <a:r>
              <a:rPr lang="en-US" sz="1400" dirty="0" err="1">
                <a:latin typeface="Montserrat" pitchFamily="2" charset="77"/>
              </a:rPr>
              <a:t>más</a:t>
            </a:r>
            <a:r>
              <a:rPr lang="en-US" sz="1400" dirty="0">
                <a:latin typeface="Montserrat" pitchFamily="2" charset="77"/>
              </a:rPr>
              <a:t>. : 1, notables : 1, </a:t>
            </a:r>
            <a:r>
              <a:rPr lang="en-US" sz="1400" dirty="0" err="1">
                <a:latin typeface="Montserrat" pitchFamily="2" charset="77"/>
              </a:rPr>
              <a:t>autoridades</a:t>
            </a:r>
            <a:r>
              <a:rPr lang="en-US" sz="1400" dirty="0">
                <a:latin typeface="Montserrat" pitchFamily="2" charset="77"/>
              </a:rPr>
              <a:t> : 1, </a:t>
            </a:r>
            <a:r>
              <a:rPr lang="en-US" sz="1400" dirty="0" err="1">
                <a:latin typeface="Montserrat" pitchFamily="2" charset="77"/>
              </a:rPr>
              <a:t>insisten</a:t>
            </a:r>
            <a:r>
              <a:rPr lang="en-US" sz="1400" dirty="0">
                <a:latin typeface="Montserrat" pitchFamily="2" charset="77"/>
              </a:rPr>
              <a:t> : 1, tanto: 1, se : 1, </a:t>
            </a:r>
            <a:r>
              <a:rPr lang="en-US" sz="1400" dirty="0" err="1">
                <a:latin typeface="Montserrat" pitchFamily="2" charset="77"/>
              </a:rPr>
              <a:t>refiere</a:t>
            </a:r>
            <a:r>
              <a:rPr lang="en-US" sz="1400" dirty="0">
                <a:latin typeface="Montserrat" pitchFamily="2" charset="77"/>
              </a:rPr>
              <a:t> : 1, bien : 1, </a:t>
            </a:r>
            <a:r>
              <a:rPr lang="en-US" sz="1400" dirty="0" err="1">
                <a:latin typeface="Montserrat" pitchFamily="2" charset="77"/>
              </a:rPr>
              <a:t>como</a:t>
            </a:r>
            <a:r>
              <a:rPr lang="en-US" sz="1400" dirty="0">
                <a:latin typeface="Montserrat" pitchFamily="2" charset="77"/>
              </a:rPr>
              <a:t> : 1, mal : 1, </a:t>
            </a:r>
            <a:r>
              <a:rPr lang="en-US" sz="1400" dirty="0" err="1">
                <a:latin typeface="Montserrat" pitchFamily="2" charset="77"/>
              </a:rPr>
              <a:t>sólo</a:t>
            </a:r>
            <a:r>
              <a:rPr lang="en-US" sz="1400" dirty="0">
                <a:latin typeface="Montserrat" pitchFamily="2" charset="77"/>
              </a:rPr>
              <a:t> : 1, es : 1, acceptable : 1, </a:t>
            </a:r>
            <a:r>
              <a:rPr lang="en-US" sz="1400" dirty="0" err="1">
                <a:latin typeface="Montserrat" pitchFamily="2" charset="77"/>
              </a:rPr>
              <a:t>comparación</a:t>
            </a:r>
            <a:r>
              <a:rPr lang="en-US" sz="1400" dirty="0">
                <a:latin typeface="Montserrat" pitchFamily="2" charset="77"/>
              </a:rPr>
              <a:t> : 1, </a:t>
            </a:r>
            <a:r>
              <a:rPr lang="en-US" sz="1400" dirty="0" err="1">
                <a:latin typeface="Montserrat" pitchFamily="2" charset="77"/>
              </a:rPr>
              <a:t>grado</a:t>
            </a:r>
            <a:r>
              <a:rPr lang="en-US" sz="1400" dirty="0">
                <a:latin typeface="Montserrat" pitchFamily="2" charset="77"/>
              </a:rPr>
              <a:t> : 1, </a:t>
            </a:r>
            <a:r>
              <a:rPr lang="en-US" sz="1400" dirty="0" err="1">
                <a:latin typeface="Montserrat" pitchFamily="2" charset="77"/>
              </a:rPr>
              <a:t>superlativo</a:t>
            </a:r>
            <a:r>
              <a:rPr lang="en-US" sz="1400" dirty="0">
                <a:latin typeface="Montserrat" pitchFamily="2" charset="77"/>
              </a:rPr>
              <a:t> : 1} </a:t>
            </a: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CBD6510B-39A4-DD94-429F-06CF0D1FD6C8}"/>
              </a:ext>
            </a:extLst>
          </p:cNvPr>
          <p:cNvSpPr/>
          <p:nvPr/>
        </p:nvSpPr>
        <p:spPr>
          <a:xfrm>
            <a:off x="5498261" y="2050614"/>
            <a:ext cx="818775" cy="1243102"/>
          </a:xfrm>
          <a:prstGeom prst="chevron">
            <a:avLst>
              <a:gd name="adj" fmla="val 716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  <p:sp>
        <p:nvSpPr>
          <p:cNvPr id="8" name="Chevron 7">
            <a:extLst>
              <a:ext uri="{FF2B5EF4-FFF2-40B4-BE49-F238E27FC236}">
                <a16:creationId xmlns:a16="http://schemas.microsoft.com/office/drawing/2014/main" id="{A52482A3-BAA9-6F7D-BE26-3C1648DC656D}"/>
              </a:ext>
            </a:extLst>
          </p:cNvPr>
          <p:cNvSpPr/>
          <p:nvPr/>
        </p:nvSpPr>
        <p:spPr>
          <a:xfrm>
            <a:off x="5531131" y="4113212"/>
            <a:ext cx="818775" cy="1243102"/>
          </a:xfrm>
          <a:prstGeom prst="chevron">
            <a:avLst>
              <a:gd name="adj" fmla="val 71635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66151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9">
      <a:dk1>
        <a:srgbClr val="212121"/>
      </a:dk1>
      <a:lt1>
        <a:srgbClr val="FAFAFA"/>
      </a:lt1>
      <a:dk2>
        <a:srgbClr val="575757"/>
      </a:dk2>
      <a:lt2>
        <a:srgbClr val="E5E4E4"/>
      </a:lt2>
      <a:accent1>
        <a:srgbClr val="B6171A"/>
      </a:accent1>
      <a:accent2>
        <a:srgbClr val="005CB9"/>
      </a:accent2>
      <a:accent3>
        <a:srgbClr val="E01B5D"/>
      </a:accent3>
      <a:accent4>
        <a:srgbClr val="D2302F"/>
      </a:accent4>
      <a:accent5>
        <a:srgbClr val="868382"/>
      </a:accent5>
      <a:accent6>
        <a:srgbClr val="202020"/>
      </a:accent6>
      <a:hlink>
        <a:srgbClr val="ECECEC"/>
      </a:hlink>
      <a:folHlink>
        <a:srgbClr val="807C7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15526</TotalTime>
  <Words>1871</Words>
  <Application>Microsoft Macintosh PowerPoint</Application>
  <PresentationFormat>Widescreen</PresentationFormat>
  <Paragraphs>475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Montserrat</vt:lpstr>
      <vt:lpstr>Montserrat Medium</vt:lpstr>
      <vt:lpstr>Roboto</vt:lpstr>
      <vt:lpstr>Trebuchet MS</vt:lpstr>
      <vt:lpstr>Berlin</vt:lpstr>
      <vt:lpstr>Análisis de Frecuencias</vt:lpstr>
      <vt:lpstr>Análisis de Texto</vt:lpstr>
      <vt:lpstr>Los 4 principios del análisis de texto automatizado</vt:lpstr>
      <vt:lpstr>Conceptos clave</vt:lpstr>
      <vt:lpstr>Modelos Probabilísticos</vt:lpstr>
      <vt:lpstr>N-gramas</vt:lpstr>
      <vt:lpstr>N-gramas</vt:lpstr>
      <vt:lpstr>Bolsa de Palabras</vt:lpstr>
      <vt:lpstr>Bolsa de Palabras</vt:lpstr>
      <vt:lpstr>Matriz de Términos y Documentos</vt:lpstr>
      <vt:lpstr>Frecuencia de Términos</vt:lpstr>
      <vt:lpstr>Frecuencia de Términos</vt:lpstr>
      <vt:lpstr>Frecuencia Inversa del Documento</vt:lpstr>
      <vt:lpstr>Frecuencia Inversa del Documento</vt:lpstr>
      <vt:lpstr>TF-IDF</vt:lpstr>
      <vt:lpstr>TF-IDF</vt:lpstr>
      <vt:lpstr>Lematización</vt:lpstr>
      <vt:lpstr>Lematización</vt:lpstr>
      <vt:lpstr>Lematización</vt:lpstr>
      <vt:lpstr>Lematización</vt:lpstr>
      <vt:lpstr>Derivación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en Gobierno y Transformación Pública (LTP)</dc:title>
  <dc:creator>René Rosado González</dc:creator>
  <cp:lastModifiedBy>René Rosado González</cp:lastModifiedBy>
  <cp:revision>99</cp:revision>
  <dcterms:created xsi:type="dcterms:W3CDTF">2022-03-10T19:08:19Z</dcterms:created>
  <dcterms:modified xsi:type="dcterms:W3CDTF">2023-08-14T20:57:55Z</dcterms:modified>
</cp:coreProperties>
</file>