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512" r:id="rId2"/>
    <p:sldId id="477" r:id="rId3"/>
    <p:sldId id="516" r:id="rId4"/>
    <p:sldId id="517" r:id="rId5"/>
    <p:sldId id="518" r:id="rId6"/>
    <p:sldId id="524" r:id="rId7"/>
    <p:sldId id="519" r:id="rId8"/>
    <p:sldId id="520" r:id="rId9"/>
    <p:sldId id="521" r:id="rId10"/>
    <p:sldId id="522" r:id="rId11"/>
    <p:sldId id="525" r:id="rId12"/>
    <p:sldId id="528" r:id="rId13"/>
    <p:sldId id="530" r:id="rId14"/>
    <p:sldId id="531" r:id="rId15"/>
    <p:sldId id="53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2"/>
    <p:restoredTop sz="96197"/>
  </p:normalViewPr>
  <p:slideViewPr>
    <p:cSldViewPr snapToGrid="0" snapToObjects="1" showGuides="1">
      <p:cViewPr varScale="1">
        <p:scale>
          <a:sx n="109" d="100"/>
          <a:sy n="109" d="100"/>
        </p:scale>
        <p:origin x="2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5/20/22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5/20/22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5/20/22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Introducción</a:t>
            </a:r>
            <a:r>
              <a:rPr lang="en-US" dirty="0"/>
              <a:t> a </a:t>
            </a:r>
            <a:r>
              <a:rPr lang="en-US" dirty="0" err="1"/>
              <a:t>Álgebra</a:t>
            </a:r>
            <a:r>
              <a:rPr lang="en-US" dirty="0"/>
              <a:t> Lineal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4. Identidad </a:t>
                </a:r>
                <a:r>
                  <a:rPr lang="en-US" sz="1800" dirty="0" err="1"/>
                  <a:t>multiplicativa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∗1)+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959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5. </a:t>
                </a:r>
                <a:r>
                  <a:rPr lang="en-US" sz="1800" dirty="0" err="1"/>
                  <a:t>Distributiva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multiplicación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escalar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sobre</a:t>
                </a:r>
                <a:r>
                  <a:rPr lang="en-US" sz="1800" dirty="0"/>
                  <a:t> la </a:t>
                </a:r>
                <a:r>
                  <a:rPr lang="en-US" sz="1800" dirty="0" err="1"/>
                  <a:t>suma</a:t>
                </a:r>
                <a:r>
                  <a:rPr lang="en-US" sz="1800" dirty="0"/>
                  <a:t>: c(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𝑐𝐵</m:t>
                    </m:r>
                  </m:oMath>
                </a14:m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524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6. </a:t>
                </a:r>
                <a:r>
                  <a:rPr lang="en-US" sz="1800" dirty="0" err="1"/>
                  <a:t>Asosciativa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multiplicación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66575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7. </a:t>
                </a:r>
                <a:r>
                  <a:rPr lang="en-US" sz="1800" dirty="0" err="1"/>
                  <a:t>Distributiva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multiplicación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sSub>
                                      <m:sSubPr>
                                        <m:ctrlP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±</m:t>
                                    </m:r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±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700" i="1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7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7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𝐴𝐶</m:t>
                      </m:r>
                    </m:oMath>
                  </m:oMathPara>
                </a14:m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3544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Transpuesta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y la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sSup>
                        <m:sSup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Propiedades: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7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342900" indent="-342900">
                  <a:buFont typeface="+mj-lt"/>
                  <a:buAutoNum type="arabicPeriod"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700" dirty="0"/>
                  <a:t> entonces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simétrica</a:t>
                </a:r>
                <a:endParaRPr lang="en-US" sz="1700" dirty="0"/>
              </a:p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:r>
                  <a:rPr lang="en-US" sz="1700" dirty="0" err="1"/>
                  <a:t>entonces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700" dirty="0"/>
                  <a:t> es </a:t>
                </a:r>
                <a:r>
                  <a:rPr lang="en-US" sz="1700" dirty="0" err="1"/>
                  <a:t>una</a:t>
                </a:r>
                <a:r>
                  <a:rPr lang="en-US" sz="1700" dirty="0"/>
                  <a:t>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</a:t>
                </a:r>
                <a:r>
                  <a:rPr lang="en-US" sz="1700" dirty="0" err="1"/>
                  <a:t>simétrica</a:t>
                </a:r>
                <a:r>
                  <a:rPr lang="en-US" sz="1700" dirty="0"/>
                  <a:t> </a:t>
                </a:r>
                <a:endParaRPr lang="es-ES_tradnl" sz="1700" dirty="0"/>
              </a:p>
              <a:p>
                <a:pPr marL="342900" indent="-342900">
                  <a:buFont typeface="+mj-lt"/>
                  <a:buAutoNum type="arabicPeriod"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  <a:blipFill>
                <a:blip r:embed="rId2"/>
                <a:stretch>
                  <a:fillRect l="-348" t="-2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6671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Inversa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Una </a:t>
                </a:r>
                <a:r>
                  <a:rPr lang="en-US" sz="1700" dirty="0" err="1"/>
                  <a:t>matriz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es invertible (no singular) si existe una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tal que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Propiedades: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7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7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den>
                    </m:f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s-ES_tradnl" sz="17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s-ES_tradnl" sz="1700" dirty="0"/>
              </a:p>
              <a:p>
                <a:pPr marL="342900" indent="-342900">
                  <a:buFont typeface="+mj-lt"/>
                  <a:buAutoNum type="arabicPeriod"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recibe el nombre de inversa multiplicativa y, si existe, es única.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  <a:blipFill>
                <a:blip r:embed="rId2"/>
                <a:stretch>
                  <a:fillRect l="-348" t="-8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488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/>
              <a:t>Ecuaciones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484313"/>
                <a:ext cx="10943607" cy="47894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_tradnl" sz="1700" dirty="0"/>
                  <a:t>Un sistema de </a:t>
                </a:r>
                <a14:m>
                  <m:oMath xmlns:m="http://schemas.openxmlformats.org/officeDocument/2006/math">
                    <m:r>
                      <a:rPr lang="es-ES_tradnl" sz="17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ES_tradnl" sz="1700" dirty="0"/>
                  <a:t> ecuaciones lineales en </a:t>
                </a:r>
                <a14:m>
                  <m:oMath xmlns:m="http://schemas.openxmlformats.org/officeDocument/2006/math">
                    <m:r>
                      <a:rPr lang="es-ES_tradnl" sz="17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1700" dirty="0"/>
                  <a:t> variables: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brk m:alnAt="7"/>
                                  </m:rPr>
                                  <a:rPr lang="es-ES" sz="17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Puede ser expresado como un conjunto de matrices y vectores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7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17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E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17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1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484313"/>
                <a:ext cx="10943607" cy="4789486"/>
              </a:xfrm>
              <a:blipFill>
                <a:blip r:embed="rId2"/>
                <a:stretch>
                  <a:fillRect l="-348" t="-79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703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Igualdad</a:t>
            </a:r>
            <a:r>
              <a:rPr lang="en-US" dirty="0"/>
              <a:t>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00799"/>
                <a:ext cx="10943607" cy="19460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_tradnl" sz="1700" dirty="0"/>
                  <a:t>Dos matrices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y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son iguales si tienen el mismo orden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17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00799"/>
                <a:ext cx="10943607" cy="1946031"/>
              </a:xfrm>
              <a:blipFill>
                <a:blip r:embed="rId2"/>
                <a:stretch>
                  <a:fillRect l="-348" t="-129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853DF7-6470-6B16-A212-926867482724}"/>
                  </a:ext>
                </a:extLst>
              </p:cNvPr>
              <p:cNvSpPr txBox="1"/>
              <p:nvPr/>
            </p:nvSpPr>
            <p:spPr>
              <a:xfrm>
                <a:off x="4262808" y="3357563"/>
                <a:ext cx="3597152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853DF7-6470-6B16-A212-926867482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08" y="3357563"/>
                <a:ext cx="3597152" cy="784125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2280BF-4B2D-D111-5BAB-414E3E46AEDD}"/>
                  </a:ext>
                </a:extLst>
              </p:cNvPr>
              <p:cNvSpPr txBox="1"/>
              <p:nvPr/>
            </p:nvSpPr>
            <p:spPr>
              <a:xfrm>
                <a:off x="4262808" y="4923876"/>
                <a:ext cx="3597152" cy="784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2280BF-4B2D-D111-5BAB-414E3E46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08" y="4923876"/>
                <a:ext cx="3597152" cy="784125"/>
              </a:xfrm>
              <a:prstGeom prst="rect">
                <a:avLst/>
              </a:prstGeom>
              <a:blipFill>
                <a:blip r:embed="rId4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/>
              <a:t>Suma y </a:t>
            </a:r>
            <a:r>
              <a:rPr lang="en-US" dirty="0" err="1"/>
              <a:t>Resta</a:t>
            </a:r>
            <a:r>
              <a:rPr lang="en-US" dirty="0"/>
              <a:t>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27731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y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700" dirty="0"/>
                  <a:t>tienen el mismo orden entonces su suma es una matriz de tamaño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sz="1700" dirty="0"/>
                  <a:t> dada por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s-ES_tradnl" sz="1700" dirty="0"/>
                  <a:t>  si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Ojo: Una suma de dos matrices de diferente tamaño no está definida</a:t>
                </a:r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2773118"/>
              </a:xfrm>
              <a:blipFill>
                <a:blip r:embed="rId2"/>
                <a:stretch>
                  <a:fillRect l="-348" t="-4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/>
              <p:nvPr/>
            </p:nvSpPr>
            <p:spPr>
              <a:xfrm>
                <a:off x="938182" y="4053201"/>
                <a:ext cx="1314511" cy="526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2" y="4053201"/>
                <a:ext cx="1314511" cy="52687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/>
              <p:nvPr/>
            </p:nvSpPr>
            <p:spPr>
              <a:xfrm>
                <a:off x="938182" y="4898004"/>
                <a:ext cx="1314511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2" y="4898004"/>
                <a:ext cx="1314511" cy="528543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2A305-535F-A599-4615-CA1C10F4CC0E}"/>
                  </a:ext>
                </a:extLst>
              </p:cNvPr>
              <p:cNvSpPr txBox="1"/>
              <p:nvPr/>
            </p:nvSpPr>
            <p:spPr>
              <a:xfrm>
                <a:off x="2711450" y="4017840"/>
                <a:ext cx="6484510" cy="597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2+8)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+6)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(8+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2A305-535F-A599-4615-CA1C10F4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4017840"/>
                <a:ext cx="6484510" cy="597599"/>
              </a:xfrm>
              <a:prstGeom prst="rect">
                <a:avLst/>
              </a:prstGeom>
              <a:blipFill>
                <a:blip r:embed="rId5"/>
                <a:stretch>
                  <a:fillRect b="-1041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58CB6C-F0BD-B53F-BA83-5F238EAC01D7}"/>
                  </a:ext>
                </a:extLst>
              </p:cNvPr>
              <p:cNvSpPr txBox="1"/>
              <p:nvPr/>
            </p:nvSpPr>
            <p:spPr>
              <a:xfrm>
                <a:off x="2711450" y="4863476"/>
                <a:ext cx="6484510" cy="5975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2−8)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−4)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−6)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(8−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58CB6C-F0BD-B53F-BA83-5F238EAC0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4863476"/>
                <a:ext cx="6484510" cy="597599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23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Multiplicación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Escalar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y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700" dirty="0"/>
                  <a:t>un escalar, el </a:t>
                </a:r>
                <a:r>
                  <a:rPr lang="en-US" sz="1700" dirty="0" err="1"/>
                  <a:t>múltiplo</a:t>
                </a:r>
                <a:r>
                  <a:rPr lang="en-US" sz="1700" dirty="0"/>
                  <a:t>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700" dirty="0"/>
                  <a:t> </a:t>
                </a: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∀ 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Combinaciones lineales de matrices: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Sean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y una lista de escalares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sz="1700" dirty="0"/>
                  <a:t>, podemos construir una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s-ES_tradnl" sz="1700" dirty="0"/>
                  <a:t> que sea una combinación lineal de ellos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700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7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7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7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b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7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348" t="-25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/>
              <p:nvPr/>
            </p:nvSpPr>
            <p:spPr>
              <a:xfrm>
                <a:off x="938182" y="2782224"/>
                <a:ext cx="1314511" cy="526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2" y="2782224"/>
                <a:ext cx="1314511" cy="526876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/>
              <p:nvPr/>
            </p:nvSpPr>
            <p:spPr>
              <a:xfrm>
                <a:off x="2230255" y="2868691"/>
                <a:ext cx="1314511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255" y="2868691"/>
                <a:ext cx="1314511" cy="353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3FAFAC-5211-E220-4F6E-9DF4D07936F4}"/>
                  </a:ext>
                </a:extLst>
              </p:cNvPr>
              <p:cNvSpPr txBox="1"/>
              <p:nvPr/>
            </p:nvSpPr>
            <p:spPr>
              <a:xfrm>
                <a:off x="2603500" y="2781391"/>
                <a:ext cx="6484510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3FAFAC-5211-E220-4F6E-9DF4D079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2781391"/>
                <a:ext cx="6484510" cy="528543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>
            <a:normAutofit/>
          </a:bodyPr>
          <a:lstStyle/>
          <a:p>
            <a:pPr algn="ctr"/>
            <a:r>
              <a:rPr lang="en-US" dirty="0" err="1"/>
              <a:t>Multiplicación</a:t>
            </a:r>
            <a:r>
              <a:rPr lang="en-US" dirty="0"/>
              <a:t> de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700" dirty="0"/>
                  <a:t>Si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sz="1700" dirty="0"/>
                  <a:t> es de dimensión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700" dirty="0"/>
                  <a:t>y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700" dirty="0"/>
                  <a:t>es dimensión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s-ES_tradnl" sz="1700" dirty="0"/>
                  <a:t>entonces </a:t>
                </a:r>
                <a:r>
                  <a:rPr lang="en-US" sz="1700" dirty="0" err="1"/>
                  <a:t>el</a:t>
                </a:r>
                <a:r>
                  <a:rPr lang="en-US" sz="1700" dirty="0"/>
                  <a:t> </a:t>
                </a:r>
                <a:r>
                  <a:rPr lang="en-US" sz="1700" dirty="0" err="1"/>
                  <a:t>producto</a:t>
                </a:r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s-ES_tradnl" sz="1700" dirty="0"/>
                  <a:t> será de dimensiones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d>
                          <m:d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ES_tradnl" sz="1700" dirty="0"/>
                  <a:t>  </a:t>
                </a:r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r>
                  <a:rPr lang="es-ES_tradnl" sz="1700" dirty="0"/>
                  <a:t>donde 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7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 algn="ctr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r>
                  <a:rPr lang="es-ES_tradnl" sz="1700" dirty="0"/>
                  <a:t>Observa que no es lo mismo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s-ES_tradnl" sz="1700" dirty="0"/>
                  <a:t> que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754318"/>
              </a:xfrm>
              <a:blipFill>
                <a:blip r:embed="rId2"/>
                <a:stretch>
                  <a:fillRect l="-348" t="-2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/>
              <p:nvPr/>
            </p:nvSpPr>
            <p:spPr>
              <a:xfrm>
                <a:off x="938182" y="4053201"/>
                <a:ext cx="1314511" cy="526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0B3C70-2FC1-594D-ED2C-B34EFEDC0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2" y="4053201"/>
                <a:ext cx="1314511" cy="526876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/>
              <p:nvPr/>
            </p:nvSpPr>
            <p:spPr>
              <a:xfrm>
                <a:off x="938182" y="4898004"/>
                <a:ext cx="1314511" cy="52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67A003-7BED-4EC6-1FE0-C174840AF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82" y="4898004"/>
                <a:ext cx="1314511" cy="528543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2A305-535F-A599-4615-CA1C10F4CC0E}"/>
                  </a:ext>
                </a:extLst>
              </p:cNvPr>
              <p:cNvSpPr txBox="1"/>
              <p:nvPr/>
            </p:nvSpPr>
            <p:spPr>
              <a:xfrm>
                <a:off x="2711450" y="4017840"/>
                <a:ext cx="8108950" cy="616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(4∙6)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(4∙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∙6)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A2A305-535F-A599-4615-CA1C10F4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450" y="4017840"/>
                <a:ext cx="8108950" cy="616323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55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1. </a:t>
                </a:r>
                <a:r>
                  <a:rPr lang="en-US" sz="1800" dirty="0" err="1"/>
                  <a:t>Conmutativa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suma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1090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2. </a:t>
                </a:r>
                <a:r>
                  <a:rPr lang="en-US" sz="1800" dirty="0" err="1"/>
                  <a:t>Asociativa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suma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7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3580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</p:spPr>
        <p:txBody>
          <a:bodyPr/>
          <a:lstStyle/>
          <a:p>
            <a:pPr algn="ctr"/>
            <a:r>
              <a:rPr lang="en-US" dirty="0" err="1"/>
              <a:t>Propiedades</a:t>
            </a:r>
            <a:r>
              <a:rPr lang="en-US" dirty="0"/>
              <a:t> de las </a:t>
            </a:r>
            <a:r>
              <a:rPr lang="en-US" dirty="0" err="1"/>
              <a:t>Operaciones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3. </a:t>
                </a:r>
                <a:r>
                  <a:rPr lang="en-US" sz="1800" dirty="0" err="1"/>
                  <a:t>Asociativa</a:t>
                </a:r>
                <a:r>
                  <a:rPr lang="en-US" sz="1800" dirty="0"/>
                  <a:t> de la </a:t>
                </a:r>
                <a:r>
                  <a:rPr lang="en-US" sz="1800" dirty="0" err="1"/>
                  <a:t>multiplicación</a:t>
                </a:r>
                <a:r>
                  <a:rPr lang="en-US" sz="1800" dirty="0"/>
                  <a:t> </a:t>
                </a:r>
                <a:r>
                  <a:rPr lang="en-US" sz="1800" dirty="0" err="1"/>
                  <a:t>por</a:t>
                </a:r>
                <a:r>
                  <a:rPr lang="en-US" sz="1800" dirty="0"/>
                  <a:t> </a:t>
                </a:r>
                <a:r>
                  <a:rPr lang="en-US" sz="1800" dirty="0" err="1"/>
                  <a:t>escalar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𝑑𝐴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342900" indent="-342900">
                  <a:buAutoNum type="arabicPeriod"/>
                </a:pPr>
                <a:endParaRPr lang="en-US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7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 ,  </m:t>
                      </m:r>
                      <m:r>
                        <a:rPr lang="en-US" sz="17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br>
                  <a:rPr lang="es-ES_tradnl" sz="1700" dirty="0"/>
                </a:br>
                <a:r>
                  <a:rPr lang="es-ES_tradnl" sz="1700" dirty="0"/>
                  <a:t>      Demostración:</a:t>
                </a:r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7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00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7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7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ES_tradnl" sz="1700" dirty="0"/>
              </a:p>
              <a:p>
                <a:pPr marL="0" indent="0">
                  <a:buNone/>
                </a:pPr>
                <a:endParaRPr lang="es-ES_tradnl" sz="1700" b="1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  <a:p>
                <a:pPr marL="0" indent="0">
                  <a:buNone/>
                </a:pPr>
                <a:endParaRPr lang="es-ES_tradnl" sz="17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A55DEF2-2110-08E9-6F1F-2C25253A7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19482"/>
                <a:ext cx="10943607" cy="4963380"/>
              </a:xfrm>
              <a:blipFill>
                <a:blip r:embed="rId2"/>
                <a:stretch>
                  <a:fillRect l="-463" t="-102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692398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10008</TotalTime>
  <Words>876</Words>
  <Application>Microsoft Macintosh PowerPoint</Application>
  <PresentationFormat>Widescreen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Introducción a Álgebra Lineal</vt:lpstr>
      <vt:lpstr>Sistemas de Ecuaciones Lineales</vt:lpstr>
      <vt:lpstr>Igualdad de Matrices</vt:lpstr>
      <vt:lpstr>Suma y Resta de Matrices</vt:lpstr>
      <vt:lpstr>Multiplicación por Escalar</vt:lpstr>
      <vt:lpstr>Multiplicación de Matrices</vt:lpstr>
      <vt:lpstr>Propiedades de las Operaciones</vt:lpstr>
      <vt:lpstr>Propiedades de las Operaciones</vt:lpstr>
      <vt:lpstr>Propiedades de las Operaciones</vt:lpstr>
      <vt:lpstr>Propiedades de las Operaciones</vt:lpstr>
      <vt:lpstr>Propiedades de las Operaciones</vt:lpstr>
      <vt:lpstr>Propiedades de las Operaciones</vt:lpstr>
      <vt:lpstr>Propiedades de las Operaciones</vt:lpstr>
      <vt:lpstr>Matriz Transpuesta</vt:lpstr>
      <vt:lpstr>Matriz Inversa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95</cp:revision>
  <dcterms:created xsi:type="dcterms:W3CDTF">2022-03-10T19:08:19Z</dcterms:created>
  <dcterms:modified xsi:type="dcterms:W3CDTF">2022-05-21T00:46:52Z</dcterms:modified>
</cp:coreProperties>
</file>