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512" r:id="rId2"/>
    <p:sldId id="479" r:id="rId3"/>
    <p:sldId id="563" r:id="rId4"/>
    <p:sldId id="566" r:id="rId5"/>
    <p:sldId id="567" r:id="rId6"/>
    <p:sldId id="568" r:id="rId7"/>
    <p:sldId id="536" r:id="rId8"/>
    <p:sldId id="573" r:id="rId9"/>
    <p:sldId id="586" r:id="rId10"/>
    <p:sldId id="574" r:id="rId11"/>
    <p:sldId id="575" r:id="rId12"/>
    <p:sldId id="580" r:id="rId13"/>
    <p:sldId id="585" r:id="rId14"/>
    <p:sldId id="588" r:id="rId15"/>
    <p:sldId id="589" r:id="rId16"/>
    <p:sldId id="587" r:id="rId17"/>
    <p:sldId id="590" r:id="rId18"/>
    <p:sldId id="591" r:id="rId19"/>
    <p:sldId id="592" r:id="rId20"/>
    <p:sldId id="537" r:id="rId21"/>
    <p:sldId id="584" r:id="rId22"/>
    <p:sldId id="59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71A"/>
    <a:srgbClr val="FFFF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71"/>
    <p:restoredTop sz="96197"/>
  </p:normalViewPr>
  <p:slideViewPr>
    <p:cSldViewPr snapToGrid="0" snapToObjects="1" showGuides="1">
      <p:cViewPr varScale="1">
        <p:scale>
          <a:sx n="114" d="100"/>
          <a:sy n="114" d="100"/>
        </p:scale>
        <p:origin x="1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3" d="100"/>
          <a:sy n="93" d="100"/>
        </p:scale>
        <p:origin x="35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5E3217-F9B6-1144-8C2B-669058BABE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CB675-F10E-D241-8557-4B3134286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D1712-478A-F648-B3C6-F762F8B38E66}" type="datetimeFigureOut">
              <a:rPr lang="en-US" smtClean="0"/>
              <a:t>7/22/23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A7C69-4809-C041-AC3F-8CD05C7C5B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B8B5E-89A9-8549-8BD6-D223BA95EC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FF64A-A4D3-8943-857A-E46BB9945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0DE4D-820D-2946-8B1B-29BABF01781D}" type="datetimeFigureOut">
              <a:rPr lang="en-US" smtClean="0"/>
              <a:t>7/22/23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6A5F7-BD1F-9743-91F1-3ADC7883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3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528888"/>
            <a:ext cx="8796338" cy="175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72" y="2613733"/>
            <a:ext cx="8116016" cy="137307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072" y="4510813"/>
            <a:ext cx="8116016" cy="11176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3AFDA6A-5412-3D40-8C2C-B4092921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326" y="6273800"/>
            <a:ext cx="3024188" cy="584200"/>
          </a:xfrm>
        </p:spPr>
        <p:txBody>
          <a:bodyPr/>
          <a:lstStyle/>
          <a:p>
            <a:fld id="{ADE68506-C358-4B49-A67A-E334F2D6AE82}" type="datetime1">
              <a:rPr lang="en-US" smtClean="0"/>
              <a:t>7/22/23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CE68C04-F858-534A-B41E-7E882F70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6392" y="6273800"/>
            <a:ext cx="7073933" cy="584200"/>
          </a:xfrm>
        </p:spPr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494F791-A107-3F47-B456-61546C99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788276" y="6273800"/>
            <a:ext cx="2916238" cy="584200"/>
          </a:xfrm>
        </p:spPr>
        <p:txBody>
          <a:bodyPr/>
          <a:lstStyle/>
          <a:p>
            <a:fld id="{92EDE34B-2A4C-FF48-AD1C-DC72CD3DF4EF}" type="datetime1">
              <a:rPr lang="en-US" smtClean="0"/>
              <a:t>7/22/23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6392" y="6273800"/>
            <a:ext cx="7073933" cy="584200"/>
          </a:xfrm>
        </p:spPr>
        <p:txBody>
          <a:bodyPr/>
          <a:lstStyle/>
          <a:p>
            <a:r>
              <a:rPr lang="en-US" dirty="0" err="1"/>
              <a:t>r.rosado@tec.mx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8A73C-8CA7-ED4E-86EB-5847FECAC93B}" type="datetime1">
              <a:rPr lang="en-US" noProof="0" smtClean="0"/>
              <a:t>7/22/23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7518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581" y="468289"/>
            <a:ext cx="10943607" cy="81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326" y="6273800"/>
            <a:ext cx="3024188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35F28FCB-8C4F-334D-B268-F9B2BDA8AE56}" type="datetime1">
              <a:rPr lang="en-US" smtClean="0"/>
              <a:t>7/22/23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169" y="6273800"/>
            <a:ext cx="7002156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1647" y="6273800"/>
            <a:ext cx="3600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3A36456-DEE6-734E-9661-8D387C21E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581" y="1185525"/>
            <a:ext cx="10943607" cy="4110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2" descr="EGobiernoyTP">
            <a:extLst>
              <a:ext uri="{FF2B5EF4-FFF2-40B4-BE49-F238E27FC236}">
                <a16:creationId xmlns:a16="http://schemas.microsoft.com/office/drawing/2014/main" id="{9081DFEB-46CB-4044-980C-44B6677515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7" y="152400"/>
            <a:ext cx="1753861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0" i="0" kern="1200">
          <a:solidFill>
            <a:schemeClr val="tx1"/>
          </a:solidFill>
          <a:latin typeface="Montserrat Medium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65" userDrawn="1">
          <p15:clr>
            <a:srgbClr val="000000"/>
          </p15:clr>
        </p15:guide>
        <p15:guide id="3" orient="horz" pos="640" userDrawn="1">
          <p15:clr>
            <a:srgbClr val="A4A3A4"/>
          </p15:clr>
        </p15:guide>
        <p15:guide id="4" orient="horz" pos="3657" userDrawn="1">
          <p15:clr>
            <a:srgbClr val="A4A3A4"/>
          </p15:clr>
        </p15:guide>
        <p15:guide id="5" orient="horz" pos="935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7" orient="horz" pos="1298" userDrawn="1">
          <p15:clr>
            <a:srgbClr val="A4A3A4"/>
          </p15:clr>
        </p15:guide>
        <p15:guide id="9" orient="horz" pos="2115" userDrawn="1">
          <p15:clr>
            <a:srgbClr val="A4A3A4"/>
          </p15:clr>
        </p15:guide>
        <p15:guide id="10" orient="horz" pos="1593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888" userDrawn="1">
          <p15:clr>
            <a:srgbClr val="A4A3A4"/>
          </p15:clr>
        </p15:guide>
        <p15:guide id="13" orient="horz" pos="1820" userDrawn="1">
          <p15:clr>
            <a:srgbClr val="A4A3A4"/>
          </p15:clr>
        </p15:guide>
        <p15:guide id="14" pos="438" userDrawn="1">
          <p15:clr>
            <a:srgbClr val="000000"/>
          </p15:clr>
        </p15:guide>
        <p15:guide id="15" orient="horz" pos="414" userDrawn="1">
          <p15:clr>
            <a:srgbClr val="000000"/>
          </p15:clr>
        </p15:guide>
        <p15:guide id="16" orient="horz" pos="709" userDrawn="1">
          <p15:clr>
            <a:srgbClr val="A4A3A4"/>
          </p15:clr>
        </p15:guide>
        <p15:guide id="17" orient="horz" pos="1003" userDrawn="1">
          <p15:clr>
            <a:srgbClr val="A4A3A4"/>
          </p15:clr>
        </p15:guide>
        <p15:guide id="18" orient="horz" pos="2409" userDrawn="1">
          <p15:clr>
            <a:srgbClr val="A4A3A4"/>
          </p15:clr>
        </p15:guide>
        <p15:guide id="19" orient="horz" pos="2183" userDrawn="1">
          <p15:clr>
            <a:srgbClr val="A4A3A4"/>
          </p15:clr>
        </p15:guide>
        <p15:guide id="20" orient="horz" pos="2704" userDrawn="1">
          <p15:clr>
            <a:srgbClr val="A4A3A4"/>
          </p15:clr>
        </p15:guide>
        <p15:guide id="21" orient="horz" pos="2478" userDrawn="1">
          <p15:clr>
            <a:srgbClr val="A4A3A4"/>
          </p15:clr>
        </p15:guide>
        <p15:guide id="22" orient="horz" pos="2772" userDrawn="1">
          <p15:clr>
            <a:srgbClr val="A4A3A4"/>
          </p15:clr>
        </p15:guide>
        <p15:guide id="23" orient="horz" pos="3294" userDrawn="1">
          <p15:clr>
            <a:srgbClr val="A4A3A4"/>
          </p15:clr>
        </p15:guide>
        <p15:guide id="24" orient="horz" pos="2999" userDrawn="1">
          <p15:clr>
            <a:srgbClr val="A4A3A4"/>
          </p15:clr>
        </p15:guide>
        <p15:guide id="25" orient="horz" pos="3067" userDrawn="1">
          <p15:clr>
            <a:srgbClr val="A4A3A4"/>
          </p15:clr>
        </p15:guide>
        <p15:guide id="26" orient="horz" pos="3362" userDrawn="1">
          <p15:clr>
            <a:srgbClr val="A4A3A4"/>
          </p15:clr>
        </p15:guide>
        <p15:guide id="27" orient="horz" pos="3589" userDrawn="1">
          <p15:clr>
            <a:srgbClr val="A4A3A4"/>
          </p15:clr>
        </p15:guide>
        <p15:guide id="28" orient="horz" pos="3884" userDrawn="1">
          <p15:clr>
            <a:srgbClr val="000000"/>
          </p15:clr>
        </p15:guide>
        <p15:guide id="29" orient="horz" pos="3952" userDrawn="1">
          <p15:clr>
            <a:srgbClr val="000000"/>
          </p15:clr>
        </p15:guide>
        <p15:guide id="30" pos="1005" userDrawn="1">
          <p15:clr>
            <a:srgbClr val="A4A3A4"/>
          </p15:clr>
        </p15:guide>
        <p15:guide id="31" pos="1073" userDrawn="1">
          <p15:clr>
            <a:srgbClr val="A4A3A4"/>
          </p15:clr>
        </p15:guide>
        <p15:guide id="32" pos="1708" userDrawn="1">
          <p15:clr>
            <a:srgbClr val="A4A3A4"/>
          </p15:clr>
        </p15:guide>
        <p15:guide id="33" pos="1640" userDrawn="1">
          <p15:clr>
            <a:srgbClr val="A4A3A4"/>
          </p15:clr>
        </p15:guide>
        <p15:guide id="34" pos="2275" userDrawn="1">
          <p15:clr>
            <a:srgbClr val="A4A3A4"/>
          </p15:clr>
        </p15:guide>
        <p15:guide id="35" pos="2343" userDrawn="1">
          <p15:clr>
            <a:srgbClr val="A4A3A4"/>
          </p15:clr>
        </p15:guide>
        <p15:guide id="36" pos="2910" userDrawn="1">
          <p15:clr>
            <a:srgbClr val="A4A3A4"/>
          </p15:clr>
        </p15:guide>
        <p15:guide id="37" pos="4271" userDrawn="1">
          <p15:clr>
            <a:srgbClr val="A4A3A4"/>
          </p15:clr>
        </p15:guide>
        <p15:guide id="38" pos="2978" userDrawn="1">
          <p15:clr>
            <a:srgbClr val="A4A3A4"/>
          </p15:clr>
        </p15:guide>
        <p15:guide id="39" pos="4203" userDrawn="1">
          <p15:clr>
            <a:srgbClr val="A4A3A4"/>
          </p15:clr>
        </p15:guide>
        <p15:guide id="40" pos="3636" userDrawn="1">
          <p15:clr>
            <a:srgbClr val="A4A3A4"/>
          </p15:clr>
        </p15:guide>
        <p15:guide id="41" pos="3568" userDrawn="1">
          <p15:clr>
            <a:srgbClr val="A4A3A4"/>
          </p15:clr>
        </p15:guide>
        <p15:guide id="42" pos="4838" userDrawn="1">
          <p15:clr>
            <a:srgbClr val="A4A3A4"/>
          </p15:clr>
        </p15:guide>
        <p15:guide id="43" pos="4906" userDrawn="1">
          <p15:clr>
            <a:srgbClr val="A4A3A4"/>
          </p15:clr>
        </p15:guide>
        <p15:guide id="44" pos="6743" userDrawn="1">
          <p15:clr>
            <a:srgbClr val="A4A3A4"/>
          </p15:clr>
        </p15:guide>
        <p15:guide id="46" pos="5473" userDrawn="1">
          <p15:clr>
            <a:srgbClr val="A4A3A4"/>
          </p15:clr>
        </p15:guide>
        <p15:guide id="47" pos="5541" userDrawn="1">
          <p15:clr>
            <a:srgbClr val="A4A3A4"/>
          </p15:clr>
        </p15:guide>
        <p15:guide id="48" pos="6085" userDrawn="1">
          <p15:clr>
            <a:srgbClr val="A4A3A4"/>
          </p15:clr>
        </p15:guide>
        <p15:guide id="50" pos="6153" userDrawn="1">
          <p15:clr>
            <a:srgbClr val="A4A3A4"/>
          </p15:clr>
        </p15:guide>
        <p15:guide id="51" pos="6675" userDrawn="1">
          <p15:clr>
            <a:srgbClr val="A4A3A4"/>
          </p15:clr>
        </p15:guide>
        <p15:guide id="52" orient="horz" pos="3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9" Type="http://schemas.openxmlformats.org/officeDocument/2006/relationships/image" Target="../media/image51.png"/><Relationship Id="rId21" Type="http://schemas.openxmlformats.org/officeDocument/2006/relationships/image" Target="../media/image33.png"/><Relationship Id="rId34" Type="http://schemas.openxmlformats.org/officeDocument/2006/relationships/image" Target="../media/image46.png"/><Relationship Id="rId42" Type="http://schemas.openxmlformats.org/officeDocument/2006/relationships/image" Target="../media/image54.png"/><Relationship Id="rId47" Type="http://schemas.openxmlformats.org/officeDocument/2006/relationships/image" Target="../media/image59.png"/><Relationship Id="rId50" Type="http://schemas.openxmlformats.org/officeDocument/2006/relationships/image" Target="../media/image62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9" Type="http://schemas.openxmlformats.org/officeDocument/2006/relationships/image" Target="../media/image41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37" Type="http://schemas.openxmlformats.org/officeDocument/2006/relationships/image" Target="../media/image49.png"/><Relationship Id="rId40" Type="http://schemas.openxmlformats.org/officeDocument/2006/relationships/image" Target="../media/image52.png"/><Relationship Id="rId45" Type="http://schemas.openxmlformats.org/officeDocument/2006/relationships/image" Target="../media/image57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36" Type="http://schemas.openxmlformats.org/officeDocument/2006/relationships/image" Target="../media/image48.png"/><Relationship Id="rId49" Type="http://schemas.openxmlformats.org/officeDocument/2006/relationships/image" Target="../media/image61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31" Type="http://schemas.openxmlformats.org/officeDocument/2006/relationships/image" Target="../media/image43.png"/><Relationship Id="rId44" Type="http://schemas.openxmlformats.org/officeDocument/2006/relationships/image" Target="../media/image56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35" Type="http://schemas.openxmlformats.org/officeDocument/2006/relationships/image" Target="../media/image47.png"/><Relationship Id="rId43" Type="http://schemas.openxmlformats.org/officeDocument/2006/relationships/image" Target="../media/image55.png"/><Relationship Id="rId48" Type="http://schemas.openxmlformats.org/officeDocument/2006/relationships/image" Target="../media/image60.png"/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45.png"/><Relationship Id="rId38" Type="http://schemas.openxmlformats.org/officeDocument/2006/relationships/image" Target="../media/image50.png"/><Relationship Id="rId46" Type="http://schemas.openxmlformats.org/officeDocument/2006/relationships/image" Target="../media/image58.png"/><Relationship Id="rId20" Type="http://schemas.openxmlformats.org/officeDocument/2006/relationships/image" Target="../media/image32.png"/><Relationship Id="rId41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65.png"/><Relationship Id="rId21" Type="http://schemas.openxmlformats.org/officeDocument/2006/relationships/image" Target="../media/image83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64.png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3.png"/><Relationship Id="rId18" Type="http://schemas.openxmlformats.org/officeDocument/2006/relationships/image" Target="../media/image158.png"/><Relationship Id="rId26" Type="http://schemas.openxmlformats.org/officeDocument/2006/relationships/image" Target="../media/image166.png"/><Relationship Id="rId21" Type="http://schemas.openxmlformats.org/officeDocument/2006/relationships/image" Target="../media/image161.png"/><Relationship Id="rId34" Type="http://schemas.openxmlformats.org/officeDocument/2006/relationships/image" Target="../media/image174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5" Type="http://schemas.openxmlformats.org/officeDocument/2006/relationships/image" Target="../media/image165.png"/><Relationship Id="rId33" Type="http://schemas.openxmlformats.org/officeDocument/2006/relationships/image" Target="../media/image173.png"/><Relationship Id="rId2" Type="http://schemas.openxmlformats.org/officeDocument/2006/relationships/image" Target="../media/image1420.png"/><Relationship Id="rId16" Type="http://schemas.openxmlformats.org/officeDocument/2006/relationships/image" Target="../media/image156.png"/><Relationship Id="rId20" Type="http://schemas.openxmlformats.org/officeDocument/2006/relationships/image" Target="../media/image160.png"/><Relationship Id="rId29" Type="http://schemas.openxmlformats.org/officeDocument/2006/relationships/image" Target="../media/image16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24" Type="http://schemas.openxmlformats.org/officeDocument/2006/relationships/image" Target="../media/image164.png"/><Relationship Id="rId32" Type="http://schemas.openxmlformats.org/officeDocument/2006/relationships/image" Target="../media/image172.png"/><Relationship Id="rId37" Type="http://schemas.openxmlformats.org/officeDocument/2006/relationships/image" Target="../media/image177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23" Type="http://schemas.openxmlformats.org/officeDocument/2006/relationships/image" Target="../media/image163.png"/><Relationship Id="rId28" Type="http://schemas.openxmlformats.org/officeDocument/2006/relationships/image" Target="../media/image168.png"/><Relationship Id="rId36" Type="http://schemas.openxmlformats.org/officeDocument/2006/relationships/image" Target="../media/image176.png"/><Relationship Id="rId10" Type="http://schemas.openxmlformats.org/officeDocument/2006/relationships/image" Target="../media/image150.png"/><Relationship Id="rId19" Type="http://schemas.openxmlformats.org/officeDocument/2006/relationships/image" Target="../media/image159.png"/><Relationship Id="rId31" Type="http://schemas.openxmlformats.org/officeDocument/2006/relationships/image" Target="../media/image171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Relationship Id="rId22" Type="http://schemas.openxmlformats.org/officeDocument/2006/relationships/image" Target="../media/image162.png"/><Relationship Id="rId27" Type="http://schemas.openxmlformats.org/officeDocument/2006/relationships/image" Target="../media/image167.png"/><Relationship Id="rId30" Type="http://schemas.openxmlformats.org/officeDocument/2006/relationships/image" Target="../media/image170.png"/><Relationship Id="rId35" Type="http://schemas.openxmlformats.org/officeDocument/2006/relationships/image" Target="../media/image175.png"/><Relationship Id="rId8" Type="http://schemas.openxmlformats.org/officeDocument/2006/relationships/image" Target="../media/image148.png"/><Relationship Id="rId3" Type="http://schemas.openxmlformats.org/officeDocument/2006/relationships/image" Target="../media/image1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6C7C-F456-DF4B-B903-697BF29FF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271" y="2603427"/>
            <a:ext cx="8116016" cy="1373070"/>
          </a:xfrm>
        </p:spPr>
        <p:txBody>
          <a:bodyPr/>
          <a:lstStyle/>
          <a:p>
            <a:pPr algn="l"/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Basados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Árboles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868B5-F1B8-2F44-BCA5-4FA566CBE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624" y="4497664"/>
            <a:ext cx="8116016" cy="669498"/>
          </a:xfrm>
        </p:spPr>
        <p:txBody>
          <a:bodyPr/>
          <a:lstStyle/>
          <a:p>
            <a:pPr algn="l">
              <a:spcBef>
                <a:spcPts val="200"/>
              </a:spcBef>
            </a:pPr>
            <a:r>
              <a:rPr lang="en-US" dirty="0" err="1"/>
              <a:t>Mtro</a:t>
            </a:r>
            <a:r>
              <a:rPr lang="en-US" dirty="0"/>
              <a:t>. René Rosado González</a:t>
            </a:r>
          </a:p>
          <a:p>
            <a:pPr algn="l"/>
            <a:r>
              <a:rPr lang="en-US" dirty="0"/>
              <a:t>Director de </a:t>
            </a:r>
            <a:r>
              <a:rPr lang="en-US" dirty="0" err="1"/>
              <a:t>Programa</a:t>
            </a:r>
            <a:r>
              <a:rPr lang="en-US" dirty="0"/>
              <a:t> LTP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CC715-FBA7-FF47-A505-8940B327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956" y="6273802"/>
            <a:ext cx="7002156" cy="584198"/>
          </a:xfrm>
        </p:spPr>
        <p:txBody>
          <a:bodyPr/>
          <a:lstStyle/>
          <a:p>
            <a:r>
              <a:rPr lang="en-US" dirty="0" err="1"/>
              <a:t>r.rosado@tec.mx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0FEBA-B848-374D-BE56-A5F28FB2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6412" y="6273800"/>
            <a:ext cx="360000" cy="58175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2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Bagging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Árboles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A3BFB-E8AA-30C7-6C9A-EA23EF480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82" y="1944804"/>
            <a:ext cx="6082682" cy="453550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Los </a:t>
            </a:r>
            <a:r>
              <a:rPr lang="en-US" dirty="0" err="1"/>
              <a:t>árboles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la </a:t>
            </a:r>
            <a:r>
              <a:rPr lang="en-US" dirty="0" err="1"/>
              <a:t>ventaja</a:t>
            </a:r>
            <a:r>
              <a:rPr lang="en-US" dirty="0"/>
              <a:t> de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sesgo</a:t>
            </a:r>
            <a:r>
              <a:rPr lang="en-US" dirty="0"/>
              <a:t> bajo,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sufren</a:t>
            </a:r>
            <a:r>
              <a:rPr lang="en-US" dirty="0"/>
              <a:t> de </a:t>
            </a:r>
            <a:r>
              <a:rPr lang="en-US" dirty="0" err="1"/>
              <a:t>varianza</a:t>
            </a:r>
            <a:r>
              <a:rPr lang="en-US" dirty="0"/>
              <a:t> </a:t>
            </a:r>
            <a:r>
              <a:rPr lang="en-US" dirty="0" err="1"/>
              <a:t>alta.</a:t>
            </a:r>
            <a:r>
              <a:rPr lang="en-US" dirty="0"/>
              <a:t> Podemos </a:t>
            </a:r>
            <a:r>
              <a:rPr lang="en-US" dirty="0" err="1"/>
              <a:t>explotar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sesgo</a:t>
            </a:r>
            <a:r>
              <a:rPr lang="en-US" dirty="0"/>
              <a:t> bajo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logramos</a:t>
            </a:r>
            <a:r>
              <a:rPr lang="en-US" dirty="0"/>
              <a:t> </a:t>
            </a:r>
            <a:r>
              <a:rPr lang="en-US" dirty="0" err="1"/>
              <a:t>controlar</a:t>
            </a:r>
            <a:r>
              <a:rPr lang="en-US" dirty="0"/>
              <a:t> la </a:t>
            </a:r>
            <a:r>
              <a:rPr lang="en-US" dirty="0" err="1"/>
              <a:t>varianza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Una </a:t>
            </a:r>
            <a:r>
              <a:rPr lang="en-US" dirty="0" err="1"/>
              <a:t>alternativa</a:t>
            </a:r>
            <a:r>
              <a:rPr lang="en-US" dirty="0"/>
              <a:t> es </a:t>
            </a:r>
            <a:r>
              <a:rPr lang="en-US" dirty="0" err="1"/>
              <a:t>perturbar</a:t>
            </a:r>
            <a:r>
              <a:rPr lang="en-US" dirty="0"/>
              <a:t> la </a:t>
            </a:r>
            <a:r>
              <a:rPr lang="en-US" dirty="0" err="1"/>
              <a:t>muestra</a:t>
            </a:r>
            <a:r>
              <a:rPr lang="en-US" dirty="0"/>
              <a:t> de </a:t>
            </a:r>
            <a:r>
              <a:rPr lang="en-US" dirty="0" err="1"/>
              <a:t>entrenamiento</a:t>
            </a:r>
            <a:r>
              <a:rPr lang="en-US" dirty="0"/>
              <a:t> de </a:t>
            </a:r>
            <a:r>
              <a:rPr lang="en-US" dirty="0" err="1"/>
              <a:t>distintas</a:t>
            </a:r>
            <a:r>
              <a:rPr lang="en-US" dirty="0"/>
              <a:t> </a:t>
            </a:r>
            <a:r>
              <a:rPr lang="en-US" dirty="0" err="1"/>
              <a:t>maneras</a:t>
            </a:r>
            <a:r>
              <a:rPr lang="en-US" dirty="0"/>
              <a:t> y </a:t>
            </a:r>
            <a:r>
              <a:rPr lang="en-US" dirty="0" err="1"/>
              <a:t>producir</a:t>
            </a:r>
            <a:r>
              <a:rPr lang="en-US" dirty="0"/>
              <a:t> </a:t>
            </a:r>
            <a:r>
              <a:rPr lang="en-US" dirty="0" err="1"/>
              <a:t>árboles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perturbación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usada</a:t>
            </a:r>
            <a:r>
              <a:rPr lang="en-US" dirty="0"/>
              <a:t> es </a:t>
            </a:r>
            <a:r>
              <a:rPr lang="en-US" dirty="0" err="1"/>
              <a:t>tomar</a:t>
            </a:r>
            <a:r>
              <a:rPr lang="en-US" dirty="0"/>
              <a:t> </a:t>
            </a:r>
            <a:r>
              <a:rPr lang="en-US" dirty="0" err="1"/>
              <a:t>muestras</a:t>
            </a:r>
            <a:r>
              <a:rPr lang="en-US" dirty="0"/>
              <a:t> </a:t>
            </a:r>
            <a:r>
              <a:rPr lang="en-US" i="1" dirty="0"/>
              <a:t>bootstrap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ajustar</a:t>
            </a:r>
            <a:r>
              <a:rPr lang="en-US" dirty="0"/>
              <a:t> un árbol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i="1" dirty="0"/>
              <a:t>bootstrap.</a:t>
            </a:r>
          </a:p>
          <a:p>
            <a:endParaRPr lang="en-US" i="1" dirty="0"/>
          </a:p>
          <a:p>
            <a:r>
              <a:rPr lang="en-US" dirty="0" err="1"/>
              <a:t>Promediar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árboles</a:t>
            </a:r>
            <a:r>
              <a:rPr lang="en-US" dirty="0"/>
              <a:t> para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predicciones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proceso</a:t>
            </a:r>
            <a:r>
              <a:rPr lang="en-US" dirty="0"/>
              <a:t> de </a:t>
            </a:r>
            <a:r>
              <a:rPr lang="en-US" dirty="0" err="1"/>
              <a:t>promediar</a:t>
            </a:r>
            <a:r>
              <a:rPr lang="en-US" dirty="0"/>
              <a:t> reduce la </a:t>
            </a:r>
            <a:r>
              <a:rPr lang="en-US" dirty="0" err="1"/>
              <a:t>varianza</a:t>
            </a:r>
            <a:r>
              <a:rPr lang="en-US" dirty="0"/>
              <a:t>, sin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pérdidas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sesgo</a:t>
            </a:r>
            <a:r>
              <a:rPr lang="en-US" dirty="0"/>
              <a:t>.</a:t>
            </a:r>
          </a:p>
          <a:p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10</a:t>
            </a:fld>
            <a:endParaRPr lang="es-E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6F2F3-0B63-198F-691A-FB61397F7247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Bootsrap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Aggregation 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53768A39-3D71-CC63-3C26-7FE70042C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670" y="1948419"/>
            <a:ext cx="4394468" cy="439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4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8693B85E-2DF2-4992-D155-339734553773}"/>
              </a:ext>
            </a:extLst>
          </p:cNvPr>
          <p:cNvSpPr/>
          <p:nvPr/>
        </p:nvSpPr>
        <p:spPr>
          <a:xfrm>
            <a:off x="9057230" y="2156636"/>
            <a:ext cx="900112" cy="1908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77"/>
              </a:rPr>
              <a:t>Obs. 1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E140CC66-4D94-6B15-8F87-045D6346AE94}"/>
              </a:ext>
            </a:extLst>
          </p:cNvPr>
          <p:cNvSpPr/>
          <p:nvPr/>
        </p:nvSpPr>
        <p:spPr>
          <a:xfrm>
            <a:off x="9057230" y="1944011"/>
            <a:ext cx="900112" cy="1908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77"/>
              </a:rPr>
              <a:t>Obs.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Remuestreo</a:t>
            </a:r>
            <a:r>
              <a:rPr lang="en-US" dirty="0"/>
              <a:t> Bootstrap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11</a:t>
            </a:fld>
            <a:endParaRPr lang="es-ES" noProof="0"/>
          </a:p>
        </p:txBody>
      </p:sp>
      <p:sp>
        <p:nvSpPr>
          <p:cNvPr id="26" name="Title 4">
            <a:extLst>
              <a:ext uri="{FF2B5EF4-FFF2-40B4-BE49-F238E27FC236}">
                <a16:creationId xmlns:a16="http://schemas.microsoft.com/office/drawing/2014/main" id="{8A38F230-D0D6-1998-8CE4-ABF482B6969C}"/>
              </a:ext>
            </a:extLst>
          </p:cNvPr>
          <p:cNvSpPr txBox="1">
            <a:spLocks/>
          </p:cNvSpPr>
          <p:nvPr/>
        </p:nvSpPr>
        <p:spPr>
          <a:xfrm>
            <a:off x="659699" y="5150901"/>
            <a:ext cx="900114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Datos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27" name="Title 4">
            <a:extLst>
              <a:ext uri="{FF2B5EF4-FFF2-40B4-BE49-F238E27FC236}">
                <a16:creationId xmlns:a16="http://schemas.microsoft.com/office/drawing/2014/main" id="{21F320E3-BB8D-B327-6899-F6BF3ED1191E}"/>
              </a:ext>
            </a:extLst>
          </p:cNvPr>
          <p:cNvSpPr txBox="1">
            <a:spLocks/>
          </p:cNvSpPr>
          <p:nvPr/>
        </p:nvSpPr>
        <p:spPr>
          <a:xfrm>
            <a:off x="2182174" y="4214275"/>
            <a:ext cx="1908175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Entrenamiento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5FFA016E-01DB-7F2E-E769-8B45361BBC00}"/>
              </a:ext>
            </a:extLst>
          </p:cNvPr>
          <p:cNvSpPr txBox="1">
            <a:spLocks/>
          </p:cNvSpPr>
          <p:nvPr/>
        </p:nvSpPr>
        <p:spPr>
          <a:xfrm>
            <a:off x="2159371" y="5850431"/>
            <a:ext cx="1908175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Prueba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920B7816-268B-4F08-9809-601A9EEAEA63}"/>
              </a:ext>
            </a:extLst>
          </p:cNvPr>
          <p:cNvSpPr txBox="1">
            <a:spLocks/>
          </p:cNvSpPr>
          <p:nvPr/>
        </p:nvSpPr>
        <p:spPr>
          <a:xfrm>
            <a:off x="8230726" y="4752502"/>
            <a:ext cx="2160587" cy="33860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Muestras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Bootsrap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864D58-7C5D-913E-FBFC-3BD5A023F1C7}"/>
              </a:ext>
            </a:extLst>
          </p:cNvPr>
          <p:cNvGrpSpPr/>
          <p:nvPr/>
        </p:nvGrpSpPr>
        <p:grpSpPr>
          <a:xfrm>
            <a:off x="5756517" y="2754554"/>
            <a:ext cx="936612" cy="936612"/>
            <a:chOff x="4351866" y="1592276"/>
            <a:chExt cx="936612" cy="936612"/>
          </a:xfrm>
        </p:grpSpPr>
        <p:sp>
          <p:nvSpPr>
            <p:cNvPr id="31" name="Teardrop 30">
              <a:extLst>
                <a:ext uri="{FF2B5EF4-FFF2-40B4-BE49-F238E27FC236}">
                  <a16:creationId xmlns:a16="http://schemas.microsoft.com/office/drawing/2014/main" id="{AC55A1E1-D45B-4B58-C29E-2D973387D0D7}"/>
                </a:ext>
              </a:extLst>
            </p:cNvPr>
            <p:cNvSpPr/>
            <p:nvPr/>
          </p:nvSpPr>
          <p:spPr>
            <a:xfrm rot="8100000">
              <a:off x="4351866" y="1592276"/>
              <a:ext cx="936612" cy="936612"/>
            </a:xfrm>
            <a:prstGeom prst="teardrop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Graphic 31" descr="Server with solid fill">
              <a:extLst>
                <a:ext uri="{FF2B5EF4-FFF2-40B4-BE49-F238E27FC236}">
                  <a16:creationId xmlns:a16="http://schemas.microsoft.com/office/drawing/2014/main" id="{264F61A7-DB90-5D93-0734-1E4FE050F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07898" y="1748308"/>
              <a:ext cx="624548" cy="624548"/>
            </a:xfrm>
            <a:prstGeom prst="rect">
              <a:avLst/>
            </a:prstGeom>
          </p:spPr>
        </p:pic>
      </p:grp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3022856-65D9-C55D-3343-0D0B5FC7385C}"/>
              </a:ext>
            </a:extLst>
          </p:cNvPr>
          <p:cNvSpPr/>
          <p:nvPr/>
        </p:nvSpPr>
        <p:spPr>
          <a:xfrm>
            <a:off x="695326" y="2060575"/>
            <a:ext cx="900112" cy="3276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 descr="Database with solid fill">
            <a:extLst>
              <a:ext uri="{FF2B5EF4-FFF2-40B4-BE49-F238E27FC236}">
                <a16:creationId xmlns:a16="http://schemas.microsoft.com/office/drawing/2014/main" id="{DB950A04-498D-1B39-A75F-81BEA90F69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316" y="3357563"/>
            <a:ext cx="651727" cy="651727"/>
          </a:xfrm>
          <a:prstGeom prst="rect">
            <a:avLst/>
          </a:prstGeom>
        </p:spPr>
      </p:pic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013066D-57F7-8336-C3C0-CCDA4B2F379B}"/>
              </a:ext>
            </a:extLst>
          </p:cNvPr>
          <p:cNvSpPr/>
          <p:nvPr/>
        </p:nvSpPr>
        <p:spPr>
          <a:xfrm>
            <a:off x="2711451" y="2060575"/>
            <a:ext cx="900112" cy="23399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D6A9141-AA49-567A-114F-02CD80A839CE}"/>
              </a:ext>
            </a:extLst>
          </p:cNvPr>
          <p:cNvSpPr/>
          <p:nvPr/>
        </p:nvSpPr>
        <p:spPr>
          <a:xfrm>
            <a:off x="2699575" y="5100080"/>
            <a:ext cx="900112" cy="93662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 descr="Database with solid fill">
            <a:extLst>
              <a:ext uri="{FF2B5EF4-FFF2-40B4-BE49-F238E27FC236}">
                <a16:creationId xmlns:a16="http://schemas.microsoft.com/office/drawing/2014/main" id="{9A04E13D-91DC-03CB-23C4-A464F90ED0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5644" y="2904699"/>
            <a:ext cx="651727" cy="651727"/>
          </a:xfrm>
          <a:prstGeom prst="rect">
            <a:avLst/>
          </a:prstGeom>
        </p:spPr>
      </p:pic>
      <p:pic>
        <p:nvPicPr>
          <p:cNvPr id="41" name="Graphic 40" descr="Database with solid fill">
            <a:extLst>
              <a:ext uri="{FF2B5EF4-FFF2-40B4-BE49-F238E27FC236}">
                <a16:creationId xmlns:a16="http://schemas.microsoft.com/office/drawing/2014/main" id="{36B37579-8806-0D1E-62CF-A1CC40FCAC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3768" y="5242529"/>
            <a:ext cx="651727" cy="651727"/>
          </a:xfrm>
          <a:prstGeom prst="rect">
            <a:avLst/>
          </a:prstGeom>
        </p:spPr>
      </p:pic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0FE5B92B-BE3A-D511-3681-58A9EE572188}"/>
              </a:ext>
            </a:extLst>
          </p:cNvPr>
          <p:cNvSpPr/>
          <p:nvPr/>
        </p:nvSpPr>
        <p:spPr>
          <a:xfrm>
            <a:off x="7333072" y="1732530"/>
            <a:ext cx="900112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" pitchFamily="2" charset="77"/>
              </a:rPr>
              <a:t>Set 1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4340204-4236-F431-D33D-636B550CF073}"/>
              </a:ext>
            </a:extLst>
          </p:cNvPr>
          <p:cNvSpPr/>
          <p:nvPr/>
        </p:nvSpPr>
        <p:spPr>
          <a:xfrm>
            <a:off x="7311197" y="2808523"/>
            <a:ext cx="900112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" pitchFamily="2" charset="77"/>
              </a:rPr>
              <a:t>Set …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990CCBD-C03D-767E-211D-474D0687F0C0}"/>
              </a:ext>
            </a:extLst>
          </p:cNvPr>
          <p:cNvSpPr/>
          <p:nvPr/>
        </p:nvSpPr>
        <p:spPr>
          <a:xfrm>
            <a:off x="7343813" y="3832793"/>
            <a:ext cx="900112" cy="82867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" pitchFamily="2" charset="77"/>
              </a:rPr>
              <a:t>Set </a:t>
            </a:r>
            <a:r>
              <a:rPr lang="en-US" sz="1400" i="1" dirty="0">
                <a:latin typeface="Montserrat" pitchFamily="2" charset="77"/>
              </a:rPr>
              <a:t>N</a:t>
            </a: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F0821D3F-F997-C405-5999-94D0578291A8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 flipV="1">
            <a:off x="1595438" y="3230563"/>
            <a:ext cx="1116013" cy="468312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40D859B3-B3B4-6AEC-57A3-A8881B346A06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>
            <a:off x="1595438" y="3698875"/>
            <a:ext cx="1104137" cy="1869518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1A9BDEA-D6B6-31B6-DFB8-FD59C2C0D89A}"/>
              </a:ext>
            </a:extLst>
          </p:cNvPr>
          <p:cNvCxnSpPr>
            <a:cxnSpLocks/>
          </p:cNvCxnSpPr>
          <p:nvPr/>
        </p:nvCxnSpPr>
        <p:spPr>
          <a:xfrm flipV="1">
            <a:off x="3611563" y="3230562"/>
            <a:ext cx="647706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9F2EFEE-85C2-1370-4624-F579CF54ECFA}"/>
              </a:ext>
            </a:extLst>
          </p:cNvPr>
          <p:cNvCxnSpPr>
            <a:cxnSpLocks/>
            <a:stCxn id="31" idx="5"/>
            <a:endCxn id="42" idx="1"/>
          </p:cNvCxnSpPr>
          <p:nvPr/>
        </p:nvCxnSpPr>
        <p:spPr>
          <a:xfrm flipV="1">
            <a:off x="6693129" y="2146868"/>
            <a:ext cx="639943" cy="10759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A0D932A-51B6-7BB0-9BFD-690954060F36}"/>
              </a:ext>
            </a:extLst>
          </p:cNvPr>
          <p:cNvCxnSpPr>
            <a:cxnSpLocks/>
            <a:stCxn id="31" idx="5"/>
            <a:endCxn id="47" idx="1"/>
          </p:cNvCxnSpPr>
          <p:nvPr/>
        </p:nvCxnSpPr>
        <p:spPr>
          <a:xfrm>
            <a:off x="6693129" y="3222860"/>
            <a:ext cx="618068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9EBE04-AB3D-052F-2D02-44A13EF5A2F7}"/>
              </a:ext>
            </a:extLst>
          </p:cNvPr>
          <p:cNvCxnSpPr>
            <a:cxnSpLocks/>
            <a:stCxn id="31" idx="5"/>
            <a:endCxn id="48" idx="1"/>
          </p:cNvCxnSpPr>
          <p:nvPr/>
        </p:nvCxnSpPr>
        <p:spPr>
          <a:xfrm>
            <a:off x="6693129" y="3222860"/>
            <a:ext cx="650684" cy="10242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2DDE64E-426D-E702-6190-187E52E803FF}"/>
              </a:ext>
            </a:extLst>
          </p:cNvPr>
          <p:cNvSpPr/>
          <p:nvPr/>
        </p:nvSpPr>
        <p:spPr>
          <a:xfrm>
            <a:off x="5486766" y="5393899"/>
            <a:ext cx="3201622" cy="354257"/>
          </a:xfrm>
          <a:prstGeom prst="roundRect">
            <a:avLst/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Montserrat" pitchFamily="2" charset="77"/>
              </a:rPr>
              <a:t>Modelo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Entrenado</a:t>
            </a:r>
            <a:endParaRPr lang="en-US" sz="1400" dirty="0">
              <a:latin typeface="Montserrat" pitchFamily="2" charset="77"/>
            </a:endParaRPr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EF722EE8-2390-F994-2740-8D4F845AD02A}"/>
              </a:ext>
            </a:extLst>
          </p:cNvPr>
          <p:cNvCxnSpPr>
            <a:cxnSpLocks/>
            <a:stCxn id="29" idx="2"/>
            <a:endCxn id="82" idx="3"/>
          </p:cNvCxnSpPr>
          <p:nvPr/>
        </p:nvCxnSpPr>
        <p:spPr>
          <a:xfrm rot="5400000">
            <a:off x="8759745" y="5019753"/>
            <a:ext cx="479918" cy="622632"/>
          </a:xfrm>
          <a:prstGeom prst="curvedConnector2">
            <a:avLst/>
          </a:prstGeom>
          <a:ln>
            <a:solidFill>
              <a:schemeClr val="accent3"/>
            </a:solidFill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4C77FF3-5D51-2A4F-D68F-8FF15D9F009D}"/>
              </a:ext>
            </a:extLst>
          </p:cNvPr>
          <p:cNvCxnSpPr>
            <a:cxnSpLocks/>
            <a:stCxn id="82" idx="1"/>
            <a:endCxn id="39" idx="3"/>
          </p:cNvCxnSpPr>
          <p:nvPr/>
        </p:nvCxnSpPr>
        <p:spPr>
          <a:xfrm flipH="1" flipV="1">
            <a:off x="3599687" y="5568393"/>
            <a:ext cx="1887079" cy="26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F4DFB9C-2381-D71B-EBF4-FE8C1C3EC4E3}"/>
              </a:ext>
            </a:extLst>
          </p:cNvPr>
          <p:cNvSpPr/>
          <p:nvPr/>
        </p:nvSpPr>
        <p:spPr>
          <a:xfrm>
            <a:off x="4277519" y="2026104"/>
            <a:ext cx="900112" cy="3948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" pitchFamily="2" charset="77"/>
              </a:rPr>
              <a:t>Obs. 1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ECDE1732-C64E-33C5-4496-9ADFF07C0962}"/>
              </a:ext>
            </a:extLst>
          </p:cNvPr>
          <p:cNvSpPr/>
          <p:nvPr/>
        </p:nvSpPr>
        <p:spPr>
          <a:xfrm>
            <a:off x="4277519" y="2422026"/>
            <a:ext cx="900112" cy="3948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" pitchFamily="2" charset="77"/>
              </a:rPr>
              <a:t>Obs. 2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EAE3327-DE4B-27CA-2116-7666FDC94085}"/>
              </a:ext>
            </a:extLst>
          </p:cNvPr>
          <p:cNvSpPr/>
          <p:nvPr/>
        </p:nvSpPr>
        <p:spPr>
          <a:xfrm>
            <a:off x="4277519" y="2817948"/>
            <a:ext cx="900112" cy="3948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" pitchFamily="2" charset="77"/>
              </a:rPr>
              <a:t>Obs. 3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A7002472-2A83-A36B-3037-D00CE662F2FD}"/>
              </a:ext>
            </a:extLst>
          </p:cNvPr>
          <p:cNvSpPr/>
          <p:nvPr/>
        </p:nvSpPr>
        <p:spPr>
          <a:xfrm>
            <a:off x="4277519" y="3213870"/>
            <a:ext cx="900112" cy="3948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" pitchFamily="2" charset="77"/>
              </a:rPr>
              <a:t>Obs. 4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4088985-E5F0-16B8-7E4F-03F4D1A9EFB0}"/>
              </a:ext>
            </a:extLst>
          </p:cNvPr>
          <p:cNvSpPr/>
          <p:nvPr/>
        </p:nvSpPr>
        <p:spPr>
          <a:xfrm>
            <a:off x="4277519" y="3609792"/>
            <a:ext cx="900112" cy="3948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" pitchFamily="2" charset="77"/>
              </a:rPr>
              <a:t>Obs. 5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C6D88D52-30DF-E3D9-761D-ACABB61A7C5B}"/>
              </a:ext>
            </a:extLst>
          </p:cNvPr>
          <p:cNvSpPr/>
          <p:nvPr/>
        </p:nvSpPr>
        <p:spPr>
          <a:xfrm>
            <a:off x="4277519" y="4005716"/>
            <a:ext cx="900112" cy="39483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Montserrat" pitchFamily="2" charset="77"/>
              </a:rPr>
              <a:t>Obs. 6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8A321B7-8AEF-CCAB-DBF7-9F9935807DA8}"/>
              </a:ext>
            </a:extLst>
          </p:cNvPr>
          <p:cNvCxnSpPr>
            <a:cxnSpLocks/>
          </p:cNvCxnSpPr>
          <p:nvPr/>
        </p:nvCxnSpPr>
        <p:spPr>
          <a:xfrm>
            <a:off x="5170869" y="3208790"/>
            <a:ext cx="56152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A87F6F96-CF0D-37B7-3927-4090B2A51FD3}"/>
              </a:ext>
            </a:extLst>
          </p:cNvPr>
          <p:cNvSpPr/>
          <p:nvPr/>
        </p:nvSpPr>
        <p:spPr>
          <a:xfrm>
            <a:off x="9057230" y="1731386"/>
            <a:ext cx="900112" cy="1908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77"/>
              </a:rPr>
              <a:t>Obs. 1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A5F9B3B1-D1DF-CEE7-5BE2-743B5011E819}"/>
              </a:ext>
            </a:extLst>
          </p:cNvPr>
          <p:cNvSpPr/>
          <p:nvPr/>
        </p:nvSpPr>
        <p:spPr>
          <a:xfrm>
            <a:off x="9057230" y="2369261"/>
            <a:ext cx="900112" cy="1908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77"/>
              </a:rPr>
              <a:t>Obs. 6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AA8BFEA8-C137-B573-D773-F14CBA810C34}"/>
              </a:ext>
            </a:extLst>
          </p:cNvPr>
          <p:cNvSpPr/>
          <p:nvPr/>
        </p:nvSpPr>
        <p:spPr>
          <a:xfrm>
            <a:off x="9054886" y="3252888"/>
            <a:ext cx="900112" cy="1908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77"/>
              </a:rPr>
              <a:t>Obs. 3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77C905A9-FEA0-D6F7-E55D-469F5D4A8144}"/>
              </a:ext>
            </a:extLst>
          </p:cNvPr>
          <p:cNvSpPr/>
          <p:nvPr/>
        </p:nvSpPr>
        <p:spPr>
          <a:xfrm>
            <a:off x="9054886" y="3040263"/>
            <a:ext cx="900112" cy="1908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77"/>
              </a:rPr>
              <a:t>Obs. 4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A7AB092D-929A-253E-9D2C-6B5F282A332D}"/>
              </a:ext>
            </a:extLst>
          </p:cNvPr>
          <p:cNvSpPr/>
          <p:nvPr/>
        </p:nvSpPr>
        <p:spPr>
          <a:xfrm>
            <a:off x="9054886" y="2827638"/>
            <a:ext cx="900112" cy="1908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77"/>
              </a:rPr>
              <a:t>Obs. 5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172B1797-3574-41AB-3849-338887A0C2C3}"/>
              </a:ext>
            </a:extLst>
          </p:cNvPr>
          <p:cNvSpPr/>
          <p:nvPr/>
        </p:nvSpPr>
        <p:spPr>
          <a:xfrm>
            <a:off x="9054886" y="3465513"/>
            <a:ext cx="900112" cy="1908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77"/>
              </a:rPr>
              <a:t>Obs. 6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A91DB930-B22B-941B-8C0F-AA2313C58C9E}"/>
              </a:ext>
            </a:extLst>
          </p:cNvPr>
          <p:cNvSpPr/>
          <p:nvPr/>
        </p:nvSpPr>
        <p:spPr>
          <a:xfrm>
            <a:off x="9054885" y="4249538"/>
            <a:ext cx="900112" cy="1908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77"/>
              </a:rPr>
              <a:t>Obs. 5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28A790A9-26D9-CD14-89A7-8FC0F7629D04}"/>
              </a:ext>
            </a:extLst>
          </p:cNvPr>
          <p:cNvSpPr/>
          <p:nvPr/>
        </p:nvSpPr>
        <p:spPr>
          <a:xfrm>
            <a:off x="9054885" y="4036913"/>
            <a:ext cx="900112" cy="1908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77"/>
              </a:rPr>
              <a:t>Obs. 3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5A762D69-CE3B-A7A5-159E-B8A8917C1005}"/>
              </a:ext>
            </a:extLst>
          </p:cNvPr>
          <p:cNvSpPr/>
          <p:nvPr/>
        </p:nvSpPr>
        <p:spPr>
          <a:xfrm>
            <a:off x="9054885" y="3824288"/>
            <a:ext cx="900112" cy="1908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77"/>
              </a:rPr>
              <a:t>Obs. 4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64EB93B9-0619-608E-4856-34BA6CAA8FA4}"/>
              </a:ext>
            </a:extLst>
          </p:cNvPr>
          <p:cNvSpPr/>
          <p:nvPr/>
        </p:nvSpPr>
        <p:spPr>
          <a:xfrm>
            <a:off x="9054885" y="4462163"/>
            <a:ext cx="900112" cy="190800"/>
          </a:xfrm>
          <a:prstGeom prst="round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Montserrat" pitchFamily="2" charset="77"/>
              </a:rPr>
              <a:t>Obs. 2</a:t>
            </a:r>
          </a:p>
        </p:txBody>
      </p:sp>
      <p:pic>
        <p:nvPicPr>
          <p:cNvPr id="95" name="Content Placeholder 22" descr="Chart, histogram&#10;&#10;Description automatically generated">
            <a:extLst>
              <a:ext uri="{FF2B5EF4-FFF2-40B4-BE49-F238E27FC236}">
                <a16:creationId xmlns:a16="http://schemas.microsoft.com/office/drawing/2014/main" id="{3190431F-A827-7F9B-8C0B-0270C2E5D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t="4407"/>
          <a:stretch/>
        </p:blipFill>
        <p:spPr>
          <a:xfrm>
            <a:off x="10595375" y="1698625"/>
            <a:ext cx="937813" cy="896485"/>
          </a:xfrm>
        </p:spPr>
      </p:pic>
      <p:pic>
        <p:nvPicPr>
          <p:cNvPr id="96" name="Content Placeholder 22" descr="Chart, histogram&#10;&#10;Description automatically generated">
            <a:extLst>
              <a:ext uri="{FF2B5EF4-FFF2-40B4-BE49-F238E27FC236}">
                <a16:creationId xmlns:a16="http://schemas.microsoft.com/office/drawing/2014/main" id="{0CA71E9F-0A63-F009-9161-14A6C03E00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407"/>
          <a:stretch/>
        </p:blipFill>
        <p:spPr>
          <a:xfrm>
            <a:off x="10595375" y="2748756"/>
            <a:ext cx="937813" cy="896485"/>
          </a:xfrm>
          <a:prstGeom prst="rect">
            <a:avLst/>
          </a:prstGeom>
        </p:spPr>
      </p:pic>
      <p:pic>
        <p:nvPicPr>
          <p:cNvPr id="97" name="Content Placeholder 22" descr="Chart, histogram&#10;&#10;Description automatically generated">
            <a:extLst>
              <a:ext uri="{FF2B5EF4-FFF2-40B4-BE49-F238E27FC236}">
                <a16:creationId xmlns:a16="http://schemas.microsoft.com/office/drawing/2014/main" id="{CFB7B717-A78E-FD3D-EEE4-69FD98072D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407"/>
          <a:stretch/>
        </p:blipFill>
        <p:spPr>
          <a:xfrm>
            <a:off x="10595375" y="3798888"/>
            <a:ext cx="937813" cy="896485"/>
          </a:xfrm>
          <a:prstGeom prst="rect">
            <a:avLst/>
          </a:prstGeom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33F1BCD-0673-1F9E-D1C2-5FF08B8FA8AB}"/>
              </a:ext>
            </a:extLst>
          </p:cNvPr>
          <p:cNvCxnSpPr>
            <a:cxnSpLocks/>
          </p:cNvCxnSpPr>
          <p:nvPr/>
        </p:nvCxnSpPr>
        <p:spPr>
          <a:xfrm>
            <a:off x="8317101" y="2146867"/>
            <a:ext cx="618068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B9B51A7-B8C1-6E1A-B82C-37037551B054}"/>
              </a:ext>
            </a:extLst>
          </p:cNvPr>
          <p:cNvCxnSpPr>
            <a:cxnSpLocks/>
          </p:cNvCxnSpPr>
          <p:nvPr/>
        </p:nvCxnSpPr>
        <p:spPr>
          <a:xfrm>
            <a:off x="10074992" y="2146867"/>
            <a:ext cx="618068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F652A5C-B2D4-0DF5-F280-1E82DC17FA3E}"/>
              </a:ext>
            </a:extLst>
          </p:cNvPr>
          <p:cNvCxnSpPr>
            <a:cxnSpLocks/>
          </p:cNvCxnSpPr>
          <p:nvPr/>
        </p:nvCxnSpPr>
        <p:spPr>
          <a:xfrm>
            <a:off x="8317101" y="3229995"/>
            <a:ext cx="618068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9E32316-73AC-2094-8508-DCEDB683FE6C}"/>
              </a:ext>
            </a:extLst>
          </p:cNvPr>
          <p:cNvCxnSpPr>
            <a:cxnSpLocks/>
          </p:cNvCxnSpPr>
          <p:nvPr/>
        </p:nvCxnSpPr>
        <p:spPr>
          <a:xfrm>
            <a:off x="10074992" y="3229995"/>
            <a:ext cx="618068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431F2DC-1FB4-A312-7CC0-946FDF4060E3}"/>
              </a:ext>
            </a:extLst>
          </p:cNvPr>
          <p:cNvCxnSpPr>
            <a:cxnSpLocks/>
          </p:cNvCxnSpPr>
          <p:nvPr/>
        </p:nvCxnSpPr>
        <p:spPr>
          <a:xfrm>
            <a:off x="8317101" y="4250530"/>
            <a:ext cx="618068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865828B-AA5C-00A5-D32E-9CFE4A1194AF}"/>
              </a:ext>
            </a:extLst>
          </p:cNvPr>
          <p:cNvCxnSpPr>
            <a:cxnSpLocks/>
          </p:cNvCxnSpPr>
          <p:nvPr/>
        </p:nvCxnSpPr>
        <p:spPr>
          <a:xfrm>
            <a:off x="10074992" y="4250530"/>
            <a:ext cx="618068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730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Bagging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Árboles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EA3BFB-E8AA-30C7-6C9A-EA23EF480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1878544"/>
                <a:ext cx="10943607" cy="411056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0" dirty="0"/>
                  <a:t>Consideremos </a:t>
                </a:r>
                <a:r>
                  <a:rPr lang="en-US" b="0" dirty="0" err="1"/>
                  <a:t>una</a:t>
                </a:r>
                <a:r>
                  <a:rPr lang="en-US" dirty="0"/>
                  <a:t> </a:t>
                </a:r>
                <a:r>
                  <a:rPr lang="en-US" dirty="0" err="1"/>
                  <a:t>muestra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 la que </a:t>
                </a:r>
                <a:r>
                  <a:rPr lang="en-US" dirty="0" err="1"/>
                  <a:t>ajustamos</a:t>
                </a:r>
                <a:r>
                  <a:rPr lang="en-US" dirty="0"/>
                  <a:t> un árbol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La idea del </a:t>
                </a:r>
                <a:r>
                  <a:rPr lang="en-US" i="1" dirty="0"/>
                  <a:t>Bagging</a:t>
                </a:r>
                <a:r>
                  <a:rPr lang="en-US" b="1" i="1" dirty="0"/>
                  <a:t> </a:t>
                </a:r>
                <a:r>
                  <a:rPr lang="en-US" dirty="0"/>
                  <a:t>es </a:t>
                </a:r>
                <a:r>
                  <a:rPr lang="en-US" dirty="0" err="1"/>
                  <a:t>construir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muestras</a:t>
                </a:r>
                <a:r>
                  <a:rPr lang="en-US" dirty="0"/>
                  <a:t> con la que </a:t>
                </a:r>
                <a:r>
                  <a:rPr lang="en-US" dirty="0" err="1"/>
                  <a:t>podremos</a:t>
                </a:r>
                <a:r>
                  <a:rPr lang="en-US" dirty="0"/>
                  <a:t> </a:t>
                </a:r>
                <a:r>
                  <a:rPr lang="en-US" dirty="0" err="1"/>
                  <a:t>ajustar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árboles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Y </a:t>
                </a:r>
                <a:r>
                  <a:rPr lang="en-US" dirty="0" err="1"/>
                  <a:t>construir</a:t>
                </a:r>
                <a:r>
                  <a:rPr lang="en-US" dirty="0"/>
                  <a:t> un árbol </a:t>
                </a:r>
                <a:r>
                  <a:rPr lang="en-US" dirty="0" err="1"/>
                  <a:t>promedio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err="1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EA3BFB-E8AA-30C7-6C9A-EA23EF480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1878544"/>
                <a:ext cx="10943607" cy="4110561"/>
              </a:xfrm>
              <a:blipFill>
                <a:blip r:embed="rId2"/>
                <a:stretch>
                  <a:fillRect l="-579" t="-2462" b="-3384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12</a:t>
            </a:fld>
            <a:endParaRPr lang="es-E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6F2F3-0B63-198F-691A-FB61397F7247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Bootsrap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Aggregation </a:t>
            </a:r>
          </a:p>
        </p:txBody>
      </p:sp>
    </p:spTree>
    <p:extLst>
      <p:ext uri="{BB962C8B-B14F-4D97-AF65-F5344CB8AC3E}">
        <p14:creationId xmlns:p14="http://schemas.microsoft.com/office/powerpoint/2010/main" val="111691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Bagging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Árboles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EA3BFB-E8AA-30C7-6C9A-EA23EF480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1592265"/>
                <a:ext cx="10943607" cy="468153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500" dirty="0"/>
                  <a:t>El </a:t>
                </a:r>
                <a:r>
                  <a:rPr lang="en-US" sz="1500" dirty="0" err="1"/>
                  <a:t>sesgo</a:t>
                </a:r>
                <a:r>
                  <a:rPr lang="en-US" sz="1500" dirty="0"/>
                  <a:t> del árbol </a:t>
                </a:r>
                <a:r>
                  <a:rPr lang="en-US" sz="1500" dirty="0" err="1"/>
                  <a:t>promedio</a:t>
                </a:r>
                <a:r>
                  <a:rPr lang="en-US" sz="1500" dirty="0"/>
                  <a:t> 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>
                            <m:sSub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US" sz="1500" dirty="0"/>
              </a:p>
              <a:p>
                <a:pPr marL="0" indent="0">
                  <a:buNone/>
                </a:pPr>
                <a:endParaRPr lang="en-US" sz="1500" dirty="0"/>
              </a:p>
              <a:p>
                <a:pPr marL="0" indent="0">
                  <a:buNone/>
                </a:pPr>
                <a:r>
                  <a:rPr lang="en-US" sz="1500" dirty="0"/>
                  <a:t>Dado que </a:t>
                </a:r>
                <a:r>
                  <a:rPr lang="en-US" sz="1500" dirty="0" err="1"/>
                  <a:t>todos</a:t>
                </a:r>
                <a:r>
                  <a:rPr lang="en-US" sz="1500" dirty="0"/>
                  <a:t> lo </a:t>
                </a:r>
                <a:r>
                  <a:rPr lang="en-US" sz="1500" dirty="0" err="1"/>
                  <a:t>árboles</a:t>
                </a:r>
                <a:r>
                  <a:rPr lang="en-US" sz="1500" dirty="0"/>
                  <a:t> se </a:t>
                </a:r>
                <a:r>
                  <a:rPr lang="en-US" sz="1500" dirty="0" err="1"/>
                  <a:t>construyen</a:t>
                </a:r>
                <a:r>
                  <a:rPr lang="en-US" sz="1500" dirty="0"/>
                  <a:t> de la </a:t>
                </a:r>
                <a:r>
                  <a:rPr lang="en-US" sz="1500" dirty="0" err="1"/>
                  <a:t>misma</a:t>
                </a:r>
                <a:r>
                  <a:rPr lang="en-US" sz="1500" dirty="0"/>
                  <a:t> </a:t>
                </a:r>
                <a:r>
                  <a:rPr lang="en-US" sz="1500" dirty="0" err="1"/>
                  <a:t>manera</a:t>
                </a:r>
                <a:r>
                  <a:rPr lang="en-US" sz="1500" dirty="0"/>
                  <a:t> a </a:t>
                </a:r>
                <a:r>
                  <a:rPr lang="en-US" sz="1500" dirty="0" err="1"/>
                  <a:t>partir</a:t>
                </a:r>
                <a:r>
                  <a:rPr lang="en-US" sz="1500" dirty="0"/>
                  <a:t> de </a:t>
                </a:r>
                <a:r>
                  <a:rPr lang="en-US" sz="1500" dirty="0" err="1"/>
                  <a:t>una</a:t>
                </a:r>
                <a:r>
                  <a:rPr lang="en-US" sz="1500" dirty="0"/>
                  <a:t> </a:t>
                </a:r>
                <a:r>
                  <a:rPr lang="en-US" sz="1500" dirty="0" err="1"/>
                  <a:t>muestra</a:t>
                </a:r>
                <a:r>
                  <a:rPr lang="en-US" sz="1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500" dirty="0"/>
                  <a:t> </a:t>
                </a:r>
                <a:r>
                  <a:rPr lang="en-US" sz="1500" dirty="0" err="1"/>
                  <a:t>extraida</a:t>
                </a:r>
                <a:r>
                  <a:rPr lang="en-US" sz="1500" dirty="0"/>
                  <a:t> de forma </a:t>
                </a:r>
                <a:r>
                  <a:rPr lang="en-US" sz="1500" dirty="0" err="1"/>
                  <a:t>independiente</a:t>
                </a:r>
                <a:r>
                  <a:rPr lang="en-US" sz="1500" dirty="0"/>
                  <a:t>, </a:t>
                </a:r>
                <a:r>
                  <a:rPr lang="en-US" sz="1500" dirty="0" err="1"/>
                  <a:t>el</a:t>
                </a:r>
                <a:r>
                  <a:rPr lang="en-US" sz="1500" dirty="0"/>
                  <a:t> </a:t>
                </a:r>
                <a:r>
                  <a:rPr lang="en-US" sz="1500" dirty="0" err="1"/>
                  <a:t>sesgo</a:t>
                </a:r>
                <a:r>
                  <a:rPr lang="en-US" sz="1500" dirty="0"/>
                  <a:t> de </a:t>
                </a:r>
                <a:r>
                  <a:rPr lang="en-US" sz="1500" dirty="0" err="1"/>
                  <a:t>cada</a:t>
                </a:r>
                <a:r>
                  <a:rPr lang="en-US" sz="1500" dirty="0"/>
                  <a:t> árbol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500" dirty="0"/>
                  <a:t> es </a:t>
                </a:r>
                <a:r>
                  <a:rPr lang="en-US" sz="1500" dirty="0" err="1"/>
                  <a:t>igual</a:t>
                </a:r>
                <a:r>
                  <a:rPr lang="en-US" sz="1500" dirty="0"/>
                  <a:t> al del árbol </a:t>
                </a:r>
                <a:r>
                  <a:rPr lang="en-US" sz="1500" dirty="0" err="1"/>
                  <a:t>promedio</a:t>
                </a:r>
                <a:r>
                  <a:rPr lang="en-US" sz="1500" dirty="0"/>
                  <a:t>:</a:t>
                </a:r>
              </a:p>
              <a:p>
                <a:pPr marL="0" indent="0">
                  <a:buNone/>
                </a:pPr>
                <a:endParaRPr lang="en-US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5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1500" dirty="0"/>
              </a:p>
              <a:p>
                <a:pPr marL="0" indent="0">
                  <a:buNone/>
                </a:pPr>
                <a:endParaRPr lang="en-US" sz="1500" dirty="0"/>
              </a:p>
              <a:p>
                <a:pPr marL="0" indent="0">
                  <a:buNone/>
                </a:pPr>
                <a:r>
                  <a:rPr lang="en-US" sz="1500" dirty="0"/>
                  <a:t>La </a:t>
                </a:r>
                <a:r>
                  <a:rPr lang="en-US" sz="1500" dirty="0" err="1"/>
                  <a:t>varianza</a:t>
                </a:r>
                <a:r>
                  <a:rPr lang="en-US" sz="1500" dirty="0"/>
                  <a:t> del árbol </a:t>
                </a:r>
                <a:r>
                  <a:rPr lang="en-US" sz="1500" dirty="0" err="1"/>
                  <a:t>promedio</a:t>
                </a:r>
                <a:r>
                  <a:rPr lang="en-US" sz="1500" dirty="0"/>
                  <a:t> se </a:t>
                </a:r>
                <a:r>
                  <a:rPr lang="en-US" sz="1500" dirty="0" err="1"/>
                  <a:t>construye</a:t>
                </a:r>
                <a:r>
                  <a:rPr lang="en-US" sz="1500" dirty="0"/>
                  <a:t> con las </a:t>
                </a:r>
                <a:r>
                  <a:rPr lang="en-US" sz="1500" dirty="0" err="1"/>
                  <a:t>varianzas</a:t>
                </a:r>
                <a:r>
                  <a:rPr lang="en-US" sz="1500" dirty="0"/>
                  <a:t> de las </a:t>
                </a:r>
                <a:r>
                  <a:rPr lang="en-US" sz="1500" dirty="0" err="1"/>
                  <a:t>muestras</a:t>
                </a:r>
                <a:r>
                  <a:rPr lang="en-US" sz="1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500" dirty="0"/>
                  <a:t> :</a:t>
                </a:r>
              </a:p>
              <a:p>
                <a:pPr marL="0" indent="0">
                  <a:buNone/>
                </a:pPr>
                <a:endParaRPr lang="en-US" sz="15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5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500" dirty="0"/>
              </a:p>
              <a:p>
                <a:pPr marL="0" indent="0">
                  <a:buNone/>
                </a:pPr>
                <a:endParaRPr lang="en-US" sz="1500" dirty="0"/>
              </a:p>
              <a:p>
                <a:pPr marL="0" indent="0">
                  <a:buNone/>
                </a:pPr>
                <a:r>
                  <a:rPr lang="en-US" sz="1500" dirty="0"/>
                  <a:t>Dato que las </a:t>
                </a:r>
                <a:r>
                  <a:rPr lang="en-US" sz="1500" dirty="0" err="1"/>
                  <a:t>muestras</a:t>
                </a:r>
                <a:r>
                  <a:rPr lang="en-US" sz="1500" dirty="0"/>
                  <a:t> se </a:t>
                </a:r>
                <a:r>
                  <a:rPr lang="en-US" sz="1500" dirty="0" err="1"/>
                  <a:t>contruyen</a:t>
                </a:r>
                <a:r>
                  <a:rPr lang="en-US" sz="1500" dirty="0"/>
                  <a:t> de forma </a:t>
                </a:r>
                <a:r>
                  <a:rPr lang="en-US" sz="1500" dirty="0" err="1"/>
                  <a:t>independiente</a:t>
                </a:r>
                <a:r>
                  <a:rPr lang="en-US" sz="1500" dirty="0"/>
                  <a:t> la </a:t>
                </a:r>
                <a:r>
                  <a:rPr lang="en-US" sz="1500" dirty="0" err="1"/>
                  <a:t>varianza</a:t>
                </a:r>
                <a:r>
                  <a:rPr lang="en-US" sz="1500" dirty="0"/>
                  <a:t> del árbol </a:t>
                </a:r>
                <a:r>
                  <a:rPr lang="en-US" sz="1500" dirty="0" err="1"/>
                  <a:t>promedio</a:t>
                </a:r>
                <a:r>
                  <a:rPr lang="en-US" sz="1500" dirty="0"/>
                  <a:t> es </a:t>
                </a:r>
                <a:r>
                  <a:rPr lang="en-US" sz="1500" dirty="0" err="1"/>
                  <a:t>menor</a:t>
                </a:r>
                <a:r>
                  <a:rPr lang="en-US" sz="1500" dirty="0"/>
                  <a:t> que la de </a:t>
                </a:r>
                <a:r>
                  <a:rPr lang="en-US" sz="1500" dirty="0" err="1"/>
                  <a:t>cualquier</a:t>
                </a:r>
                <a:r>
                  <a:rPr lang="en-US" sz="1500" dirty="0"/>
                  <a:t> </a:t>
                </a:r>
                <a:r>
                  <a:rPr lang="en-US" sz="1500" dirty="0" err="1"/>
                  <a:t>otro</a:t>
                </a:r>
                <a:r>
                  <a:rPr lang="en-US" sz="1500" dirty="0"/>
                  <a:t> árbol.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EA3BFB-E8AA-30C7-6C9A-EA23EF480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1592265"/>
                <a:ext cx="10943607" cy="4681535"/>
              </a:xfrm>
              <a:blipFill>
                <a:blip r:embed="rId2"/>
                <a:stretch>
                  <a:fillRect l="-232" t="-11924" b="-731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13</a:t>
            </a:fld>
            <a:endParaRPr lang="es-E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6F2F3-0B63-198F-691A-FB61397F7247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Bootsrap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Aggregation </a:t>
            </a:r>
          </a:p>
        </p:txBody>
      </p:sp>
    </p:spTree>
    <p:extLst>
      <p:ext uri="{BB962C8B-B14F-4D97-AF65-F5344CB8AC3E}">
        <p14:creationId xmlns:p14="http://schemas.microsoft.com/office/powerpoint/2010/main" val="1862142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Bagging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Árboles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EA3BFB-E8AA-30C7-6C9A-EA23EF4804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1592265"/>
                <a:ext cx="10943607" cy="468153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/>
                  <a:t>Sea 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bSup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nuestra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muestra</a:t>
                </a:r>
                <a:r>
                  <a:rPr lang="en-US" sz="1600" dirty="0"/>
                  <a:t> de </a:t>
                </a:r>
                <a:r>
                  <a:rPr lang="en-US" sz="1600" dirty="0" err="1"/>
                  <a:t>entrenamiento</a:t>
                </a:r>
                <a:r>
                  <a:rPr lang="en-US" sz="1600" dirty="0"/>
                  <a:t> de la </a:t>
                </a:r>
                <a:r>
                  <a:rPr lang="en-US" sz="1600" dirty="0" err="1"/>
                  <a:t>cual</a:t>
                </a:r>
                <a:r>
                  <a:rPr lang="en-US" sz="1600" dirty="0"/>
                  <a:t> </a:t>
                </a:r>
                <a:r>
                  <a:rPr lang="en-US" sz="1600" dirty="0" err="1"/>
                  <a:t>obtuvimos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muestras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bootsrap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sz="1600" dirty="0"/>
                  <a:t>Para </a:t>
                </a:r>
                <a:r>
                  <a:rPr lang="en-US" sz="1600" dirty="0" err="1"/>
                  <a:t>cada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muestra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  <a:r>
                  <a:rPr lang="en-US" sz="1600" dirty="0" err="1"/>
                  <a:t>contruimos</a:t>
                </a:r>
                <a:r>
                  <a:rPr lang="en-US" sz="1600" dirty="0"/>
                  <a:t> un árbol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(</a:t>
                </a:r>
                <a:r>
                  <a:rPr lang="en-US" sz="1600" dirty="0" err="1"/>
                  <a:t>Regresión</a:t>
                </a:r>
                <a:r>
                  <a:rPr lang="en-US" sz="1600" dirty="0"/>
                  <a:t>) </a:t>
                </a:r>
                <a:r>
                  <a:rPr lang="en-US" sz="1600" dirty="0" err="1"/>
                  <a:t>Promediamos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los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árboles</a:t>
                </a:r>
                <a:r>
                  <a:rPr lang="en-US" sz="1600" dirty="0"/>
                  <a:t> para </a:t>
                </a:r>
                <a:r>
                  <a:rPr lang="en-US" sz="1600" dirty="0" err="1"/>
                  <a:t>reducir</a:t>
                </a:r>
                <a:r>
                  <a:rPr lang="en-US" sz="1600" dirty="0"/>
                  <a:t> la </a:t>
                </a:r>
                <a:r>
                  <a:rPr lang="en-US" sz="1600" dirty="0" err="1"/>
                  <a:t>varianza</a:t>
                </a:r>
                <a:endParaRPr lang="en-US" sz="1600" dirty="0"/>
              </a:p>
              <a:p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sz="1600" dirty="0"/>
                  <a:t>(</a:t>
                </a:r>
                <a:r>
                  <a:rPr lang="en-US" sz="1600" dirty="0" err="1"/>
                  <a:t>Clasificación</a:t>
                </a:r>
                <a:r>
                  <a:rPr lang="en-US" sz="1600" dirty="0"/>
                  <a:t>) </a:t>
                </a:r>
                <a:r>
                  <a:rPr lang="en-US" sz="1600" dirty="0" err="1"/>
                  <a:t>Tomamos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votos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sobre</a:t>
                </a:r>
                <a:r>
                  <a:rPr lang="en-US" sz="1600" dirty="0"/>
                  <a:t> </a:t>
                </a:r>
                <a:r>
                  <a:rPr lang="en-US" sz="1600" dirty="0" err="1"/>
                  <a:t>todos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los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árboles</a:t>
                </a:r>
                <a:endParaRPr lang="en-US" sz="1600" dirty="0"/>
              </a:p>
              <a:p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ES_tradnl" sz="1600" dirty="0"/>
              </a:p>
              <a:p>
                <a:pPr marL="0" indent="0">
                  <a:buNone/>
                </a:pPr>
                <a:endParaRPr lang="es-ES_tradnl" sz="1600" dirty="0"/>
              </a:p>
              <a:p>
                <a:pPr marL="0" indent="0">
                  <a:buNone/>
                </a:pPr>
                <a:r>
                  <a:rPr lang="es-ES_tradnl" sz="1600" dirty="0"/>
                  <a:t>O calculamos los promedios de probabilidades.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EA3BFB-E8AA-30C7-6C9A-EA23EF480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1592265"/>
                <a:ext cx="10943607" cy="4681535"/>
              </a:xfrm>
              <a:blipFill>
                <a:blip r:embed="rId2"/>
                <a:stretch>
                  <a:fillRect l="-348" t="-1084" b="-54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14</a:t>
            </a:fld>
            <a:endParaRPr lang="es-E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6F2F3-0B63-198F-691A-FB61397F7247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Bootsrap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Aggregation </a:t>
            </a:r>
          </a:p>
        </p:txBody>
      </p:sp>
    </p:spTree>
    <p:extLst>
      <p:ext uri="{BB962C8B-B14F-4D97-AF65-F5344CB8AC3E}">
        <p14:creationId xmlns:p14="http://schemas.microsoft.com/office/powerpoint/2010/main" val="3746597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Bagging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Árboles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A3BFB-E8AA-30C7-6C9A-EA23EF480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81" y="1592265"/>
            <a:ext cx="10943607" cy="4681535"/>
          </a:xfrm>
        </p:spPr>
        <p:txBody>
          <a:bodyPr>
            <a:noAutofit/>
          </a:bodyPr>
          <a:lstStyle/>
          <a:p>
            <a:r>
              <a:rPr lang="en-US" sz="2000" dirty="0" err="1"/>
              <a:t>Nuestro</a:t>
            </a:r>
            <a:r>
              <a:rPr lang="en-US" sz="2000" dirty="0"/>
              <a:t> </a:t>
            </a:r>
            <a:r>
              <a:rPr lang="en-US" sz="2000" dirty="0" err="1"/>
              <a:t>modelo</a:t>
            </a:r>
            <a:r>
              <a:rPr lang="en-US" sz="2000" dirty="0"/>
              <a:t> de </a:t>
            </a:r>
            <a:r>
              <a:rPr lang="en-US" sz="2000" dirty="0" err="1"/>
              <a:t>mejora</a:t>
            </a:r>
            <a:r>
              <a:rPr lang="en-US" sz="2000" dirty="0"/>
              <a:t> </a:t>
            </a:r>
            <a:r>
              <a:rPr lang="en-US" sz="2000" dirty="0" err="1"/>
              <a:t>cuando</a:t>
            </a:r>
            <a:r>
              <a:rPr lang="en-US" sz="2000" dirty="0"/>
              <a:t> </a:t>
            </a:r>
            <a:r>
              <a:rPr lang="en-US" sz="2000" dirty="0" err="1"/>
              <a:t>promediamos</a:t>
            </a:r>
            <a:r>
              <a:rPr lang="en-US" sz="2000" dirty="0"/>
              <a:t> </a:t>
            </a:r>
            <a:r>
              <a:rPr lang="en-US" sz="2000" dirty="0" err="1"/>
              <a:t>muchos</a:t>
            </a:r>
            <a:r>
              <a:rPr lang="en-US" sz="2000" dirty="0"/>
              <a:t> </a:t>
            </a:r>
            <a:r>
              <a:rPr lang="en-US" sz="2000" dirty="0" err="1"/>
              <a:t>árboles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mejora</a:t>
            </a:r>
            <a:r>
              <a:rPr lang="en-US" sz="2000" dirty="0"/>
              <a:t> </a:t>
            </a:r>
            <a:r>
              <a:rPr lang="en-US" sz="2000" dirty="0" err="1"/>
              <a:t>está</a:t>
            </a:r>
            <a:r>
              <a:rPr lang="en-US" sz="2000" dirty="0"/>
              <a:t> dada </a:t>
            </a:r>
            <a:r>
              <a:rPr lang="en-US" sz="2000" dirty="0" err="1"/>
              <a:t>por</a:t>
            </a:r>
            <a:r>
              <a:rPr lang="en-US" sz="2000" dirty="0"/>
              <a:t> la </a:t>
            </a:r>
            <a:r>
              <a:rPr lang="en-US" sz="2000" dirty="0" err="1"/>
              <a:t>correlación</a:t>
            </a:r>
            <a:r>
              <a:rPr lang="en-US" sz="2000" dirty="0"/>
              <a:t> entre </a:t>
            </a:r>
            <a:r>
              <a:rPr lang="en-US" sz="2000" dirty="0" err="1"/>
              <a:t>ellos</a:t>
            </a:r>
            <a:r>
              <a:rPr lang="en-US" sz="2000" dirty="0"/>
              <a:t>: </a:t>
            </a:r>
            <a:r>
              <a:rPr lang="en-US" sz="2000" dirty="0" err="1"/>
              <a:t>cuanto</a:t>
            </a:r>
            <a:r>
              <a:rPr lang="en-US" sz="2000" dirty="0"/>
              <a:t>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grande</a:t>
            </a:r>
            <a:r>
              <a:rPr lang="en-US" sz="2000" dirty="0"/>
              <a:t> es la </a:t>
            </a:r>
            <a:r>
              <a:rPr lang="en-US" sz="2000" dirty="0" err="1"/>
              <a:t>correlación</a:t>
            </a:r>
            <a:r>
              <a:rPr lang="en-US" sz="2000" dirty="0"/>
              <a:t>, </a:t>
            </a:r>
            <a:r>
              <a:rPr lang="en-US" sz="2000" dirty="0" err="1"/>
              <a:t>menor</a:t>
            </a:r>
            <a:r>
              <a:rPr lang="en-US" sz="2000" dirty="0"/>
              <a:t> </a:t>
            </a:r>
            <a:r>
              <a:rPr lang="en-US" sz="2000" dirty="0" err="1"/>
              <a:t>beneficio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reducción</a:t>
            </a:r>
            <a:r>
              <a:rPr lang="en-US" sz="2000" dirty="0"/>
              <a:t> de </a:t>
            </a:r>
            <a:r>
              <a:rPr lang="en-US" sz="2000" dirty="0" err="1"/>
              <a:t>varianza</a:t>
            </a:r>
            <a:r>
              <a:rPr lang="en-US" sz="2000" dirty="0"/>
              <a:t> </a:t>
            </a:r>
            <a:r>
              <a:rPr lang="en-US" sz="2000" dirty="0" err="1"/>
              <a:t>obtenemos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Podemos </a:t>
            </a:r>
            <a:r>
              <a:rPr lang="en-US" sz="2000" dirty="0" err="1"/>
              <a:t>alterar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proceso</a:t>
            </a:r>
            <a:r>
              <a:rPr lang="en-US" sz="2000" dirty="0"/>
              <a:t> para </a:t>
            </a:r>
            <a:r>
              <a:rPr lang="en-US" sz="2000" dirty="0" err="1"/>
              <a:t>producir</a:t>
            </a:r>
            <a:r>
              <a:rPr lang="en-US" sz="2000" dirty="0"/>
              <a:t> </a:t>
            </a:r>
            <a:r>
              <a:rPr lang="en-US" sz="2000" dirty="0" err="1"/>
              <a:t>árboles</a:t>
            </a:r>
            <a:r>
              <a:rPr lang="en-US" sz="2000" dirty="0"/>
              <a:t> </a:t>
            </a:r>
            <a:r>
              <a:rPr lang="en-US" sz="2000" dirty="0" err="1"/>
              <a:t>menos</a:t>
            </a:r>
            <a:r>
              <a:rPr lang="en-US" sz="2000" dirty="0"/>
              <a:t> </a:t>
            </a:r>
            <a:r>
              <a:rPr lang="en-US" sz="2000" dirty="0" err="1"/>
              <a:t>correlacionados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Sin embargo, </a:t>
            </a:r>
            <a:r>
              <a:rPr lang="en-US" sz="2000" dirty="0" err="1"/>
              <a:t>estas</a:t>
            </a:r>
            <a:r>
              <a:rPr lang="en-US" sz="2000" dirty="0"/>
              <a:t> </a:t>
            </a:r>
            <a:r>
              <a:rPr lang="en-US" sz="2000" dirty="0" err="1"/>
              <a:t>alteraciones</a:t>
            </a:r>
            <a:r>
              <a:rPr lang="en-US" sz="2000" dirty="0"/>
              <a:t> </a:t>
            </a:r>
            <a:r>
              <a:rPr lang="en-US" sz="2000" dirty="0" err="1"/>
              <a:t>generalmente</a:t>
            </a:r>
            <a:r>
              <a:rPr lang="en-US" sz="2000" dirty="0"/>
              <a:t> </a:t>
            </a:r>
            <a:r>
              <a:rPr lang="en-US" sz="2000" dirty="0" err="1"/>
              <a:t>están</a:t>
            </a:r>
            <a:r>
              <a:rPr lang="en-US" sz="2000" dirty="0"/>
              <a:t> </a:t>
            </a:r>
            <a:r>
              <a:rPr lang="en-US" sz="2000" dirty="0" err="1"/>
              <a:t>acompañadas</a:t>
            </a:r>
            <a:r>
              <a:rPr lang="en-US" sz="2000" dirty="0"/>
              <a:t> de </a:t>
            </a:r>
            <a:r>
              <a:rPr lang="en-US" sz="2000" dirty="0" err="1"/>
              <a:t>incrementos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dirty="0" err="1"/>
              <a:t>varianza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15</a:t>
            </a:fld>
            <a:endParaRPr lang="es-E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6F2F3-0B63-198F-691A-FB61397F7247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Corolario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2825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6497-F61E-BEB3-10C1-85EAE649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 </a:t>
            </a:r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27114-AC9B-6453-C7C9-B842A281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8D07F-D4DF-FEF5-CC17-BC9C2A46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16</a:t>
            </a:fld>
            <a:endParaRPr lang="es-ES" noProof="0"/>
          </a:p>
        </p:txBody>
      </p:sp>
      <p:pic>
        <p:nvPicPr>
          <p:cNvPr id="1026" name="Picture 2" descr="R y GIS: qué es R y su relación con los SIG - MappingGIS">
            <a:extLst>
              <a:ext uri="{FF2B5EF4-FFF2-40B4-BE49-F238E27FC236}">
                <a16:creationId xmlns:a16="http://schemas.microsoft.com/office/drawing/2014/main" id="{49D80F7B-95FF-C2DB-7291-99541F9D27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63" y="1854209"/>
            <a:ext cx="4968875" cy="384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137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Bosques </a:t>
            </a:r>
            <a:r>
              <a:rPr lang="en-US" dirty="0" err="1"/>
              <a:t>Aleatorios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A3BFB-E8AA-30C7-6C9A-EA23EF480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81" y="1592265"/>
            <a:ext cx="10943607" cy="46815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/>
              <a:t>Son un conjunto de </a:t>
            </a:r>
            <a:r>
              <a:rPr lang="en-US" sz="2000" dirty="0" err="1"/>
              <a:t>árboles</a:t>
            </a:r>
            <a:r>
              <a:rPr lang="en-US" sz="2000" dirty="0"/>
              <a:t> bagging </a:t>
            </a:r>
            <a:r>
              <a:rPr lang="en-US" sz="2000" dirty="0" err="1"/>
              <a:t>descorrelacionados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17</a:t>
            </a:fld>
            <a:endParaRPr lang="es-E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76F2F3-0B63-198F-691A-FB61397F7247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Random Forest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4D539B6-3EA1-7FED-8B45-B2643E3660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5038" y="3341910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4D539B6-3EA1-7FED-8B45-B2643E366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38" y="3341910"/>
                <a:ext cx="290591" cy="29059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B58AC71-EFB6-BC30-6C77-8652DB723C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82789" y="2421779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B58AC71-EFB6-BC30-6C77-8652DB723C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789" y="2421779"/>
                <a:ext cx="290591" cy="29059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73EA97C-6F06-AB3B-E93A-E0390966B9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32192" y="2922967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73EA97C-6F06-AB3B-E93A-E0390966B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192" y="2922967"/>
                <a:ext cx="290591" cy="29059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19C4B8F-D17E-5C24-EC4D-B80379A987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33385" y="2927593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19C4B8F-D17E-5C24-EC4D-B80379A987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85" y="2927593"/>
                <a:ext cx="290591" cy="29059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10643E-970E-2FCB-56FE-6003E3549668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1477488" y="2712370"/>
            <a:ext cx="450597" cy="2105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EC1B17-11E2-22C1-9B3E-4C2ED5B465DD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1928085" y="2712370"/>
            <a:ext cx="450596" cy="2152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C441FF1-EBD8-E686-5DE4-2A51BF196B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24231" y="3353933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C441FF1-EBD8-E686-5DE4-2A51BF196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231" y="3353933"/>
                <a:ext cx="290591" cy="29059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852F620-58D0-4DAB-25F5-16B7EE3406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03500" y="3358559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852F620-58D0-4DAB-25F5-16B7EE340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500" y="3358559"/>
                <a:ext cx="290591" cy="29059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DB4409-096C-3955-6B62-A3CC954D8CDB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 flipH="1">
            <a:off x="2069527" y="3218184"/>
            <a:ext cx="309154" cy="13574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BEC250-C073-A18C-6EB0-E1CFF81E8222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>
            <a:off x="2378681" y="3218184"/>
            <a:ext cx="370115" cy="14037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1D7CCFC-C376-C974-F55B-B2F7F6BFA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5325" y="3725386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1D7CCFC-C376-C974-F55B-B2F7F6BFA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3725386"/>
                <a:ext cx="290591" cy="29059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DFE730E-6CE4-42C7-B28F-BB73E93037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6284" y="3743197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DFE730E-6CE4-42C7-B28F-BB73E9303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284" y="3743197"/>
                <a:ext cx="290591" cy="29059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8BCC09-F21F-625E-5BF0-F81B40DAA457}"/>
              </a:ext>
            </a:extLst>
          </p:cNvPr>
          <p:cNvCxnSpPr>
            <a:cxnSpLocks/>
            <a:stCxn id="17" idx="0"/>
            <a:endCxn id="7" idx="4"/>
          </p:cNvCxnSpPr>
          <p:nvPr/>
        </p:nvCxnSpPr>
        <p:spPr>
          <a:xfrm flipV="1">
            <a:off x="840621" y="3632501"/>
            <a:ext cx="369713" cy="9288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74B77B-760C-55C8-E5E6-5492FCB414AD}"/>
              </a:ext>
            </a:extLst>
          </p:cNvPr>
          <p:cNvCxnSpPr>
            <a:cxnSpLocks/>
            <a:stCxn id="18" idx="0"/>
            <a:endCxn id="7" idx="4"/>
          </p:cNvCxnSpPr>
          <p:nvPr/>
        </p:nvCxnSpPr>
        <p:spPr>
          <a:xfrm flipH="1" flipV="1">
            <a:off x="1210334" y="3632501"/>
            <a:ext cx="311246" cy="110696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8410231-BDCD-69AD-2FE3-DEA05724C2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21579" y="3350330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8410231-BDCD-69AD-2FE3-DEA05724C2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579" y="3350330"/>
                <a:ext cx="290591" cy="29059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93806F-2071-CAAF-7795-79991EB10C4E}"/>
              </a:ext>
            </a:extLst>
          </p:cNvPr>
          <p:cNvCxnSpPr>
            <a:cxnSpLocks/>
            <a:stCxn id="9" idx="4"/>
            <a:endCxn id="7" idx="0"/>
          </p:cNvCxnSpPr>
          <p:nvPr/>
        </p:nvCxnSpPr>
        <p:spPr>
          <a:xfrm flipH="1">
            <a:off x="1210334" y="3213558"/>
            <a:ext cx="267154" cy="1283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8D8B73-4CF9-4879-6D3B-1F19EAAF5965}"/>
              </a:ext>
            </a:extLst>
          </p:cNvPr>
          <p:cNvCxnSpPr>
            <a:cxnSpLocks/>
            <a:stCxn id="21" idx="0"/>
            <a:endCxn id="9" idx="4"/>
          </p:cNvCxnSpPr>
          <p:nvPr/>
        </p:nvCxnSpPr>
        <p:spPr>
          <a:xfrm flipH="1" flipV="1">
            <a:off x="1477488" y="3213558"/>
            <a:ext cx="189387" cy="1367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5B545CF-D25B-431D-ADB3-D0FBE12017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1163" y="4757489"/>
                <a:ext cx="290591" cy="29059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5B545CF-D25B-431D-ADB3-D0FBE12017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63" y="4757489"/>
                <a:ext cx="290591" cy="290591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A57806F-97BC-73F3-9FA2-4CF1FA27CB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59106" y="4292600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A57806F-97BC-73F3-9FA2-4CF1FA27C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106" y="4292600"/>
                <a:ext cx="290591" cy="290591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3F95331-894A-01ED-CE41-BA24717D3F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09702" y="4798414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3F95331-894A-01ED-CE41-BA24717D3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702" y="4798414"/>
                <a:ext cx="290591" cy="290591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6B60C1-B809-8F77-A328-6E18DFBA54DA}"/>
              </a:ext>
            </a:extLst>
          </p:cNvPr>
          <p:cNvCxnSpPr>
            <a:cxnSpLocks/>
            <a:stCxn id="25" idx="4"/>
          </p:cNvCxnSpPr>
          <p:nvPr/>
        </p:nvCxnSpPr>
        <p:spPr>
          <a:xfrm flipH="1">
            <a:off x="3253805" y="4583191"/>
            <a:ext cx="450597" cy="2105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B49BD6-F171-FC4B-8C12-3A8FC1EB7936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>
            <a:off x="3704402" y="4583191"/>
            <a:ext cx="450596" cy="2152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5B54734-09B2-CF19-9B51-AF4B421296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00548" y="5224754"/>
                <a:ext cx="290591" cy="29059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5B54734-09B2-CF19-9B51-AF4B42129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548" y="5224754"/>
                <a:ext cx="290591" cy="290591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180DFBF-E7CF-019B-E30F-DA81C16A7E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79817" y="5229380"/>
                <a:ext cx="290591" cy="290591"/>
              </a:xfrm>
              <a:prstGeom prst="ellipse">
                <a:avLst/>
              </a:prstGeom>
              <a:solidFill>
                <a:schemeClr val="accent3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180DFBF-E7CF-019B-E30F-DA81C16A7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817" y="5229380"/>
                <a:ext cx="290591" cy="290591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62D856-59B7-AA36-8804-BE92B4339BC1}"/>
              </a:ext>
            </a:extLst>
          </p:cNvPr>
          <p:cNvCxnSpPr>
            <a:cxnSpLocks/>
            <a:stCxn id="27" idx="4"/>
            <a:endCxn id="30" idx="0"/>
          </p:cNvCxnSpPr>
          <p:nvPr/>
        </p:nvCxnSpPr>
        <p:spPr>
          <a:xfrm flipH="1">
            <a:off x="3845844" y="5089005"/>
            <a:ext cx="309154" cy="13574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B66E2AC-FAC1-B84D-212A-68B43E2828CA}"/>
              </a:ext>
            </a:extLst>
          </p:cNvPr>
          <p:cNvCxnSpPr>
            <a:cxnSpLocks/>
            <a:stCxn id="27" idx="4"/>
            <a:endCxn id="31" idx="0"/>
          </p:cNvCxnSpPr>
          <p:nvPr/>
        </p:nvCxnSpPr>
        <p:spPr>
          <a:xfrm>
            <a:off x="4154998" y="5089005"/>
            <a:ext cx="370115" cy="14037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7790A89-1969-DEFE-66C2-FF3D4A6692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1450" y="5140965"/>
                <a:ext cx="290591" cy="29059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7790A89-1969-DEFE-66C2-FF3D4A6692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450" y="5140965"/>
                <a:ext cx="290591" cy="29059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017AD41-3667-D29E-08C0-188733BBFC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92409" y="5158776"/>
                <a:ext cx="290591" cy="29059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017AD41-3667-D29E-08C0-188733BBF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409" y="5158776"/>
                <a:ext cx="290591" cy="29059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72BCFD-C1B7-FF35-F63E-11110D189BF1}"/>
              </a:ext>
            </a:extLst>
          </p:cNvPr>
          <p:cNvCxnSpPr>
            <a:cxnSpLocks/>
            <a:stCxn id="34" idx="0"/>
            <a:endCxn id="24" idx="4"/>
          </p:cNvCxnSpPr>
          <p:nvPr/>
        </p:nvCxnSpPr>
        <p:spPr>
          <a:xfrm flipV="1">
            <a:off x="2856746" y="5048080"/>
            <a:ext cx="369713" cy="9288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625D8E1-96D3-6D54-1025-F4DC279C050A}"/>
              </a:ext>
            </a:extLst>
          </p:cNvPr>
          <p:cNvCxnSpPr>
            <a:cxnSpLocks/>
            <a:stCxn id="35" idx="0"/>
            <a:endCxn id="24" idx="4"/>
          </p:cNvCxnSpPr>
          <p:nvPr/>
        </p:nvCxnSpPr>
        <p:spPr>
          <a:xfrm flipH="1" flipV="1">
            <a:off x="3226459" y="5048080"/>
            <a:ext cx="311246" cy="110696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B0B3031-EC91-776C-516F-CD37C62936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97288" y="3341069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B0B3031-EC91-776C-516F-CD37C62936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288" y="3341069"/>
                <a:ext cx="290591" cy="29059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76C794C-3B9E-8F31-DA1E-5009D0BE44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15039" y="2420938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76C794C-3B9E-8F31-DA1E-5009D0BE44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039" y="2420938"/>
                <a:ext cx="290591" cy="29059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27A7F23-ACDE-88CC-9F2D-2F6DB3A91C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64442" y="2922126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27A7F23-ACDE-88CC-9F2D-2F6DB3A91C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442" y="2922126"/>
                <a:ext cx="290591" cy="290591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25E04B2-F565-DC2A-07AC-CD8F662C61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5635" y="2926752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25E04B2-F565-DC2A-07AC-CD8F662C6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635" y="2926752"/>
                <a:ext cx="290591" cy="290591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2BE020-016F-9C3F-AE53-C51E8FD7335C}"/>
              </a:ext>
            </a:extLst>
          </p:cNvPr>
          <p:cNvCxnSpPr>
            <a:cxnSpLocks/>
            <a:stCxn id="42" idx="4"/>
            <a:endCxn id="43" idx="0"/>
          </p:cNvCxnSpPr>
          <p:nvPr/>
        </p:nvCxnSpPr>
        <p:spPr>
          <a:xfrm flipH="1">
            <a:off x="5509738" y="2711529"/>
            <a:ext cx="450597" cy="2105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D1FDF99-A2DA-5818-FE0A-589D1F64A6A3}"/>
              </a:ext>
            </a:extLst>
          </p:cNvPr>
          <p:cNvCxnSpPr>
            <a:cxnSpLocks/>
            <a:stCxn id="42" idx="4"/>
            <a:endCxn id="44" idx="0"/>
          </p:cNvCxnSpPr>
          <p:nvPr/>
        </p:nvCxnSpPr>
        <p:spPr>
          <a:xfrm>
            <a:off x="5960335" y="2711529"/>
            <a:ext cx="450596" cy="2152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32BDD32-92A9-1595-61D4-029741719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96129" y="4168696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32BDD32-92A9-1595-61D4-029741719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129" y="4168696"/>
                <a:ext cx="290591" cy="290591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246CE2C-ED54-D3EF-AD08-E26F1D52A0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75398" y="4173322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246CE2C-ED54-D3EF-AD08-E26F1D52A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398" y="4173322"/>
                <a:ext cx="290591" cy="290591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807F01-E91A-99CC-9FE1-4FE9CF5A2BFB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5241425" y="4032947"/>
            <a:ext cx="309154" cy="13574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CF7BF62-700E-3886-3384-F90426C28008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5550579" y="4032947"/>
            <a:ext cx="370115" cy="14037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CFFE2EF-4AA8-DA22-2B7C-963790DBF0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27575" y="3724545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CFFE2EF-4AA8-DA22-2B7C-963790DBF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575" y="3724545"/>
                <a:ext cx="290591" cy="290591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3213063-2A94-22D7-24C3-9540A31BED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08534" y="3742356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3213063-2A94-22D7-24C3-9540A31BE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534" y="3742356"/>
                <a:ext cx="290591" cy="290591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621F03F-8DBB-D55E-C23E-53A7C07464AE}"/>
              </a:ext>
            </a:extLst>
          </p:cNvPr>
          <p:cNvCxnSpPr>
            <a:cxnSpLocks/>
            <a:stCxn id="51" idx="0"/>
            <a:endCxn id="41" idx="4"/>
          </p:cNvCxnSpPr>
          <p:nvPr/>
        </p:nvCxnSpPr>
        <p:spPr>
          <a:xfrm flipV="1">
            <a:off x="4872871" y="3631660"/>
            <a:ext cx="369713" cy="9288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E8FD48D-26CF-1512-EEED-435A028491CC}"/>
              </a:ext>
            </a:extLst>
          </p:cNvPr>
          <p:cNvCxnSpPr>
            <a:cxnSpLocks/>
            <a:stCxn id="52" idx="0"/>
            <a:endCxn id="41" idx="4"/>
          </p:cNvCxnSpPr>
          <p:nvPr/>
        </p:nvCxnSpPr>
        <p:spPr>
          <a:xfrm flipH="1" flipV="1">
            <a:off x="5242584" y="3631660"/>
            <a:ext cx="311246" cy="110696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60AB33F-2A01-4054-BF8E-D483C3826A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53829" y="3349489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60AB33F-2A01-4054-BF8E-D483C3826A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829" y="3349489"/>
                <a:ext cx="290591" cy="290591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F4B8BF-6443-6530-45CB-B03F79B14453}"/>
              </a:ext>
            </a:extLst>
          </p:cNvPr>
          <p:cNvCxnSpPr>
            <a:cxnSpLocks/>
            <a:stCxn id="43" idx="4"/>
            <a:endCxn id="41" idx="0"/>
          </p:cNvCxnSpPr>
          <p:nvPr/>
        </p:nvCxnSpPr>
        <p:spPr>
          <a:xfrm flipH="1">
            <a:off x="5242584" y="3212717"/>
            <a:ext cx="267154" cy="1283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4D95918-2D6F-7EE1-FB80-3B769AE76900}"/>
              </a:ext>
            </a:extLst>
          </p:cNvPr>
          <p:cNvCxnSpPr>
            <a:cxnSpLocks/>
            <a:stCxn id="55" idx="0"/>
            <a:endCxn id="43" idx="4"/>
          </p:cNvCxnSpPr>
          <p:nvPr/>
        </p:nvCxnSpPr>
        <p:spPr>
          <a:xfrm flipH="1" flipV="1">
            <a:off x="5509738" y="3212717"/>
            <a:ext cx="189387" cy="1367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706CC27-2F29-7A0A-5F19-EE58A7EAF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89734" y="4193479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D706CC27-2F29-7A0A-5F19-EE58A7EAF1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734" y="4193479"/>
                <a:ext cx="290591" cy="290591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87B747F-9C8B-4C75-492F-E80CC8215A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39137" y="4694667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87B747F-9C8B-4C75-492F-E80CC8215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137" y="4694667"/>
                <a:ext cx="290591" cy="290591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9EC0353-B6C2-166C-29A0-6CFC33758F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40330" y="4699293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9EC0353-B6C2-166C-29A0-6CFC33758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330" y="4699293"/>
                <a:ext cx="290591" cy="290591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FE821B8-3065-ABCD-7F2C-529DD9FC89B7}"/>
              </a:ext>
            </a:extLst>
          </p:cNvPr>
          <p:cNvCxnSpPr>
            <a:cxnSpLocks/>
            <a:stCxn id="59" idx="4"/>
            <a:endCxn id="60" idx="0"/>
          </p:cNvCxnSpPr>
          <p:nvPr/>
        </p:nvCxnSpPr>
        <p:spPr>
          <a:xfrm flipH="1">
            <a:off x="7084433" y="4484070"/>
            <a:ext cx="450597" cy="2105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83A6C3B-60A3-F044-1AD8-FB4D8308F25B}"/>
              </a:ext>
            </a:extLst>
          </p:cNvPr>
          <p:cNvCxnSpPr>
            <a:cxnSpLocks/>
            <a:stCxn id="59" idx="4"/>
            <a:endCxn id="61" idx="0"/>
          </p:cNvCxnSpPr>
          <p:nvPr/>
        </p:nvCxnSpPr>
        <p:spPr>
          <a:xfrm>
            <a:off x="7535030" y="4484070"/>
            <a:ext cx="450596" cy="2152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7F6FDF6-4D5F-889D-5262-D9CAC7C123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1176" y="5125633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7F6FDF6-4D5F-889D-5262-D9CAC7C12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76" y="5125633"/>
                <a:ext cx="290591" cy="290591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CBC46DE-3EBC-22A0-774A-C41834B24B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10445" y="5130259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CBC46DE-3EBC-22A0-774A-C41834B24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445" y="5130259"/>
                <a:ext cx="290591" cy="290591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733A149-2AAE-42E3-F9B4-1B55EE89240F}"/>
              </a:ext>
            </a:extLst>
          </p:cNvPr>
          <p:cNvCxnSpPr>
            <a:cxnSpLocks/>
            <a:stCxn id="61" idx="4"/>
            <a:endCxn id="64" idx="0"/>
          </p:cNvCxnSpPr>
          <p:nvPr/>
        </p:nvCxnSpPr>
        <p:spPr>
          <a:xfrm flipH="1">
            <a:off x="7676472" y="4989884"/>
            <a:ext cx="309154" cy="13574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D36C88A-A984-DED5-D4B3-F7EABB5F8F81}"/>
              </a:ext>
            </a:extLst>
          </p:cNvPr>
          <p:cNvCxnSpPr>
            <a:cxnSpLocks/>
            <a:stCxn id="61" idx="4"/>
            <a:endCxn id="65" idx="0"/>
          </p:cNvCxnSpPr>
          <p:nvPr/>
        </p:nvCxnSpPr>
        <p:spPr>
          <a:xfrm>
            <a:off x="7985626" y="4989884"/>
            <a:ext cx="370115" cy="14037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0D57FCA-B307-F44A-73C1-616BDD84C6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62133" y="5497086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0D57FCA-B307-F44A-73C1-616BDD84C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133" y="5497086"/>
                <a:ext cx="290591" cy="290591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DD8622B-E6D5-0CB9-B299-3012F46AD5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3092" y="5514897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DD8622B-E6D5-0CB9-B299-3012F46AD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092" y="5514897"/>
                <a:ext cx="290591" cy="290591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5180B63-8DBC-5162-D1CB-637112CBD678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8007429" y="5404201"/>
            <a:ext cx="369713" cy="9288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8656FC7-3B0C-D500-44B7-B6508E8A51BF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8377142" y="5404201"/>
            <a:ext cx="311246" cy="110696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E7ACEBD-7FB9-A5DF-EB5C-834F7A7C1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28524" y="5122030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E7ACEBD-7FB9-A5DF-EB5C-834F7A7C1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524" y="5122030"/>
                <a:ext cx="290591" cy="290591"/>
              </a:xfrm>
              <a:prstGeom prst="ellipse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612BE69-0239-A92C-F626-602D5683E93C}"/>
              </a:ext>
            </a:extLst>
          </p:cNvPr>
          <p:cNvCxnSpPr>
            <a:cxnSpLocks/>
            <a:stCxn id="72" idx="0"/>
            <a:endCxn id="60" idx="4"/>
          </p:cNvCxnSpPr>
          <p:nvPr/>
        </p:nvCxnSpPr>
        <p:spPr>
          <a:xfrm flipH="1" flipV="1">
            <a:off x="7084433" y="4985258"/>
            <a:ext cx="189387" cy="1367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1382477-7214-90B2-5E9E-42EFA913EB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69187" y="5473972"/>
                <a:ext cx="290591" cy="29059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1382477-7214-90B2-5E9E-42EFA913EB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187" y="5473972"/>
                <a:ext cx="290591" cy="290591"/>
              </a:xfrm>
              <a:prstGeom prst="ellipse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D7351F06-A57F-8539-D6D8-6659211E35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99474" y="5857448"/>
                <a:ext cx="290591" cy="29059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D7351F06-A57F-8539-D6D8-6659211E35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474" y="5857448"/>
                <a:ext cx="290591" cy="290591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0026295-B89E-E520-616E-003E55AD19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80433" y="5875259"/>
                <a:ext cx="290591" cy="29059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0026295-B89E-E520-616E-003E55AD1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433" y="5875259"/>
                <a:ext cx="290591" cy="290591"/>
              </a:xfrm>
              <a:prstGeom prst="ellipse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38BF199-BF47-B544-ECCE-0468A46B7447}"/>
              </a:ext>
            </a:extLst>
          </p:cNvPr>
          <p:cNvCxnSpPr>
            <a:cxnSpLocks/>
            <a:stCxn id="76" idx="0"/>
            <a:endCxn id="75" idx="4"/>
          </p:cNvCxnSpPr>
          <p:nvPr/>
        </p:nvCxnSpPr>
        <p:spPr>
          <a:xfrm flipV="1">
            <a:off x="5644770" y="5764563"/>
            <a:ext cx="369713" cy="9288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13713EC-4A57-A9F7-1A36-FA223EFB3EE3}"/>
              </a:ext>
            </a:extLst>
          </p:cNvPr>
          <p:cNvCxnSpPr>
            <a:cxnSpLocks/>
            <a:stCxn id="77" idx="0"/>
            <a:endCxn id="75" idx="4"/>
          </p:cNvCxnSpPr>
          <p:nvPr/>
        </p:nvCxnSpPr>
        <p:spPr>
          <a:xfrm flipH="1" flipV="1">
            <a:off x="6014483" y="5764563"/>
            <a:ext cx="311246" cy="110696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364297E3-2EF8-19D1-CC0C-CB1A539460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45922" y="5494727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364297E3-2EF8-19D1-CC0C-CB1A53946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22" y="5494727"/>
                <a:ext cx="290591" cy="290591"/>
              </a:xfrm>
              <a:prstGeom prst="ellipse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80185AD2-E338-C179-C851-26C1708833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5325" y="5995915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80185AD2-E338-C179-C851-26C170883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5995915"/>
                <a:ext cx="290591" cy="290591"/>
              </a:xfrm>
              <a:prstGeom prst="ellipse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8144857-6E1C-102B-14C9-9B19B26D28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6518" y="6000541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8144857-6E1C-102B-14C9-9B19B26D28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518" y="6000541"/>
                <a:ext cx="290591" cy="290591"/>
              </a:xfrm>
              <a:prstGeom prst="ellipse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DFC7112-BF3B-29BD-CCAC-5E7ED332767C}"/>
              </a:ext>
            </a:extLst>
          </p:cNvPr>
          <p:cNvCxnSpPr>
            <a:cxnSpLocks/>
            <a:stCxn id="80" idx="4"/>
            <a:endCxn id="81" idx="0"/>
          </p:cNvCxnSpPr>
          <p:nvPr/>
        </p:nvCxnSpPr>
        <p:spPr>
          <a:xfrm flipH="1">
            <a:off x="840621" y="5785318"/>
            <a:ext cx="450597" cy="2105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BE04DC2-11EC-1309-221A-AD74321C72D9}"/>
              </a:ext>
            </a:extLst>
          </p:cNvPr>
          <p:cNvCxnSpPr>
            <a:cxnSpLocks/>
            <a:stCxn id="80" idx="4"/>
            <a:endCxn id="82" idx="0"/>
          </p:cNvCxnSpPr>
          <p:nvPr/>
        </p:nvCxnSpPr>
        <p:spPr>
          <a:xfrm>
            <a:off x="1291218" y="5785318"/>
            <a:ext cx="450596" cy="2152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22637FA-65DF-639F-24D8-C7BD77B5CA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12436" y="2468428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22637FA-65DF-639F-24D8-C7BD77B5C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436" y="2468428"/>
                <a:ext cx="290591" cy="290591"/>
              </a:xfrm>
              <a:prstGeom prst="ellipse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0AC2237-EE24-31CB-A3FC-6D829AA23B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42723" y="2851904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0AC2237-EE24-31CB-A3FC-6D829AA23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723" y="2851904"/>
                <a:ext cx="290591" cy="290591"/>
              </a:xfrm>
              <a:prstGeom prst="ellipse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B799BEC-9CD1-C45E-A0DB-7F53C4E63A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23682" y="2869715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B799BEC-9CD1-C45E-A0DB-7F53C4E63A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682" y="2869715"/>
                <a:ext cx="290591" cy="290591"/>
              </a:xfrm>
              <a:prstGeom prst="ellipse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2DFAF93-2B76-4D8A-790E-AE3B4DC31FD6}"/>
              </a:ext>
            </a:extLst>
          </p:cNvPr>
          <p:cNvCxnSpPr>
            <a:cxnSpLocks/>
            <a:stCxn id="86" idx="0"/>
            <a:endCxn id="85" idx="4"/>
          </p:cNvCxnSpPr>
          <p:nvPr/>
        </p:nvCxnSpPr>
        <p:spPr>
          <a:xfrm flipV="1">
            <a:off x="8188019" y="2759019"/>
            <a:ext cx="369713" cy="9288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3E56D8A-8604-8141-6E02-12802122F259}"/>
              </a:ext>
            </a:extLst>
          </p:cNvPr>
          <p:cNvCxnSpPr>
            <a:cxnSpLocks/>
            <a:stCxn id="87" idx="0"/>
            <a:endCxn id="85" idx="4"/>
          </p:cNvCxnSpPr>
          <p:nvPr/>
        </p:nvCxnSpPr>
        <p:spPr>
          <a:xfrm flipH="1" flipV="1">
            <a:off x="8557732" y="2759019"/>
            <a:ext cx="311246" cy="110696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89EF301-698F-68A3-EFF6-CFB693814B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31351" y="2956276"/>
                <a:ext cx="290591" cy="29059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89EF301-698F-68A3-EFF6-CFB693814B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1351" y="2956276"/>
                <a:ext cx="290591" cy="290591"/>
              </a:xfrm>
              <a:prstGeom prst="ellipse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5CEABBDE-CD18-6FE5-1E38-B2E8960D32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61638" y="3339752"/>
                <a:ext cx="290591" cy="29059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5CEABBDE-CD18-6FE5-1E38-B2E8960D3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638" y="3339752"/>
                <a:ext cx="290591" cy="290591"/>
              </a:xfrm>
              <a:prstGeom prst="ellipse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41C1A35-A270-EA7D-A696-2BC3C1C0D4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242597" y="3357563"/>
                <a:ext cx="290591" cy="29059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41C1A35-A270-EA7D-A696-2BC3C1C0D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2597" y="3357563"/>
                <a:ext cx="290591" cy="290591"/>
              </a:xfrm>
              <a:prstGeom prst="ellipse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7472F33-3307-1845-37AA-3384BA8AA46D}"/>
              </a:ext>
            </a:extLst>
          </p:cNvPr>
          <p:cNvCxnSpPr>
            <a:cxnSpLocks/>
            <a:stCxn id="91" idx="0"/>
            <a:endCxn id="90" idx="4"/>
          </p:cNvCxnSpPr>
          <p:nvPr/>
        </p:nvCxnSpPr>
        <p:spPr>
          <a:xfrm flipV="1">
            <a:off x="10706934" y="3246867"/>
            <a:ext cx="369713" cy="9288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92A452A-27C6-05E5-3E7E-4DE998E639A1}"/>
              </a:ext>
            </a:extLst>
          </p:cNvPr>
          <p:cNvCxnSpPr>
            <a:cxnSpLocks/>
            <a:stCxn id="92" idx="0"/>
            <a:endCxn id="90" idx="4"/>
          </p:cNvCxnSpPr>
          <p:nvPr/>
        </p:nvCxnSpPr>
        <p:spPr>
          <a:xfrm flipH="1" flipV="1">
            <a:off x="11076647" y="3246867"/>
            <a:ext cx="311246" cy="110696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1FB3081-5B54-BD6D-EB1B-941DF419B7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185289" y="3727686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1FB3081-5B54-BD6D-EB1B-941DF419B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289" y="3727686"/>
                <a:ext cx="290591" cy="290591"/>
              </a:xfrm>
              <a:prstGeom prst="ellipse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FF60B96-2FF7-96A6-D7D6-B062827C57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66248" y="3745497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FF60B96-2FF7-96A6-D7D6-B062827C57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6248" y="3745497"/>
                <a:ext cx="290591" cy="290591"/>
              </a:xfrm>
              <a:prstGeom prst="ellipse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7518BAF-E496-DAB2-6D23-E93FAE146CE7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10330585" y="3634801"/>
            <a:ext cx="369713" cy="9288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5653698-99AB-EA92-5FE1-2198D906BDDA}"/>
              </a:ext>
            </a:extLst>
          </p:cNvPr>
          <p:cNvCxnSpPr>
            <a:cxnSpLocks/>
            <a:stCxn id="97" idx="0"/>
          </p:cNvCxnSpPr>
          <p:nvPr/>
        </p:nvCxnSpPr>
        <p:spPr>
          <a:xfrm flipH="1" flipV="1">
            <a:off x="10700298" y="3634801"/>
            <a:ext cx="311246" cy="110696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0950A45-98D6-6334-D9F8-B2C6648648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35614" y="4208970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0950A45-98D6-6334-D9F8-B2C6648648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614" y="4208970"/>
                <a:ext cx="290591" cy="290591"/>
              </a:xfrm>
              <a:prstGeom prst="ellipse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FAF71D28-FB06-98EC-F580-367E5623EA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636807" y="4213596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FAF71D28-FB06-98EC-F580-367E5623E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807" y="4213596"/>
                <a:ext cx="290591" cy="290591"/>
              </a:xfrm>
              <a:prstGeom prst="ellipse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8EFB38A-DEAE-E5A6-DE08-4C9EC7532330}"/>
              </a:ext>
            </a:extLst>
          </p:cNvPr>
          <p:cNvCxnSpPr>
            <a:cxnSpLocks/>
            <a:endCxn id="103" idx="0"/>
          </p:cNvCxnSpPr>
          <p:nvPr/>
        </p:nvCxnSpPr>
        <p:spPr>
          <a:xfrm flipH="1">
            <a:off x="9880910" y="3998373"/>
            <a:ext cx="450597" cy="2105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BAD3E8C-EBD1-FB98-1624-6D17B7658C12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10331507" y="3998373"/>
            <a:ext cx="450596" cy="2152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307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D844-B8FF-C659-44A3-453A9E20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Bosques </a:t>
            </a:r>
            <a:r>
              <a:rPr lang="en-US" dirty="0" err="1"/>
              <a:t>Aleatorios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65917-EB1A-0A61-8A99-9717F1CFC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2163239"/>
                <a:ext cx="10943607" cy="41105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700" dirty="0"/>
                  <a:t>Sea 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700" dirty="0"/>
                  <a:t> </a:t>
                </a:r>
                <a:r>
                  <a:rPr lang="en-US" sz="1700" dirty="0" err="1"/>
                  <a:t>fija</a:t>
                </a:r>
                <a:r>
                  <a:rPr lang="en-US" sz="1700" dirty="0"/>
                  <a:t> </a:t>
                </a:r>
                <a:r>
                  <a:rPr lang="en-US" sz="1700" dirty="0" err="1"/>
                  <a:t>en</a:t>
                </a:r>
                <a:r>
                  <a:rPr lang="en-US" sz="1700" dirty="0"/>
                  <a:t> </a:t>
                </a:r>
                <a:r>
                  <a:rPr lang="en-US" sz="1700" dirty="0" err="1"/>
                  <a:t>una</a:t>
                </a:r>
                <a:r>
                  <a:rPr lang="en-US" sz="1700" dirty="0"/>
                  <a:t> </a:t>
                </a:r>
                <a:r>
                  <a:rPr lang="en-US" sz="1700" dirty="0" err="1"/>
                  <a:t>muestra</a:t>
                </a:r>
                <a:r>
                  <a:rPr lang="en-US" sz="1700" dirty="0"/>
                  <a:t> de variables </a:t>
                </a:r>
                <a:r>
                  <a:rPr lang="en-US" sz="1700" dirty="0" err="1"/>
                  <a:t>en</a:t>
                </a:r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700" dirty="0"/>
                  <a:t> muestras bootstrap con </a:t>
                </a:r>
                <a:r>
                  <a:rPr lang="en-US" sz="1700" dirty="0" err="1"/>
                  <a:t>reemplazo</a:t>
                </a: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Para </a:t>
                </a:r>
                <a:r>
                  <a:rPr lang="en-US" sz="1700" dirty="0" err="1"/>
                  <a:t>cada</a:t>
                </a:r>
                <a:r>
                  <a:rPr lang="en-US" sz="1700" dirty="0"/>
                  <a:t> </a:t>
                </a:r>
                <a:r>
                  <a:rPr lang="en-US" sz="1700" dirty="0" err="1"/>
                  <a:t>muestra</a:t>
                </a:r>
                <a:r>
                  <a:rPr lang="en-US" sz="1700" dirty="0"/>
                  <a:t> bootstrap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 err="1"/>
                  <a:t>construimos</a:t>
                </a:r>
                <a:r>
                  <a:rPr lang="en-US" sz="1700" dirty="0"/>
                  <a:t> un árbol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de la </a:t>
                </a:r>
                <a:r>
                  <a:rPr lang="en-US" sz="1700" dirty="0" err="1"/>
                  <a:t>siguiente</a:t>
                </a:r>
                <a:r>
                  <a:rPr lang="en-US" sz="1700" dirty="0"/>
                  <a:t> forma:</a:t>
                </a:r>
              </a:p>
              <a:p>
                <a:pPr marL="0" indent="0">
                  <a:buNone/>
                </a:pPr>
                <a:endParaRPr lang="en-US" sz="17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700" dirty="0" err="1"/>
                  <a:t>En</a:t>
                </a:r>
                <a:r>
                  <a:rPr lang="en-US" sz="1700" dirty="0"/>
                  <a:t> </a:t>
                </a:r>
                <a:r>
                  <a:rPr lang="en-US" sz="1700" dirty="0" err="1"/>
                  <a:t>cada</a:t>
                </a:r>
                <a:r>
                  <a:rPr lang="en-US" sz="1700" dirty="0"/>
                  <a:t> </a:t>
                </a:r>
                <a:r>
                  <a:rPr lang="en-US" sz="1700" dirty="0" err="1"/>
                  <a:t>nodo</a:t>
                </a:r>
                <a:r>
                  <a:rPr lang="en-US" sz="1700" dirty="0"/>
                  <a:t> </a:t>
                </a:r>
                <a:r>
                  <a:rPr lang="en-US" sz="1700" dirty="0" err="1"/>
                  <a:t>candidato</a:t>
                </a:r>
                <a:r>
                  <a:rPr lang="en-US" sz="1700" dirty="0"/>
                  <a:t> a </a:t>
                </a:r>
                <a:r>
                  <a:rPr lang="en-US" sz="1700" dirty="0" err="1"/>
                  <a:t>particionar</a:t>
                </a:r>
                <a:r>
                  <a:rPr lang="en-US" sz="1700" dirty="0"/>
                  <a:t>, </a:t>
                </a:r>
                <a:r>
                  <a:rPr lang="en-US" sz="1700" dirty="0" err="1"/>
                  <a:t>escogemos</a:t>
                </a:r>
                <a:r>
                  <a:rPr lang="en-US" sz="1700" dirty="0"/>
                  <a:t> al azar 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 variables de las </a:t>
                </a:r>
                <a:r>
                  <a:rPr lang="en-US" sz="1700" dirty="0" err="1"/>
                  <a:t>disponibles</a:t>
                </a:r>
                <a:endParaRPr lang="en-US" sz="17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700" dirty="0" err="1"/>
                  <a:t>Buscamos</a:t>
                </a:r>
                <a:r>
                  <a:rPr lang="en-US" sz="1700" dirty="0"/>
                  <a:t> la </a:t>
                </a:r>
                <a:r>
                  <a:rPr lang="en-US" sz="1700" dirty="0" err="1"/>
                  <a:t>mejor</a:t>
                </a:r>
                <a:r>
                  <a:rPr lang="en-US" sz="1700" dirty="0"/>
                  <a:t> variable y punto de </a:t>
                </a:r>
                <a:r>
                  <a:rPr lang="en-US" sz="1700" dirty="0" err="1"/>
                  <a:t>corte</a:t>
                </a:r>
                <a:r>
                  <a:rPr lang="en-US" sz="1700" i="1" dirty="0"/>
                  <a:t> </a:t>
                </a:r>
                <a:r>
                  <a:rPr lang="en-US" sz="1700" i="1" dirty="0" err="1"/>
                  <a:t>pero</a:t>
                </a:r>
                <a:r>
                  <a:rPr lang="en-US" sz="1700" i="1" dirty="0"/>
                  <a:t> solo entre las variables que </a:t>
                </a:r>
                <a:r>
                  <a:rPr lang="en-US" sz="1700" i="1" dirty="0" err="1"/>
                  <a:t>seleccionamos</a:t>
                </a:r>
                <a:r>
                  <a:rPr lang="en-US" sz="1700" i="1" dirty="0"/>
                  <a:t> al azar.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700" i="1" dirty="0" err="1"/>
                  <a:t>Seguimos</a:t>
                </a:r>
                <a:r>
                  <a:rPr lang="en-US" sz="1700" i="1" dirty="0"/>
                  <a:t> hasta </a:t>
                </a:r>
                <a:r>
                  <a:rPr lang="en-US" sz="1700" i="1" dirty="0" err="1"/>
                  <a:t>construir</a:t>
                </a:r>
                <a:r>
                  <a:rPr lang="en-US" sz="1700" i="1" dirty="0"/>
                  <a:t> un árbol </a:t>
                </a:r>
                <a:r>
                  <a:rPr lang="en-US" sz="1700" i="1" dirty="0" err="1"/>
                  <a:t>grande</a:t>
                </a:r>
                <a:r>
                  <a:rPr lang="en-US" sz="1700" i="1" dirty="0"/>
                  <a:t>.</a:t>
                </a:r>
                <a:endParaRPr lang="en-US" sz="17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700" dirty="0"/>
                  <a:t>(</a:t>
                </a:r>
                <a:r>
                  <a:rPr lang="en-US" sz="1700" dirty="0" err="1"/>
                  <a:t>Regresión</a:t>
                </a:r>
                <a:r>
                  <a:rPr lang="en-US" sz="1700" dirty="0"/>
                  <a:t>) </a:t>
                </a:r>
                <a:r>
                  <a:rPr lang="en-US" sz="1700" dirty="0" err="1"/>
                  <a:t>Promediamos</a:t>
                </a:r>
                <a:r>
                  <a:rPr lang="en-US" sz="1700" dirty="0"/>
                  <a:t> </a:t>
                </a:r>
                <a:r>
                  <a:rPr lang="en-US" sz="1700" dirty="0" err="1"/>
                  <a:t>los</a:t>
                </a:r>
                <a:r>
                  <a:rPr lang="en-US" sz="1700" dirty="0"/>
                  <a:t> </a:t>
                </a:r>
                <a:r>
                  <a:rPr lang="en-US" sz="1700" dirty="0" err="1"/>
                  <a:t>árboles</a:t>
                </a:r>
                <a:r>
                  <a:rPr lang="en-US" sz="1700" dirty="0"/>
                  <a:t> para </a:t>
                </a:r>
                <a:r>
                  <a:rPr lang="en-US" sz="1700" dirty="0" err="1"/>
                  <a:t>reducir</a:t>
                </a:r>
                <a:r>
                  <a:rPr lang="en-US" sz="1700" dirty="0"/>
                  <a:t> la </a:t>
                </a:r>
                <a:r>
                  <a:rPr lang="en-US" sz="1700" dirty="0" err="1"/>
                  <a:t>varianza</a:t>
                </a:r>
                <a:endParaRPr lang="en-US" sz="1700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70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(</a:t>
                </a:r>
                <a:r>
                  <a:rPr lang="en-US" sz="1700" dirty="0" err="1"/>
                  <a:t>Clasificación</a:t>
                </a:r>
                <a:r>
                  <a:rPr lang="en-US" sz="1700" dirty="0"/>
                  <a:t>) </a:t>
                </a:r>
                <a:r>
                  <a:rPr lang="en-US" sz="1700" dirty="0" err="1"/>
                  <a:t>Tomamos</a:t>
                </a:r>
                <a:r>
                  <a:rPr lang="en-US" sz="1700" dirty="0"/>
                  <a:t> </a:t>
                </a:r>
                <a:r>
                  <a:rPr lang="en-US" sz="1700" dirty="0" err="1"/>
                  <a:t>votos</a:t>
                </a:r>
                <a:r>
                  <a:rPr lang="en-US" sz="1700" dirty="0"/>
                  <a:t> </a:t>
                </a:r>
                <a:r>
                  <a:rPr lang="en-US" sz="1700" dirty="0" err="1"/>
                  <a:t>sobre</a:t>
                </a:r>
                <a:r>
                  <a:rPr lang="en-US" sz="1700" dirty="0"/>
                  <a:t> </a:t>
                </a:r>
                <a:r>
                  <a:rPr lang="en-US" sz="1700" dirty="0" err="1"/>
                  <a:t>todos</a:t>
                </a:r>
                <a:r>
                  <a:rPr lang="en-US" sz="1700" dirty="0"/>
                  <a:t> </a:t>
                </a:r>
                <a:r>
                  <a:rPr lang="en-US" sz="1700" dirty="0" err="1"/>
                  <a:t>los</a:t>
                </a:r>
                <a:r>
                  <a:rPr lang="en-US" sz="1700" dirty="0"/>
                  <a:t> </a:t>
                </a:r>
                <a:r>
                  <a:rPr lang="en-US" sz="1700" dirty="0" err="1"/>
                  <a:t>árboles</a:t>
                </a: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Bosques </a:t>
                </a:r>
                <a:r>
                  <a:rPr lang="en-US" sz="1700" dirty="0" err="1"/>
                  <a:t>aleatorios</a:t>
                </a:r>
                <a:r>
                  <a:rPr lang="en-US" sz="1700" dirty="0"/>
                  <a:t> </a:t>
                </a:r>
                <a:r>
                  <a:rPr lang="en-US" sz="1700" dirty="0" err="1"/>
                  <a:t>muchas</a:t>
                </a:r>
                <a:r>
                  <a:rPr lang="en-US" sz="1700" dirty="0"/>
                  <a:t> </a:t>
                </a:r>
                <a:r>
                  <a:rPr lang="en-US" sz="1700" dirty="0" err="1"/>
                  <a:t>veces</a:t>
                </a:r>
                <a:r>
                  <a:rPr lang="en-US" sz="1700" dirty="0"/>
                  <a:t> reduce </a:t>
                </a:r>
                <a:r>
                  <a:rPr lang="en-US" sz="1700" dirty="0" err="1"/>
                  <a:t>el</a:t>
                </a:r>
                <a:r>
                  <a:rPr lang="en-US" sz="1700" dirty="0"/>
                  <a:t> error de </a:t>
                </a:r>
                <a:r>
                  <a:rPr lang="en-US" sz="1700" dirty="0" err="1"/>
                  <a:t>predicción</a:t>
                </a:r>
                <a:r>
                  <a:rPr lang="en-US" sz="1700" dirty="0"/>
                  <a:t> gracias a </a:t>
                </a:r>
                <a:r>
                  <a:rPr lang="en-US" sz="1700" dirty="0" err="1"/>
                  <a:t>una</a:t>
                </a:r>
                <a:r>
                  <a:rPr lang="en-US" sz="1700" dirty="0"/>
                  <a:t> </a:t>
                </a:r>
                <a:r>
                  <a:rPr lang="en-US" sz="1700" dirty="0" err="1"/>
                  <a:t>reducción</a:t>
                </a:r>
                <a:r>
                  <a:rPr lang="en-US" sz="1700" dirty="0"/>
                  <a:t> a </a:t>
                </a:r>
                <a:r>
                  <a:rPr lang="en-US" sz="1700" dirty="0" err="1"/>
                  <a:t>veces</a:t>
                </a:r>
                <a:r>
                  <a:rPr lang="en-US" sz="1700" dirty="0"/>
                  <a:t> considerable de </a:t>
                </a:r>
                <a:r>
                  <a:rPr lang="en-US" sz="1700" dirty="0" err="1"/>
                  <a:t>varianza</a:t>
                </a:r>
                <a:r>
                  <a:rPr lang="en-US" sz="1700" dirty="0"/>
                  <a:t>. </a:t>
                </a:r>
                <a:endParaRPr lang="es-ES_tradnl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65917-EB1A-0A61-8A99-9717F1CFC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2163239"/>
                <a:ext cx="10943607" cy="4110561"/>
              </a:xfrm>
              <a:blipFill>
                <a:blip r:embed="rId2"/>
                <a:stretch>
                  <a:fillRect l="-348" t="-1235" b="-123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B376B-5D61-FDBA-5825-F69BA8B8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8608B-9343-68C1-9C9B-86749733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18</a:t>
            </a:fld>
            <a:endParaRPr lang="es-E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94477-927D-2E84-676F-C05C86336E93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120540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D844-B8FF-C659-44A3-453A9E20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Bosques </a:t>
            </a:r>
            <a:r>
              <a:rPr lang="en-US" dirty="0" err="1"/>
              <a:t>Aleatorios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65917-EB1A-0A61-8A99-9717F1CFC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81" y="1945984"/>
            <a:ext cx="10943607" cy="4409795"/>
          </a:xfrm>
        </p:spPr>
        <p:txBody>
          <a:bodyPr>
            <a:noAutofit/>
          </a:bodyPr>
          <a:lstStyle/>
          <a:p>
            <a:r>
              <a:rPr lang="en-US" sz="1600" dirty="0"/>
              <a:t>El </a:t>
            </a:r>
            <a:r>
              <a:rPr lang="en-US" sz="1600" dirty="0" err="1"/>
              <a:t>número</a:t>
            </a:r>
            <a:r>
              <a:rPr lang="en-US" sz="1600" dirty="0"/>
              <a:t> de variables que se </a:t>
            </a:r>
            <a:r>
              <a:rPr lang="en-US" sz="1600" dirty="0" err="1"/>
              <a:t>seleccionan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nodo</a:t>
            </a:r>
            <a:r>
              <a:rPr lang="en-US" sz="1600" dirty="0"/>
              <a:t> es un </a:t>
            </a:r>
            <a:r>
              <a:rPr lang="en-US" sz="1600" dirty="0" err="1"/>
              <a:t>parámetro</a:t>
            </a:r>
            <a:r>
              <a:rPr lang="en-US" sz="1600" dirty="0"/>
              <a:t> que hay que </a:t>
            </a:r>
            <a:r>
              <a:rPr lang="en-US" sz="1600" dirty="0" err="1"/>
              <a:t>escoger</a:t>
            </a:r>
            <a:r>
              <a:rPr lang="en-US" sz="1600" dirty="0"/>
              <a:t>.</a:t>
            </a:r>
          </a:p>
          <a:p>
            <a:r>
              <a:rPr lang="en-US" sz="1600" dirty="0"/>
              <a:t>Como </a:t>
            </a:r>
            <a:r>
              <a:rPr lang="en-US" sz="1600" dirty="0" err="1"/>
              <a:t>inducimos</a:t>
            </a:r>
            <a:r>
              <a:rPr lang="en-US" sz="1600" dirty="0"/>
              <a:t> </a:t>
            </a:r>
            <a:r>
              <a:rPr lang="en-US" sz="1600" dirty="0" err="1"/>
              <a:t>aleatoriedad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la </a:t>
            </a:r>
            <a:r>
              <a:rPr lang="en-US" sz="1600" dirty="0" err="1"/>
              <a:t>construcción</a:t>
            </a:r>
            <a:r>
              <a:rPr lang="en-US" sz="1600" dirty="0"/>
              <a:t> de </a:t>
            </a:r>
            <a:r>
              <a:rPr lang="en-US" sz="1600" dirty="0" err="1"/>
              <a:t>árboles</a:t>
            </a:r>
            <a:r>
              <a:rPr lang="en-US" sz="1600" dirty="0"/>
              <a:t>,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proceso</a:t>
            </a:r>
            <a:r>
              <a:rPr lang="en-US" sz="1600" dirty="0"/>
              <a:t> reduce la </a:t>
            </a:r>
            <a:r>
              <a:rPr lang="en-US" sz="1600" dirty="0" err="1"/>
              <a:t>correlación</a:t>
            </a:r>
            <a:r>
              <a:rPr lang="en-US" sz="1600" dirty="0"/>
              <a:t> </a:t>
            </a:r>
            <a:r>
              <a:rPr lang="en-US" sz="1600" dirty="0" err="1"/>
              <a:t>aunque</a:t>
            </a:r>
            <a:r>
              <a:rPr lang="en-US" sz="1600" dirty="0"/>
              <a:t> </a:t>
            </a:r>
            <a:r>
              <a:rPr lang="en-US" sz="1600" dirty="0" err="1"/>
              <a:t>también</a:t>
            </a:r>
            <a:r>
              <a:rPr lang="en-US" sz="1600" dirty="0"/>
              <a:t> </a:t>
            </a:r>
            <a:r>
              <a:rPr lang="en-US" sz="1600" dirty="0" err="1"/>
              <a:t>incrementa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varianza</a:t>
            </a:r>
            <a:r>
              <a:rPr lang="en-US" sz="1600" dirty="0"/>
              <a:t>. </a:t>
            </a:r>
          </a:p>
          <a:p>
            <a:r>
              <a:rPr lang="en-US" sz="1600" dirty="0"/>
              <a:t>Los bosques </a:t>
            </a:r>
            <a:r>
              <a:rPr lang="en-US" sz="1600" dirty="0" err="1"/>
              <a:t>aleatorios</a:t>
            </a:r>
            <a:r>
              <a:rPr lang="en-US" sz="1600" dirty="0"/>
              <a:t> </a:t>
            </a:r>
            <a:r>
              <a:rPr lang="en-US" sz="1600" dirty="0" err="1"/>
              <a:t>funcionan</a:t>
            </a:r>
            <a:r>
              <a:rPr lang="en-US" sz="1600" dirty="0"/>
              <a:t> bien </a:t>
            </a:r>
            <a:r>
              <a:rPr lang="en-US" sz="1600" dirty="0" err="1"/>
              <a:t>cuando</a:t>
            </a:r>
            <a:r>
              <a:rPr lang="en-US" sz="1600" dirty="0"/>
              <a:t> la </a:t>
            </a:r>
            <a:r>
              <a:rPr lang="en-US" sz="1600" dirty="0" err="1"/>
              <a:t>mejora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correlación</a:t>
            </a:r>
            <a:r>
              <a:rPr lang="en-US" sz="1600" dirty="0"/>
              <a:t> es </a:t>
            </a:r>
            <a:r>
              <a:rPr lang="en-US" sz="1600" dirty="0" err="1"/>
              <a:t>más</a:t>
            </a:r>
            <a:r>
              <a:rPr lang="en-US" sz="1600" dirty="0"/>
              <a:t> </a:t>
            </a:r>
            <a:r>
              <a:rPr lang="en-US" sz="1600" dirty="0" err="1"/>
              <a:t>grande</a:t>
            </a:r>
            <a:r>
              <a:rPr lang="en-US" sz="1600" dirty="0"/>
              <a:t> que la </a:t>
            </a:r>
            <a:r>
              <a:rPr lang="en-US" sz="1600" dirty="0" err="1"/>
              <a:t>pérdida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varianza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Reducir</a:t>
            </a:r>
            <a:r>
              <a:rPr lang="en-US" sz="1600" dirty="0"/>
              <a:t> 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número</a:t>
            </a:r>
            <a:r>
              <a:rPr lang="en-US" sz="1600" dirty="0"/>
              <a:t> de variables :</a:t>
            </a:r>
          </a:p>
          <a:p>
            <a:pPr lvl="1"/>
            <a:r>
              <a:rPr lang="en-US" sz="1600" dirty="0" err="1"/>
              <a:t>Aumenta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sesgo</a:t>
            </a:r>
            <a:r>
              <a:rPr lang="en-US" sz="1600" dirty="0"/>
              <a:t> del bosque (</a:t>
            </a:r>
            <a:r>
              <a:rPr lang="en-US" sz="1600" dirty="0" err="1"/>
              <a:t>pues</a:t>
            </a:r>
            <a:r>
              <a:rPr lang="en-US" sz="1600" dirty="0"/>
              <a:t> es </a:t>
            </a:r>
            <a:r>
              <a:rPr lang="en-US" sz="1600" dirty="0" err="1"/>
              <a:t>más</a:t>
            </a:r>
            <a:r>
              <a:rPr lang="en-US" sz="1600" dirty="0"/>
              <a:t> </a:t>
            </a:r>
            <a:r>
              <a:rPr lang="en-US" sz="1600" dirty="0" err="1"/>
              <a:t>restringido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proceso</a:t>
            </a:r>
            <a:r>
              <a:rPr lang="en-US" sz="1600" dirty="0"/>
              <a:t> de </a:t>
            </a:r>
            <a:r>
              <a:rPr lang="en-US" sz="1600" dirty="0" err="1"/>
              <a:t>construcción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Disminuye</a:t>
            </a:r>
            <a:r>
              <a:rPr lang="en-US" sz="1600" dirty="0"/>
              <a:t> la </a:t>
            </a:r>
            <a:r>
              <a:rPr lang="en-US" sz="1600" dirty="0" err="1"/>
              <a:t>correlación</a:t>
            </a:r>
            <a:r>
              <a:rPr lang="en-US" sz="1600" dirty="0"/>
              <a:t> entre </a:t>
            </a:r>
            <a:r>
              <a:rPr lang="en-US" sz="1600" dirty="0" err="1"/>
              <a:t>árboles</a:t>
            </a:r>
            <a:r>
              <a:rPr lang="en-US" sz="1600" dirty="0"/>
              <a:t> y </a:t>
            </a:r>
            <a:r>
              <a:rPr lang="en-US" sz="1600" dirty="0" err="1"/>
              <a:t>aumenta</a:t>
            </a:r>
            <a:r>
              <a:rPr lang="en-US" sz="1600" dirty="0"/>
              <a:t> la </a:t>
            </a:r>
            <a:r>
              <a:rPr lang="en-US" sz="1600" dirty="0" err="1"/>
              <a:t>varianza</a:t>
            </a:r>
            <a:r>
              <a:rPr lang="en-US" sz="1600" dirty="0"/>
              <a:t> de </a:t>
            </a:r>
            <a:r>
              <a:rPr lang="en-US" sz="1600" dirty="0" err="1"/>
              <a:t>cada</a:t>
            </a:r>
            <a:r>
              <a:rPr lang="en-US" sz="1600" dirty="0"/>
              <a:t> árbol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1600" dirty="0" err="1"/>
              <a:t>Incrementar</a:t>
            </a:r>
            <a:r>
              <a:rPr lang="en-US" sz="1600" dirty="0"/>
              <a:t> 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número</a:t>
            </a:r>
            <a:r>
              <a:rPr lang="en-US" sz="1600" dirty="0"/>
              <a:t> de variables:</a:t>
            </a:r>
          </a:p>
          <a:p>
            <a:pPr lvl="1"/>
            <a:r>
              <a:rPr lang="en-US" sz="1600" dirty="0" err="1"/>
              <a:t>Disminuye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sesgo</a:t>
            </a:r>
            <a:r>
              <a:rPr lang="en-US" sz="1600" dirty="0"/>
              <a:t> del bosque (</a:t>
            </a:r>
            <a:r>
              <a:rPr lang="en-US" sz="1600" dirty="0" err="1"/>
              <a:t>menos</a:t>
            </a:r>
            <a:r>
              <a:rPr lang="en-US" sz="1600" dirty="0"/>
              <a:t> </a:t>
            </a:r>
            <a:r>
              <a:rPr lang="en-US" sz="1600" dirty="0" err="1"/>
              <a:t>restricción</a:t>
            </a:r>
            <a:r>
              <a:rPr lang="en-US" sz="1600" dirty="0"/>
              <a:t>)</a:t>
            </a:r>
          </a:p>
          <a:p>
            <a:pPr lvl="1"/>
            <a:r>
              <a:rPr lang="en-US" sz="1600" dirty="0" err="1"/>
              <a:t>Aumenta</a:t>
            </a:r>
            <a:r>
              <a:rPr lang="en-US" sz="1600" dirty="0"/>
              <a:t> la </a:t>
            </a:r>
            <a:r>
              <a:rPr lang="en-US" sz="1600" dirty="0" err="1"/>
              <a:t>correlacción</a:t>
            </a:r>
            <a:r>
              <a:rPr lang="en-US" sz="1600" dirty="0"/>
              <a:t> entre </a:t>
            </a:r>
            <a:r>
              <a:rPr lang="en-US" sz="1600" dirty="0" err="1"/>
              <a:t>árobles</a:t>
            </a:r>
            <a:r>
              <a:rPr lang="en-US" sz="1600" dirty="0"/>
              <a:t> y </a:t>
            </a:r>
            <a:r>
              <a:rPr lang="en-US" sz="1600" dirty="0" err="1"/>
              <a:t>disminuye</a:t>
            </a:r>
            <a:r>
              <a:rPr lang="en-US" sz="1600" dirty="0"/>
              <a:t> la </a:t>
            </a:r>
            <a:r>
              <a:rPr lang="en-US" sz="1600" dirty="0" err="1"/>
              <a:t>varianza</a:t>
            </a:r>
            <a:r>
              <a:rPr lang="en-US" sz="1600" dirty="0"/>
              <a:t> de </a:t>
            </a:r>
            <a:r>
              <a:rPr lang="en-US" sz="1600" dirty="0" err="1"/>
              <a:t>cada</a:t>
            </a:r>
            <a:r>
              <a:rPr lang="en-US" sz="1600" dirty="0"/>
              <a:t> árbol</a:t>
            </a:r>
          </a:p>
          <a:p>
            <a:pPr lvl="1"/>
            <a:r>
              <a:rPr lang="en-US" sz="1600" dirty="0" err="1"/>
              <a:t>Cuando</a:t>
            </a:r>
            <a:r>
              <a:rPr lang="en-US" sz="1600" dirty="0"/>
              <a:t> </a:t>
            </a:r>
            <a:r>
              <a:rPr lang="en-US" sz="1600" dirty="0" err="1"/>
              <a:t>usamos</a:t>
            </a:r>
            <a:r>
              <a:rPr lang="en-US" sz="1600" dirty="0"/>
              <a:t> bosques </a:t>
            </a:r>
            <a:r>
              <a:rPr lang="en-US" sz="1600" dirty="0" err="1"/>
              <a:t>aleatorios</a:t>
            </a:r>
            <a:r>
              <a:rPr lang="en-US" sz="1600" dirty="0"/>
              <a:t> para </a:t>
            </a:r>
            <a:r>
              <a:rPr lang="en-US" sz="1600" dirty="0" err="1"/>
              <a:t>estimar</a:t>
            </a:r>
            <a:r>
              <a:rPr lang="en-US" sz="1600" dirty="0"/>
              <a:t> </a:t>
            </a:r>
            <a:r>
              <a:rPr lang="en-US" sz="1600" dirty="0" err="1"/>
              <a:t>probabilidades</a:t>
            </a:r>
            <a:r>
              <a:rPr lang="en-US" sz="1600" dirty="0"/>
              <a:t> de </a:t>
            </a:r>
            <a:r>
              <a:rPr lang="en-US" sz="1600" dirty="0" err="1"/>
              <a:t>clase</a:t>
            </a:r>
            <a:r>
              <a:rPr lang="en-US" sz="1600" dirty="0"/>
              <a:t>,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siempre</a:t>
            </a:r>
            <a:r>
              <a:rPr lang="en-US" sz="1600" dirty="0"/>
              <a:t>, es </a:t>
            </a:r>
            <a:r>
              <a:rPr lang="en-US" sz="1600" dirty="0" err="1"/>
              <a:t>necesario</a:t>
            </a:r>
            <a:r>
              <a:rPr lang="en-US" sz="1600" dirty="0"/>
              <a:t> </a:t>
            </a:r>
            <a:r>
              <a:rPr lang="en-US" sz="1600" dirty="0" err="1"/>
              <a:t>checar</a:t>
            </a:r>
            <a:r>
              <a:rPr lang="en-US" sz="1600" dirty="0"/>
              <a:t> la </a:t>
            </a:r>
            <a:r>
              <a:rPr lang="en-US" sz="1600" dirty="0" err="1"/>
              <a:t>calibración</a:t>
            </a:r>
            <a:r>
              <a:rPr lang="en-US" sz="1600" dirty="0"/>
              <a:t> de </a:t>
            </a:r>
            <a:r>
              <a:rPr lang="en-US" sz="1600" dirty="0" err="1"/>
              <a:t>esas</a:t>
            </a:r>
            <a:r>
              <a:rPr lang="en-US" sz="1600" dirty="0"/>
              <a:t> </a:t>
            </a:r>
            <a:r>
              <a:rPr lang="en-US" sz="1600" dirty="0" err="1"/>
              <a:t>probabilidades</a:t>
            </a:r>
            <a:endParaRPr lang="es-ES_tradnl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B376B-5D61-FDBA-5825-F69BA8B88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8608B-9343-68C1-9C9B-86749733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19</a:t>
            </a:fld>
            <a:endParaRPr lang="es-E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0017B-45A3-684A-2B3A-44DFF36D89AB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Observaciones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5715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Árboles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</a:t>
            </a:fld>
            <a:endParaRPr lang="es-ES" noProof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EFEA0EE-C760-F7F8-3677-AE9F9C35A729}"/>
              </a:ext>
            </a:extLst>
          </p:cNvPr>
          <p:cNvSpPr/>
          <p:nvPr/>
        </p:nvSpPr>
        <p:spPr>
          <a:xfrm>
            <a:off x="695325" y="3705443"/>
            <a:ext cx="1908175" cy="827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 err="1"/>
              <a:t>Jef</a:t>
            </a:r>
            <a:r>
              <a:rPr lang="es-ES_tradnl" sz="1400" dirty="0"/>
              <a:t>@ de familia con educación superior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3A572-5824-C349-F670-5BEEE5A5764F}"/>
              </a:ext>
            </a:extLst>
          </p:cNvPr>
          <p:cNvSpPr/>
          <p:nvPr/>
        </p:nvSpPr>
        <p:spPr>
          <a:xfrm>
            <a:off x="6780213" y="2431922"/>
            <a:ext cx="1908175" cy="6214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Vivienda de 6 o más habitaciones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4783578-2855-093F-B7BF-DDC1B2312D2A}"/>
              </a:ext>
            </a:extLst>
          </p:cNvPr>
          <p:cNvSpPr/>
          <p:nvPr/>
        </p:nvSpPr>
        <p:spPr>
          <a:xfrm>
            <a:off x="3719513" y="5184647"/>
            <a:ext cx="1944687" cy="6214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Automóvil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75272E2-6FA5-2467-05A5-8DC51A6F2C05}"/>
              </a:ext>
            </a:extLst>
          </p:cNvPr>
          <p:cNvSpPr/>
          <p:nvPr/>
        </p:nvSpPr>
        <p:spPr>
          <a:xfrm>
            <a:off x="9625013" y="1909634"/>
            <a:ext cx="1908175" cy="6214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_tradnl" sz="1400" dirty="0"/>
              <a:t>Nivel Socioeconómico Alto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998B192-19CC-9970-EB3A-59F7300D3EA2}"/>
              </a:ext>
            </a:extLst>
          </p:cNvPr>
          <p:cNvSpPr/>
          <p:nvPr/>
        </p:nvSpPr>
        <p:spPr>
          <a:xfrm>
            <a:off x="9625013" y="2846259"/>
            <a:ext cx="1908175" cy="6214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_tradnl" sz="1400" dirty="0"/>
              <a:t>Nivel Socioeconómico Medio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B357D85-0A18-B012-9FA1-174180959652}"/>
              </a:ext>
            </a:extLst>
          </p:cNvPr>
          <p:cNvSpPr/>
          <p:nvPr/>
        </p:nvSpPr>
        <p:spPr>
          <a:xfrm>
            <a:off x="9659938" y="3948985"/>
            <a:ext cx="1873250" cy="6214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_tradnl" sz="1400" dirty="0"/>
              <a:t>Nivel Socioeconómico Alto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FD440AD-0C13-6998-00AE-87593598758B}"/>
              </a:ext>
            </a:extLst>
          </p:cNvPr>
          <p:cNvSpPr/>
          <p:nvPr/>
        </p:nvSpPr>
        <p:spPr>
          <a:xfrm>
            <a:off x="9677704" y="4760913"/>
            <a:ext cx="1855484" cy="6214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_tradnl" sz="1400" dirty="0"/>
              <a:t>Nivel Socioeconómico Medio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253FEC1-08A6-669A-909D-E3A8436ED3E7}"/>
              </a:ext>
            </a:extLst>
          </p:cNvPr>
          <p:cNvSpPr/>
          <p:nvPr/>
        </p:nvSpPr>
        <p:spPr>
          <a:xfrm>
            <a:off x="6780213" y="4354949"/>
            <a:ext cx="1908175" cy="6214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Vivienda de 6 o más habitaciones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C5B89E00-68CB-05D6-ACEB-7F4C3C6721D2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2603500" y="4118987"/>
            <a:ext cx="1116013" cy="13763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A68E638A-578B-204E-FA64-3E1226BF5EB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2603500" y="2742624"/>
            <a:ext cx="4176713" cy="13763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652F7C19-AEF5-F446-C173-881779E006B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8688388" y="2220336"/>
            <a:ext cx="936625" cy="5222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E35ADEB2-C692-0BAD-DDE6-886365CE2473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8688388" y="2742624"/>
            <a:ext cx="936625" cy="4143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C9BD6CD4-16FE-AC15-E0FD-B849C7A377E2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5664200" y="4665651"/>
            <a:ext cx="1116013" cy="8296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E3AC5831-C3E7-6090-86C2-28733C50BE8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8688388" y="4665651"/>
            <a:ext cx="989316" cy="5306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1E8A57BC-2E64-E6CD-60F1-04181B1E6188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 flipV="1">
            <a:off x="8688388" y="4259687"/>
            <a:ext cx="971550" cy="4059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 4">
            <a:extLst>
              <a:ext uri="{FF2B5EF4-FFF2-40B4-BE49-F238E27FC236}">
                <a16:creationId xmlns:a16="http://schemas.microsoft.com/office/drawing/2014/main" id="{6EC84624-C2C9-FFD5-A57B-5C67E5F257A8}"/>
              </a:ext>
            </a:extLst>
          </p:cNvPr>
          <p:cNvSpPr txBox="1">
            <a:spLocks/>
          </p:cNvSpPr>
          <p:nvPr/>
        </p:nvSpPr>
        <p:spPr>
          <a:xfrm>
            <a:off x="4239468" y="2814060"/>
            <a:ext cx="488107" cy="57626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Sí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41" name="Title 4">
            <a:extLst>
              <a:ext uri="{FF2B5EF4-FFF2-40B4-BE49-F238E27FC236}">
                <a16:creationId xmlns:a16="http://schemas.microsoft.com/office/drawing/2014/main" id="{E2C999CA-F7A8-A506-B3EF-8F0250B7C801}"/>
              </a:ext>
            </a:extLst>
          </p:cNvPr>
          <p:cNvSpPr txBox="1">
            <a:spLocks/>
          </p:cNvSpPr>
          <p:nvPr/>
        </p:nvSpPr>
        <p:spPr>
          <a:xfrm>
            <a:off x="2603500" y="4685723"/>
            <a:ext cx="488107" cy="57626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No</a:t>
            </a:r>
          </a:p>
        </p:txBody>
      </p:sp>
      <p:sp>
        <p:nvSpPr>
          <p:cNvPr id="42" name="Title 4">
            <a:extLst>
              <a:ext uri="{FF2B5EF4-FFF2-40B4-BE49-F238E27FC236}">
                <a16:creationId xmlns:a16="http://schemas.microsoft.com/office/drawing/2014/main" id="{C176130F-F6E0-7EF4-8D81-0FDBA4AB1488}"/>
              </a:ext>
            </a:extLst>
          </p:cNvPr>
          <p:cNvSpPr txBox="1">
            <a:spLocks/>
          </p:cNvSpPr>
          <p:nvPr/>
        </p:nvSpPr>
        <p:spPr>
          <a:xfrm>
            <a:off x="8688388" y="1957397"/>
            <a:ext cx="566042" cy="416340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Sí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43" name="Title 4">
            <a:extLst>
              <a:ext uri="{FF2B5EF4-FFF2-40B4-BE49-F238E27FC236}">
                <a16:creationId xmlns:a16="http://schemas.microsoft.com/office/drawing/2014/main" id="{80084DBD-44C2-F8F4-6FA5-A2CAD86FA3F1}"/>
              </a:ext>
            </a:extLst>
          </p:cNvPr>
          <p:cNvSpPr txBox="1">
            <a:spLocks/>
          </p:cNvSpPr>
          <p:nvPr/>
        </p:nvSpPr>
        <p:spPr>
          <a:xfrm>
            <a:off x="8696130" y="2994242"/>
            <a:ext cx="863600" cy="57626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No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D9E7716-89D1-9446-989B-1353B2A42FCF}"/>
              </a:ext>
            </a:extLst>
          </p:cNvPr>
          <p:cNvSpPr/>
          <p:nvPr/>
        </p:nvSpPr>
        <p:spPr>
          <a:xfrm>
            <a:off x="9677704" y="5654546"/>
            <a:ext cx="1855484" cy="62140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s-ES_tradnl" sz="1400" dirty="0"/>
              <a:t>Nivel Socioeconómico Bajo</a:t>
            </a:r>
          </a:p>
        </p:txBody>
      </p:sp>
      <p:cxnSp>
        <p:nvCxnSpPr>
          <p:cNvPr id="64" name="Curved Connector 63">
            <a:extLst>
              <a:ext uri="{FF2B5EF4-FFF2-40B4-BE49-F238E27FC236}">
                <a16:creationId xmlns:a16="http://schemas.microsoft.com/office/drawing/2014/main" id="{F481CE19-4420-0380-4431-CDC2A2643A4A}"/>
              </a:ext>
            </a:extLst>
          </p:cNvPr>
          <p:cNvCxnSpPr>
            <a:cxnSpLocks/>
            <a:stCxn id="10" idx="3"/>
            <a:endCxn id="63" idx="1"/>
          </p:cNvCxnSpPr>
          <p:nvPr/>
        </p:nvCxnSpPr>
        <p:spPr>
          <a:xfrm>
            <a:off x="5664200" y="5495349"/>
            <a:ext cx="4013504" cy="46989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itle 4">
            <a:extLst>
              <a:ext uri="{FF2B5EF4-FFF2-40B4-BE49-F238E27FC236}">
                <a16:creationId xmlns:a16="http://schemas.microsoft.com/office/drawing/2014/main" id="{7043CC8C-BDD2-F520-8D71-CC3FCD42BFC4}"/>
              </a:ext>
            </a:extLst>
          </p:cNvPr>
          <p:cNvSpPr txBox="1">
            <a:spLocks/>
          </p:cNvSpPr>
          <p:nvPr/>
        </p:nvSpPr>
        <p:spPr>
          <a:xfrm>
            <a:off x="5864617" y="4760913"/>
            <a:ext cx="566042" cy="416340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Sí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68" name="Title 4">
            <a:extLst>
              <a:ext uri="{FF2B5EF4-FFF2-40B4-BE49-F238E27FC236}">
                <a16:creationId xmlns:a16="http://schemas.microsoft.com/office/drawing/2014/main" id="{D3CAF1C4-578F-0F52-2B0F-D8C29DE2E3B0}"/>
              </a:ext>
            </a:extLst>
          </p:cNvPr>
          <p:cNvSpPr txBox="1">
            <a:spLocks/>
          </p:cNvSpPr>
          <p:nvPr/>
        </p:nvSpPr>
        <p:spPr>
          <a:xfrm>
            <a:off x="7248525" y="5582998"/>
            <a:ext cx="863600" cy="57626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No</a:t>
            </a:r>
          </a:p>
        </p:txBody>
      </p:sp>
      <p:sp>
        <p:nvSpPr>
          <p:cNvPr id="69" name="Title 4">
            <a:extLst>
              <a:ext uri="{FF2B5EF4-FFF2-40B4-BE49-F238E27FC236}">
                <a16:creationId xmlns:a16="http://schemas.microsoft.com/office/drawing/2014/main" id="{281889FC-34B8-F707-3BAC-60FBFA9BBEAF}"/>
              </a:ext>
            </a:extLst>
          </p:cNvPr>
          <p:cNvSpPr txBox="1">
            <a:spLocks/>
          </p:cNvSpPr>
          <p:nvPr/>
        </p:nvSpPr>
        <p:spPr>
          <a:xfrm>
            <a:off x="8705698" y="3924516"/>
            <a:ext cx="566042" cy="416340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Sí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70" name="Title 4">
            <a:extLst>
              <a:ext uri="{FF2B5EF4-FFF2-40B4-BE49-F238E27FC236}">
                <a16:creationId xmlns:a16="http://schemas.microsoft.com/office/drawing/2014/main" id="{011F8146-B7D3-FF82-E507-8B0B09B937C2}"/>
              </a:ext>
            </a:extLst>
          </p:cNvPr>
          <p:cNvSpPr txBox="1">
            <a:spLocks/>
          </p:cNvSpPr>
          <p:nvPr/>
        </p:nvSpPr>
        <p:spPr>
          <a:xfrm>
            <a:off x="8688388" y="4961361"/>
            <a:ext cx="863600" cy="57626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itle 4">
                <a:extLst>
                  <a:ext uri="{FF2B5EF4-FFF2-40B4-BE49-F238E27FC236}">
                    <a16:creationId xmlns:a16="http://schemas.microsoft.com/office/drawing/2014/main" id="{74A272B2-2E4B-C929-9B1E-DBE87EF90D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13542" y="1413929"/>
                <a:ext cx="566042" cy="416340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71" name="Title 4">
                <a:extLst>
                  <a:ext uri="{FF2B5EF4-FFF2-40B4-BE49-F238E27FC236}">
                    <a16:creationId xmlns:a16="http://schemas.microsoft.com/office/drawing/2014/main" id="{74A272B2-2E4B-C929-9B1E-DBE87EF90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542" y="1413929"/>
                <a:ext cx="566042" cy="416340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itle 4">
                <a:extLst>
                  <a:ext uri="{FF2B5EF4-FFF2-40B4-BE49-F238E27FC236}">
                    <a16:creationId xmlns:a16="http://schemas.microsoft.com/office/drawing/2014/main" id="{BE7FA91B-8EB1-D4B2-4724-D5A24E77DA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97304" y="1882241"/>
                <a:ext cx="566042" cy="416340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72" name="Title 4">
                <a:extLst>
                  <a:ext uri="{FF2B5EF4-FFF2-40B4-BE49-F238E27FC236}">
                    <a16:creationId xmlns:a16="http://schemas.microsoft.com/office/drawing/2014/main" id="{BE7FA91B-8EB1-D4B2-4724-D5A24E77D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304" y="1882241"/>
                <a:ext cx="566042" cy="416340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itle 4">
                <a:extLst>
                  <a:ext uri="{FF2B5EF4-FFF2-40B4-BE49-F238E27FC236}">
                    <a16:creationId xmlns:a16="http://schemas.microsoft.com/office/drawing/2014/main" id="{893A714D-10EA-4735-4CA2-3654B7F382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36604" y="4652951"/>
                <a:ext cx="566042" cy="416340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73" name="Title 4">
                <a:extLst>
                  <a:ext uri="{FF2B5EF4-FFF2-40B4-BE49-F238E27FC236}">
                    <a16:creationId xmlns:a16="http://schemas.microsoft.com/office/drawing/2014/main" id="{893A714D-10EA-4735-4CA2-3654B7F38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604" y="4652951"/>
                <a:ext cx="566042" cy="416340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itle 4">
                <a:extLst>
                  <a:ext uri="{FF2B5EF4-FFF2-40B4-BE49-F238E27FC236}">
                    <a16:creationId xmlns:a16="http://schemas.microsoft.com/office/drawing/2014/main" id="{1C04BBAB-2681-8ED6-3C1F-9B38E18605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2417" y="3174445"/>
                <a:ext cx="566042" cy="416340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74" name="Title 4">
                <a:extLst>
                  <a:ext uri="{FF2B5EF4-FFF2-40B4-BE49-F238E27FC236}">
                    <a16:creationId xmlns:a16="http://schemas.microsoft.com/office/drawing/2014/main" id="{1C04BBAB-2681-8ED6-3C1F-9B38E1860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417" y="3174445"/>
                <a:ext cx="566042" cy="41634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itle 4">
                <a:extLst>
                  <a:ext uri="{FF2B5EF4-FFF2-40B4-BE49-F238E27FC236}">
                    <a16:creationId xmlns:a16="http://schemas.microsoft.com/office/drawing/2014/main" id="{BEAA547B-280E-16D0-5DD3-33A5E23803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97304" y="3824288"/>
                <a:ext cx="566042" cy="416340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35" name="Title 4">
                <a:extLst>
                  <a:ext uri="{FF2B5EF4-FFF2-40B4-BE49-F238E27FC236}">
                    <a16:creationId xmlns:a16="http://schemas.microsoft.com/office/drawing/2014/main" id="{BEAA547B-280E-16D0-5DD3-33A5E2380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304" y="3824288"/>
                <a:ext cx="566042" cy="416340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5046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6497-F61E-BEB3-10C1-85EAE649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 </a:t>
            </a:r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27114-AC9B-6453-C7C9-B842A281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8D07F-D4DF-FEF5-CC17-BC9C2A46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20</a:t>
            </a:fld>
            <a:endParaRPr lang="es-ES" noProof="0"/>
          </a:p>
        </p:txBody>
      </p:sp>
      <p:pic>
        <p:nvPicPr>
          <p:cNvPr id="1026" name="Picture 2" descr="R y GIS: qué es R y su relación con los SIG - MappingGIS">
            <a:extLst>
              <a:ext uri="{FF2B5EF4-FFF2-40B4-BE49-F238E27FC236}">
                <a16:creationId xmlns:a16="http://schemas.microsoft.com/office/drawing/2014/main" id="{49D80F7B-95FF-C2DB-7291-99541F9D27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63" y="1854209"/>
            <a:ext cx="4968875" cy="384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057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6A87A-0D6F-1BE4-3AD0-4A38EF227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81" y="1484313"/>
            <a:ext cx="10943607" cy="3811773"/>
          </a:xfrm>
        </p:spPr>
        <p:txBody>
          <a:bodyPr>
            <a:normAutofit/>
          </a:bodyPr>
          <a:lstStyle/>
          <a:p>
            <a:r>
              <a:rPr lang="en-US" sz="1700" dirty="0"/>
              <a:t>Se </a:t>
            </a:r>
            <a:r>
              <a:rPr lang="en-US" sz="1700" dirty="0" err="1"/>
              <a:t>aplica</a:t>
            </a:r>
            <a:r>
              <a:rPr lang="en-US" sz="1700" dirty="0"/>
              <a:t> de </a:t>
            </a:r>
            <a:r>
              <a:rPr lang="en-US" sz="1700" dirty="0" err="1"/>
              <a:t>manera</a:t>
            </a:r>
            <a:r>
              <a:rPr lang="en-US" sz="1700" dirty="0"/>
              <a:t> </a:t>
            </a:r>
            <a:r>
              <a:rPr lang="en-US" sz="1700" dirty="0" err="1"/>
              <a:t>más</a:t>
            </a:r>
            <a:r>
              <a:rPr lang="en-US" sz="1700" dirty="0"/>
              <a:t> </a:t>
            </a:r>
            <a:r>
              <a:rPr lang="en-US" sz="1700" dirty="0" err="1"/>
              <a:t>efectiva</a:t>
            </a:r>
            <a:r>
              <a:rPr lang="en-US" sz="1700" dirty="0"/>
              <a:t> a </a:t>
            </a:r>
            <a:r>
              <a:rPr lang="en-US" sz="1700" dirty="0" err="1"/>
              <a:t>modelos</a:t>
            </a:r>
            <a:r>
              <a:rPr lang="en-US" sz="1700" dirty="0"/>
              <a:t> con alto </a:t>
            </a:r>
            <a:r>
              <a:rPr lang="en-US" sz="1700" dirty="0" err="1"/>
              <a:t>sesgo</a:t>
            </a:r>
            <a:r>
              <a:rPr lang="en-US" sz="1700" dirty="0"/>
              <a:t> y </a:t>
            </a:r>
            <a:r>
              <a:rPr lang="en-US" sz="1700" dirty="0" err="1"/>
              <a:t>baja</a:t>
            </a:r>
            <a:r>
              <a:rPr lang="en-US" sz="1700" dirty="0"/>
              <a:t> </a:t>
            </a:r>
            <a:r>
              <a:rPr lang="en-US" sz="1700" dirty="0" err="1"/>
              <a:t>varianza</a:t>
            </a:r>
            <a:r>
              <a:rPr lang="en-US" sz="1700" dirty="0"/>
              <a:t>. </a:t>
            </a:r>
          </a:p>
          <a:p>
            <a:r>
              <a:rPr lang="en-US" sz="1700" dirty="0" err="1"/>
              <a:t>Agrega</a:t>
            </a:r>
            <a:r>
              <a:rPr lang="en-US" sz="1700" dirty="0"/>
              <a:t> </a:t>
            </a:r>
            <a:r>
              <a:rPr lang="en-US" sz="1700" dirty="0" err="1"/>
              <a:t>nuevos</a:t>
            </a:r>
            <a:r>
              <a:rPr lang="en-US" sz="1700" dirty="0"/>
              <a:t> </a:t>
            </a:r>
            <a:r>
              <a:rPr lang="en-US" sz="1700" dirty="0" err="1"/>
              <a:t>modelos</a:t>
            </a:r>
            <a:r>
              <a:rPr lang="en-US" sz="1700" dirty="0"/>
              <a:t> al conjunto de forma </a:t>
            </a:r>
            <a:r>
              <a:rPr lang="en-US" sz="1700" dirty="0" err="1"/>
              <a:t>secuenciada</a:t>
            </a:r>
            <a:r>
              <a:rPr lang="en-US" sz="1700" dirty="0"/>
              <a:t>. </a:t>
            </a:r>
          </a:p>
          <a:p>
            <a:r>
              <a:rPr lang="en-US" sz="1700" dirty="0" err="1"/>
              <a:t>Resuelve</a:t>
            </a:r>
            <a:r>
              <a:rPr lang="en-US" sz="1700" dirty="0"/>
              <a:t> la </a:t>
            </a:r>
            <a:r>
              <a:rPr lang="en-US" sz="1700" dirty="0" err="1"/>
              <a:t>compensación</a:t>
            </a:r>
            <a:r>
              <a:rPr lang="en-US" sz="1700" dirty="0"/>
              <a:t> de </a:t>
            </a:r>
            <a:r>
              <a:rPr lang="en-US" sz="1700" dirty="0" err="1"/>
              <a:t>sesgo-varianza</a:t>
            </a:r>
            <a:r>
              <a:rPr lang="en-US" sz="1700" dirty="0"/>
              <a:t> al </a:t>
            </a:r>
            <a:r>
              <a:rPr lang="en-US" sz="1700" dirty="0" err="1"/>
              <a:t>comenzar</a:t>
            </a:r>
            <a:r>
              <a:rPr lang="en-US" sz="1700" dirty="0"/>
              <a:t> con un </a:t>
            </a:r>
            <a:r>
              <a:rPr lang="en-US" sz="1700" dirty="0" err="1"/>
              <a:t>modelo</a:t>
            </a:r>
            <a:r>
              <a:rPr lang="en-US" sz="1700" dirty="0"/>
              <a:t> </a:t>
            </a:r>
            <a:r>
              <a:rPr lang="en-US" sz="1700" dirty="0" err="1"/>
              <a:t>débil</a:t>
            </a:r>
            <a:r>
              <a:rPr lang="en-US" sz="1700" dirty="0"/>
              <a:t> y </a:t>
            </a:r>
            <a:r>
              <a:rPr lang="en-US" sz="1700" dirty="0" err="1"/>
              <a:t>secuencialmente</a:t>
            </a:r>
            <a:r>
              <a:rPr lang="en-US" sz="1700" dirty="0"/>
              <a:t> </a:t>
            </a:r>
            <a:r>
              <a:rPr lang="en-US" sz="1700" dirty="0" err="1"/>
              <a:t>aumenta</a:t>
            </a:r>
            <a:r>
              <a:rPr lang="en-US" sz="1700" dirty="0"/>
              <a:t> </a:t>
            </a:r>
            <a:r>
              <a:rPr lang="en-US" sz="1700" dirty="0" err="1"/>
              <a:t>su</a:t>
            </a:r>
            <a:r>
              <a:rPr lang="en-US" sz="1700" dirty="0"/>
              <a:t> </a:t>
            </a:r>
            <a:r>
              <a:rPr lang="en-US" sz="1700" dirty="0" err="1"/>
              <a:t>rendimiento</a:t>
            </a:r>
            <a:r>
              <a:rPr lang="en-US" sz="1700" dirty="0"/>
              <a:t> </a:t>
            </a:r>
            <a:r>
              <a:rPr lang="en-US" sz="1700" dirty="0" err="1"/>
              <a:t>construyendo</a:t>
            </a:r>
            <a:r>
              <a:rPr lang="en-US" sz="1700" dirty="0"/>
              <a:t> </a:t>
            </a:r>
            <a:r>
              <a:rPr lang="en-US" sz="1700" dirty="0" err="1"/>
              <a:t>nuevos</a:t>
            </a:r>
            <a:r>
              <a:rPr lang="en-US" sz="1700" dirty="0"/>
              <a:t> </a:t>
            </a:r>
            <a:r>
              <a:rPr lang="en-US" sz="1700" dirty="0" err="1"/>
              <a:t>modelos</a:t>
            </a:r>
            <a:r>
              <a:rPr lang="en-US" sz="1700" dirty="0"/>
              <a:t>. </a:t>
            </a:r>
          </a:p>
          <a:p>
            <a:r>
              <a:rPr lang="en-US" sz="1700" dirty="0" err="1"/>
              <a:t>Cada</a:t>
            </a:r>
            <a:r>
              <a:rPr lang="en-US" sz="1700" dirty="0"/>
              <a:t> nuevo </a:t>
            </a:r>
            <a:r>
              <a:rPr lang="en-US" sz="1700" dirty="0" err="1"/>
              <a:t>modelo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la </a:t>
            </a:r>
            <a:r>
              <a:rPr lang="en-US" sz="1700" dirty="0" err="1"/>
              <a:t>secuencia</a:t>
            </a:r>
            <a:r>
              <a:rPr lang="en-US" sz="1700" dirty="0"/>
              <a:t> </a:t>
            </a:r>
            <a:r>
              <a:rPr lang="en-US" sz="1700" dirty="0" err="1"/>
              <a:t>intenta</a:t>
            </a:r>
            <a:r>
              <a:rPr lang="en-US" sz="1700" dirty="0"/>
              <a:t> </a:t>
            </a:r>
            <a:r>
              <a:rPr lang="en-US" sz="1700" dirty="0" err="1"/>
              <a:t>arreglar</a:t>
            </a:r>
            <a:r>
              <a:rPr lang="en-US" sz="1700" dirty="0"/>
              <a:t> </a:t>
            </a:r>
            <a:r>
              <a:rPr lang="en-US" sz="1700" dirty="0" err="1"/>
              <a:t>dónde</a:t>
            </a:r>
            <a:r>
              <a:rPr lang="en-US" sz="1700" dirty="0"/>
              <a:t> </a:t>
            </a:r>
            <a:r>
              <a:rPr lang="en-US" sz="1700" dirty="0" err="1"/>
              <a:t>el</a:t>
            </a:r>
            <a:r>
              <a:rPr lang="en-US" sz="1700" dirty="0"/>
              <a:t> anterior </a:t>
            </a:r>
            <a:r>
              <a:rPr lang="en-US" sz="1700" dirty="0" err="1"/>
              <a:t>cometió</a:t>
            </a:r>
            <a:r>
              <a:rPr lang="en-US" sz="1700" dirty="0"/>
              <a:t> </a:t>
            </a:r>
            <a:r>
              <a:rPr lang="en-US" sz="1700" dirty="0" err="1"/>
              <a:t>los</a:t>
            </a:r>
            <a:r>
              <a:rPr lang="en-US" sz="1700" dirty="0"/>
              <a:t> </a:t>
            </a:r>
            <a:r>
              <a:rPr lang="en-US" sz="1700" dirty="0" err="1"/>
              <a:t>mayores</a:t>
            </a:r>
            <a:r>
              <a:rPr lang="en-US" sz="1700" dirty="0"/>
              <a:t> </a:t>
            </a:r>
            <a:r>
              <a:rPr lang="en-US" sz="1700" dirty="0" err="1"/>
              <a:t>errores</a:t>
            </a:r>
            <a:endParaRPr lang="en-US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21</a:t>
            </a:fld>
            <a:endParaRPr lang="es-ES" noProof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0D2A2E-C503-29C4-F37B-1AC6C13B84A7}"/>
              </a:ext>
            </a:extLst>
          </p:cNvPr>
          <p:cNvGrpSpPr/>
          <p:nvPr/>
        </p:nvGrpSpPr>
        <p:grpSpPr>
          <a:xfrm>
            <a:off x="695326" y="4232006"/>
            <a:ext cx="1008062" cy="1008062"/>
            <a:chOff x="1595438" y="4167739"/>
            <a:chExt cx="1008062" cy="100806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6F8E5B-3C6A-9567-BC61-B457611CCA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3388" y="4292600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1C68838-3BEE-47F9-D9A7-E60FB5E75E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5788" y="4445000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87A7B8-9326-06A9-292F-BC5B101C9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8188" y="4597400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4927CA-D8AE-8589-A978-23C4D274BA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3388" y="4574157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73AAF5-FF3B-A7EE-E03C-1E43A9277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6104" y="4263457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48D31AD-998D-D6E8-5638-F0D7AEE72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8997" y="4760913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E3D9F3E-AC6B-8D07-BDD2-4C5632AE01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2402" y="4616250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4C83F9-6521-7179-FA60-C282327AF6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5671" y="4429425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8568AB9-289C-B08C-DBE0-8819ED7447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4066" y="4796531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51C49B6-04C1-CFDF-D013-1325BA41EA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3388" y="4868863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FED50F8-56C0-2592-43F0-BC671B7A7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1489" y="4796531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404375-D598-A32F-E19B-42F00ADC28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8339" y="4273082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958A90-B0C4-3B31-CD30-9F530E3B4A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1864" y="4400550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C1E0E2-64B4-BE43-5312-00A9DDE4AA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5249" y="4929322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A90E96-51D3-339A-7BA1-B9389CEABD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52028" y="4956743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7F8C5D-8274-F434-252A-36B34B0C0C30}"/>
                </a:ext>
              </a:extLst>
            </p:cNvPr>
            <p:cNvSpPr/>
            <p:nvPr/>
          </p:nvSpPr>
          <p:spPr>
            <a:xfrm>
              <a:off x="1595438" y="4167739"/>
              <a:ext cx="1008062" cy="10080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9098EA-4010-B889-09B6-8BBE71B76C80}"/>
              </a:ext>
            </a:extLst>
          </p:cNvPr>
          <p:cNvGrpSpPr/>
          <p:nvPr/>
        </p:nvGrpSpPr>
        <p:grpSpPr>
          <a:xfrm>
            <a:off x="4292446" y="4232006"/>
            <a:ext cx="1008062" cy="1008062"/>
            <a:chOff x="1595438" y="4167739"/>
            <a:chExt cx="1008062" cy="100806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1C39672-6738-23D6-7A85-25B4F5ACE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3388" y="4292600"/>
              <a:ext cx="144663" cy="14466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7F9B6F3-2F09-1F47-8839-0985E76293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5788" y="4445000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B3C085D-84BD-3C44-70FA-90C981D7D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8188" y="4597400"/>
              <a:ext cx="144663" cy="14466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9E71946-5930-D816-7C71-3585B3A458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3388" y="4574157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D2A93E-9E1B-9F61-510B-AE18E4F03C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6104" y="4263457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AA78A5A-481D-E43A-A995-316357D803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8997" y="4760913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5743187-83DC-7732-DC39-8DEBB83D88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2402" y="4616250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D066D30-BCB9-5CBB-BE6F-C9689FFA1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5671" y="4429425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51CBF15-E3DD-D2C3-C20F-FE2B14D5D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4066" y="4796531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65A7CC6-BB60-18CF-E7E1-8AE5CB2BAB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3388" y="4868863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082CD9C-9675-FF39-71A8-C391804382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1489" y="4796531"/>
              <a:ext cx="144663" cy="14466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6B61970-DFC7-4F6A-F7EA-514DD36A99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8339" y="4273082"/>
              <a:ext cx="144663" cy="14466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B288601-7055-3A86-2F4B-E64F95BBFF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1864" y="4400550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49B69FF-C4BC-CC68-519D-FF021217B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5249" y="4929322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D3DD2A5-E6EA-E4E4-344B-67EA591F2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52028" y="4956743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1356B58-2DE6-3A22-C864-493E6A32CB89}"/>
                </a:ext>
              </a:extLst>
            </p:cNvPr>
            <p:cNvSpPr/>
            <p:nvPr/>
          </p:nvSpPr>
          <p:spPr>
            <a:xfrm>
              <a:off x="1595438" y="4167739"/>
              <a:ext cx="1008062" cy="10080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646135-406F-74D3-B284-96A1B1F48FBF}"/>
              </a:ext>
            </a:extLst>
          </p:cNvPr>
          <p:cNvGrpSpPr/>
          <p:nvPr/>
        </p:nvGrpSpPr>
        <p:grpSpPr>
          <a:xfrm>
            <a:off x="7814280" y="4232006"/>
            <a:ext cx="1008062" cy="1008062"/>
            <a:chOff x="1595438" y="4167739"/>
            <a:chExt cx="1008062" cy="1008062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C6AA6F0-5CB9-0E08-967A-6F9993BD17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3388" y="4292600"/>
              <a:ext cx="144663" cy="14466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4665F85-EC2E-6882-95F3-8A7AFE98C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5788" y="4445000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AE5673B-1A94-351A-D04C-04DC70F686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08188" y="4597400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0033D2A-1F1A-8BEF-F493-AA2AFECA79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3388" y="4574157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CBB678F-9010-5811-DA7D-9E23DA681D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6104" y="4263457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703DE6F-9D4B-DA46-6604-064EF86D91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8997" y="4760913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6D8402B-EB8B-FF60-9CFA-49874CDF98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42402" y="4616250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455AFBA-A8C4-8DCC-A651-73FC7E59A0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5671" y="4429425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81A8850-372C-6E4E-AD0D-53FF14DCB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4066" y="4796531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51049C3-1565-6EF9-D8FA-F1A20ACF86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03388" y="4868863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2A74FCC-6470-D523-D870-01EF6B3DC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51489" y="4796531"/>
              <a:ext cx="144663" cy="14466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42EEA8B-54F9-9636-7598-599AAC9149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8339" y="4273082"/>
              <a:ext cx="144663" cy="14466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24F23F3-897F-103E-32D3-28E555B92F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1864" y="4400550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686A74-BF9C-0F9C-94F4-946F08517C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5249" y="4929322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51AB51E-EC55-7AD2-E6DE-09E59B341A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52028" y="4956743"/>
              <a:ext cx="144663" cy="144663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endParaRPr lang="en-US" sz="11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03ACF7D-3BBE-E77A-A49A-48109A2FD254}"/>
                </a:ext>
              </a:extLst>
            </p:cNvPr>
            <p:cNvSpPr/>
            <p:nvPr/>
          </p:nvSpPr>
          <p:spPr>
            <a:xfrm>
              <a:off x="1595438" y="4167739"/>
              <a:ext cx="1008062" cy="10080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91AEAC-52D9-2E94-731B-03AD9184AA69}"/>
              </a:ext>
            </a:extLst>
          </p:cNvPr>
          <p:cNvGrpSpPr>
            <a:grpSpLocks noChangeAspect="1"/>
          </p:cNvGrpSpPr>
          <p:nvPr/>
        </p:nvGrpSpPr>
        <p:grpSpPr>
          <a:xfrm>
            <a:off x="2540983" y="4449749"/>
            <a:ext cx="913868" cy="572577"/>
            <a:chOff x="2711450" y="4292600"/>
            <a:chExt cx="1958958" cy="12273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D678277C-55E5-3DE9-2B91-6D7F93C4DF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081163" y="4757489"/>
                  <a:ext cx="290591" cy="290591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400" dirty="0"/>
                </a:p>
              </p:txBody>
            </p:sp>
          </mc:Choice>
          <mc:Fallback xmlns=""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D678277C-55E5-3DE9-2B91-6D7F93C4DF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1163" y="4757489"/>
                  <a:ext cx="290591" cy="29059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56BFBE84-E2BD-CBA3-3A8A-0F63B4E76A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59106" y="4292600"/>
                  <a:ext cx="290591" cy="2905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400" dirty="0"/>
                </a:p>
              </p:txBody>
            </p:sp>
          </mc:Choice>
          <mc:Fallback xmlns=""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56BFBE84-E2BD-CBA3-3A8A-0F63B4E76A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106" y="4292600"/>
                  <a:ext cx="290591" cy="29059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64B25DB5-4067-E16F-C4A8-C282455A67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09702" y="4798414"/>
                  <a:ext cx="290591" cy="2905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400" dirty="0"/>
                </a:p>
              </p:txBody>
            </p:sp>
          </mc:Choice>
          <mc:Fallback xmlns="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64B25DB5-4067-E16F-C4A8-C282455A67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9702" y="4798414"/>
                  <a:ext cx="290591" cy="29059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B466110-71F1-0F23-0883-8E81BCE5B2B6}"/>
                </a:ext>
              </a:extLst>
            </p:cNvPr>
            <p:cNvCxnSpPr>
              <a:cxnSpLocks/>
              <a:stCxn id="77" idx="4"/>
            </p:cNvCxnSpPr>
            <p:nvPr/>
          </p:nvCxnSpPr>
          <p:spPr>
            <a:xfrm flipH="1">
              <a:off x="3253805" y="4583191"/>
              <a:ext cx="450597" cy="21059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9E27600-C0F7-38C6-0A2B-DB9BE6F2CFE0}"/>
                </a:ext>
              </a:extLst>
            </p:cNvPr>
            <p:cNvCxnSpPr>
              <a:cxnSpLocks/>
              <a:stCxn id="77" idx="4"/>
              <a:endCxn id="78" idx="0"/>
            </p:cNvCxnSpPr>
            <p:nvPr/>
          </p:nvCxnSpPr>
          <p:spPr>
            <a:xfrm>
              <a:off x="3704402" y="4583191"/>
              <a:ext cx="450596" cy="21522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127690D1-0C3F-0425-5C75-ECB520F227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00548" y="5224754"/>
                  <a:ext cx="290591" cy="290591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400" dirty="0"/>
                </a:p>
              </p:txBody>
            </p:sp>
          </mc:Choice>
          <mc:Fallback xmlns=""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127690D1-0C3F-0425-5C75-ECB520F227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0548" y="5224754"/>
                  <a:ext cx="290591" cy="29059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1F95BB7E-D96E-8BF7-8F0D-BCF15C4DDE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379817" y="5229380"/>
                  <a:ext cx="290591" cy="290591"/>
                </a:xfrm>
                <a:prstGeom prst="ellipse">
                  <a:avLst/>
                </a:prstGeom>
                <a:solidFill>
                  <a:schemeClr val="accent3"/>
                </a:solidFill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400" dirty="0"/>
                </a:p>
              </p:txBody>
            </p:sp>
          </mc:Choice>
          <mc:Fallback xmlns=""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1F95BB7E-D96E-8BF7-8F0D-BCF15C4DDE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817" y="5229380"/>
                  <a:ext cx="290591" cy="290591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A2CA035-43FD-CAED-350B-E74F26130950}"/>
                </a:ext>
              </a:extLst>
            </p:cNvPr>
            <p:cNvCxnSpPr>
              <a:cxnSpLocks/>
              <a:stCxn id="78" idx="4"/>
              <a:endCxn id="81" idx="0"/>
            </p:cNvCxnSpPr>
            <p:nvPr/>
          </p:nvCxnSpPr>
          <p:spPr>
            <a:xfrm flipH="1">
              <a:off x="3845844" y="5089005"/>
              <a:ext cx="309154" cy="135749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17598FB-7208-EF92-573E-23A3FF2EA02D}"/>
                </a:ext>
              </a:extLst>
            </p:cNvPr>
            <p:cNvCxnSpPr>
              <a:cxnSpLocks/>
              <a:stCxn id="78" idx="4"/>
              <a:endCxn id="82" idx="0"/>
            </p:cNvCxnSpPr>
            <p:nvPr/>
          </p:nvCxnSpPr>
          <p:spPr>
            <a:xfrm>
              <a:off x="4154998" y="5089005"/>
              <a:ext cx="370115" cy="140375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AC5B994-BF9D-F8C6-62BC-CA745F36B6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11450" y="5140965"/>
                  <a:ext cx="290591" cy="290591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400" dirty="0"/>
                </a:p>
              </p:txBody>
            </p:sp>
          </mc:Choice>
          <mc:Fallback xmlns=""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AC5B994-BF9D-F8C6-62BC-CA745F36B6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1450" y="5140965"/>
                  <a:ext cx="290591" cy="290591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9EC09554-B57C-9B6C-882E-4D0EE7EC6A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92409" y="5158776"/>
                  <a:ext cx="290591" cy="290591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400" dirty="0"/>
                </a:p>
              </p:txBody>
            </p:sp>
          </mc:Choice>
          <mc:Fallback xmlns=""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9EC09554-B57C-9B6C-882E-4D0EE7EC6A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409" y="5158776"/>
                  <a:ext cx="290591" cy="290591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294D414-F27A-BE7D-D63C-9A6D3BD0B694}"/>
                </a:ext>
              </a:extLst>
            </p:cNvPr>
            <p:cNvCxnSpPr>
              <a:cxnSpLocks/>
              <a:stCxn id="85" idx="0"/>
              <a:endCxn id="76" idx="4"/>
            </p:cNvCxnSpPr>
            <p:nvPr/>
          </p:nvCxnSpPr>
          <p:spPr>
            <a:xfrm flipV="1">
              <a:off x="2856746" y="5048080"/>
              <a:ext cx="369713" cy="92885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F5BE4EC-3E02-F122-C766-39106D4228D1}"/>
                </a:ext>
              </a:extLst>
            </p:cNvPr>
            <p:cNvCxnSpPr>
              <a:cxnSpLocks/>
              <a:stCxn id="86" idx="0"/>
              <a:endCxn id="76" idx="4"/>
            </p:cNvCxnSpPr>
            <p:nvPr/>
          </p:nvCxnSpPr>
          <p:spPr>
            <a:xfrm flipH="1" flipV="1">
              <a:off x="3226459" y="5048080"/>
              <a:ext cx="311246" cy="11069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100AFC0-6368-A3D7-00E6-C84E32861F97}"/>
              </a:ext>
            </a:extLst>
          </p:cNvPr>
          <p:cNvGrpSpPr>
            <a:grpSpLocks noChangeAspect="1"/>
          </p:cNvGrpSpPr>
          <p:nvPr/>
        </p:nvGrpSpPr>
        <p:grpSpPr>
          <a:xfrm>
            <a:off x="6138103" y="4374981"/>
            <a:ext cx="838582" cy="722112"/>
            <a:chOff x="9735614" y="2956276"/>
            <a:chExt cx="1797574" cy="15479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B9CA534E-6383-F19B-B77B-BA9B8490B3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1351" y="2956276"/>
                  <a:ext cx="290591" cy="290591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600" dirty="0"/>
                </a:p>
              </p:txBody>
            </p:sp>
          </mc:Choice>
          <mc:Fallback xmlns=""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B9CA534E-6383-F19B-B77B-BA9B8490B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1351" y="2956276"/>
                  <a:ext cx="290591" cy="290591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1FDE4B84-0CD4-F37F-2300-127BE9399C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61638" y="3339752"/>
                  <a:ext cx="290591" cy="290591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 xmlns=""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1FDE4B84-0CD4-F37F-2300-127BE9399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1638" y="3339752"/>
                  <a:ext cx="290591" cy="290591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1E05E0BF-F5EB-B7C8-E07A-5891CE4F2D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42597" y="3357563"/>
                  <a:ext cx="290591" cy="290591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 xmlns=""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1E05E0BF-F5EB-B7C8-E07A-5891CE4F2D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2597" y="3357563"/>
                  <a:ext cx="290591" cy="290591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1A97B29-FB7E-6E6F-2455-AA831283C6F5}"/>
                </a:ext>
              </a:extLst>
            </p:cNvPr>
            <p:cNvCxnSpPr>
              <a:cxnSpLocks/>
              <a:stCxn id="91" idx="0"/>
              <a:endCxn id="90" idx="4"/>
            </p:cNvCxnSpPr>
            <p:nvPr/>
          </p:nvCxnSpPr>
          <p:spPr>
            <a:xfrm flipV="1">
              <a:off x="10706934" y="3246867"/>
              <a:ext cx="369713" cy="92885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FFE2AC6-997E-1CDA-BDC7-9989DE12A841}"/>
                </a:ext>
              </a:extLst>
            </p:cNvPr>
            <p:cNvCxnSpPr>
              <a:cxnSpLocks/>
              <a:stCxn id="92" idx="0"/>
              <a:endCxn id="90" idx="4"/>
            </p:cNvCxnSpPr>
            <p:nvPr/>
          </p:nvCxnSpPr>
          <p:spPr>
            <a:xfrm flipH="1" flipV="1">
              <a:off x="11076647" y="3246867"/>
              <a:ext cx="311246" cy="11069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ED2B2698-EB97-11F0-F6FD-6749FE9613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85289" y="3727686"/>
                  <a:ext cx="290591" cy="2905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 xmlns=""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ED2B2698-EB97-11F0-F6FD-6749FE9613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5289" y="3727686"/>
                  <a:ext cx="290591" cy="290591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B661CAFB-A876-6417-5F6B-8CB6949060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6248" y="3745497"/>
                  <a:ext cx="290591" cy="2905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 xmlns=""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B661CAFB-A876-6417-5F6B-8CB694906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6248" y="3745497"/>
                  <a:ext cx="290591" cy="290591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F0A7332-61FC-6C9D-2040-23A177FA987A}"/>
                </a:ext>
              </a:extLst>
            </p:cNvPr>
            <p:cNvCxnSpPr>
              <a:cxnSpLocks/>
              <a:stCxn id="95" idx="0"/>
            </p:cNvCxnSpPr>
            <p:nvPr/>
          </p:nvCxnSpPr>
          <p:spPr>
            <a:xfrm flipV="1">
              <a:off x="10330585" y="3634801"/>
              <a:ext cx="369713" cy="92885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5F2393F-3777-34B3-602D-8EABB36ACFDB}"/>
                </a:ext>
              </a:extLst>
            </p:cNvPr>
            <p:cNvCxnSpPr>
              <a:cxnSpLocks/>
              <a:stCxn id="96" idx="0"/>
            </p:cNvCxnSpPr>
            <p:nvPr/>
          </p:nvCxnSpPr>
          <p:spPr>
            <a:xfrm flipH="1" flipV="1">
              <a:off x="10700298" y="3634801"/>
              <a:ext cx="311246" cy="11069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802E870-5F63-0EED-E0A9-D6588D97FB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735614" y="4208970"/>
                  <a:ext cx="290591" cy="2905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 xmlns="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802E870-5F63-0EED-E0A9-D6588D97FB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5614" y="4208970"/>
                  <a:ext cx="290591" cy="290591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CC58C6D6-67A8-044F-8023-684CA3357F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636807" y="4213596"/>
                  <a:ext cx="290591" cy="2905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 xmlns="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CC58C6D6-67A8-044F-8023-684CA3357F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6807" y="4213596"/>
                  <a:ext cx="290591" cy="290591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49E271A-6B8E-0239-5F69-2C7C7393D67F}"/>
                </a:ext>
              </a:extLst>
            </p:cNvPr>
            <p:cNvCxnSpPr>
              <a:cxnSpLocks/>
              <a:endCxn id="99" idx="0"/>
            </p:cNvCxnSpPr>
            <p:nvPr/>
          </p:nvCxnSpPr>
          <p:spPr>
            <a:xfrm flipH="1">
              <a:off x="9880910" y="3998373"/>
              <a:ext cx="450597" cy="21059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8184EAF-0958-E126-464B-A7E3775DB172}"/>
                </a:ext>
              </a:extLst>
            </p:cNvPr>
            <p:cNvCxnSpPr>
              <a:cxnSpLocks/>
              <a:endCxn id="100" idx="0"/>
            </p:cNvCxnSpPr>
            <p:nvPr/>
          </p:nvCxnSpPr>
          <p:spPr>
            <a:xfrm>
              <a:off x="10331507" y="3998373"/>
              <a:ext cx="450596" cy="21522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7A68CF0-6C68-9859-DB2A-00EFE3D8934A}"/>
              </a:ext>
            </a:extLst>
          </p:cNvPr>
          <p:cNvGrpSpPr>
            <a:grpSpLocks noChangeAspect="1"/>
          </p:cNvGrpSpPr>
          <p:nvPr/>
        </p:nvGrpSpPr>
        <p:grpSpPr>
          <a:xfrm>
            <a:off x="9659938" y="4394213"/>
            <a:ext cx="803474" cy="683649"/>
            <a:chOff x="6939137" y="4193479"/>
            <a:chExt cx="1894546" cy="16120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BC4EB35-BFB2-616F-926D-36E19B8319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89734" y="4193479"/>
                  <a:ext cx="290591" cy="2905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600" dirty="0"/>
                </a:p>
              </p:txBody>
            </p:sp>
          </mc:Choice>
          <mc:Fallback xmlns=""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BC4EB35-BFB2-616F-926D-36E19B8319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9734" y="4193479"/>
                  <a:ext cx="290591" cy="290591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62A503B1-89F2-59BA-6B1F-30F0A95A57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39137" y="4694667"/>
                  <a:ext cx="290591" cy="2905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 xmlns=""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62A503B1-89F2-59BA-6B1F-30F0A95A57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137" y="4694667"/>
                  <a:ext cx="290591" cy="290591"/>
                </a:xfrm>
                <a:prstGeom prst="ellipse">
                  <a:avLst/>
                </a:prstGeom>
                <a:blipFill>
                  <a:blip r:embed="rId17"/>
                  <a:stretch>
                    <a:fillRect l="-8333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AA34799C-4703-6D8D-9B5A-C9E6F028D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40330" y="4699293"/>
                  <a:ext cx="290591" cy="2905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 xmlns=""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AA34799C-4703-6D8D-9B5A-C9E6F028D7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0330" y="4699293"/>
                  <a:ext cx="290591" cy="290591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610636E-294E-A94C-04F9-699545DCD6BB}"/>
                </a:ext>
              </a:extLst>
            </p:cNvPr>
            <p:cNvCxnSpPr>
              <a:cxnSpLocks/>
              <a:stCxn id="104" idx="4"/>
              <a:endCxn id="105" idx="0"/>
            </p:cNvCxnSpPr>
            <p:nvPr/>
          </p:nvCxnSpPr>
          <p:spPr>
            <a:xfrm flipH="1">
              <a:off x="7084433" y="4484070"/>
              <a:ext cx="450597" cy="21059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39EC16C-B39D-4E3A-AEAC-99F5650438B7}"/>
                </a:ext>
              </a:extLst>
            </p:cNvPr>
            <p:cNvCxnSpPr>
              <a:cxnSpLocks/>
              <a:stCxn id="104" idx="4"/>
              <a:endCxn id="106" idx="0"/>
            </p:cNvCxnSpPr>
            <p:nvPr/>
          </p:nvCxnSpPr>
          <p:spPr>
            <a:xfrm>
              <a:off x="7535030" y="4484070"/>
              <a:ext cx="450596" cy="21522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9D40DEAC-850D-9880-33A2-060A4D486E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31176" y="5125633"/>
                  <a:ext cx="290591" cy="2905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 xmlns=""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9D40DEAC-850D-9880-33A2-060A4D486E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1176" y="5125633"/>
                  <a:ext cx="290591" cy="290591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735CAD02-5049-E849-98E4-1DEB3A492B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10445" y="5130259"/>
                  <a:ext cx="290591" cy="2905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 xmlns=""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735CAD02-5049-E849-98E4-1DEB3A492B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0445" y="5130259"/>
                  <a:ext cx="290591" cy="290591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CF56F80-F1B6-D65D-5D62-275425A3840E}"/>
                </a:ext>
              </a:extLst>
            </p:cNvPr>
            <p:cNvCxnSpPr>
              <a:cxnSpLocks/>
              <a:stCxn id="106" idx="4"/>
              <a:endCxn id="109" idx="0"/>
            </p:cNvCxnSpPr>
            <p:nvPr/>
          </p:nvCxnSpPr>
          <p:spPr>
            <a:xfrm flipH="1">
              <a:off x="7676472" y="4989884"/>
              <a:ext cx="309154" cy="135749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038FE15-B438-C096-D50A-C5CDF1A3B7B4}"/>
                </a:ext>
              </a:extLst>
            </p:cNvPr>
            <p:cNvCxnSpPr>
              <a:cxnSpLocks/>
              <a:stCxn id="106" idx="4"/>
              <a:endCxn id="110" idx="0"/>
            </p:cNvCxnSpPr>
            <p:nvPr/>
          </p:nvCxnSpPr>
          <p:spPr>
            <a:xfrm>
              <a:off x="7985626" y="4989884"/>
              <a:ext cx="370115" cy="140375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7A254003-E1F0-382A-6E66-42189547BB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62133" y="5497086"/>
                  <a:ext cx="290591" cy="2905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 xmlns=""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7A254003-E1F0-382A-6E66-42189547BB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2133" y="5497086"/>
                  <a:ext cx="290591" cy="290591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FC43D2CF-2076-B777-3983-C10EB73ED7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43092" y="5514897"/>
                  <a:ext cx="290591" cy="2905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 xmlns=""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FC43D2CF-2076-B777-3983-C10EB73ED7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3092" y="5514897"/>
                  <a:ext cx="290591" cy="290591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B5F49FE-DFAB-2E55-38F7-78B765A66B49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 flipV="1">
              <a:off x="8007429" y="5404201"/>
              <a:ext cx="369713" cy="92885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30C6DCF-9874-559E-C08A-5CA437E460D4}"/>
                </a:ext>
              </a:extLst>
            </p:cNvPr>
            <p:cNvCxnSpPr>
              <a:cxnSpLocks/>
              <a:stCxn id="114" idx="0"/>
            </p:cNvCxnSpPr>
            <p:nvPr/>
          </p:nvCxnSpPr>
          <p:spPr>
            <a:xfrm flipH="1" flipV="1">
              <a:off x="8377142" y="5404201"/>
              <a:ext cx="311246" cy="110696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0909E42C-2455-00B5-8E4E-6D38659972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128524" y="5122030"/>
                  <a:ext cx="290591" cy="2905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 xmlns=""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0909E42C-2455-00B5-8E4E-6D38659972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524" y="5122030"/>
                  <a:ext cx="290591" cy="290591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7209B05-468B-49CC-5F7A-9BC2DF561166}"/>
                </a:ext>
              </a:extLst>
            </p:cNvPr>
            <p:cNvCxnSpPr>
              <a:cxnSpLocks/>
              <a:stCxn id="117" idx="0"/>
              <a:endCxn id="105" idx="4"/>
            </p:cNvCxnSpPr>
            <p:nvPr/>
          </p:nvCxnSpPr>
          <p:spPr>
            <a:xfrm flipH="1" flipV="1">
              <a:off x="7084433" y="4985258"/>
              <a:ext cx="189387" cy="13677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0FAAFBE-675F-9925-1CC2-22A71E8E023B}"/>
              </a:ext>
            </a:extLst>
          </p:cNvPr>
          <p:cNvCxnSpPr>
            <a:cxnSpLocks/>
          </p:cNvCxnSpPr>
          <p:nvPr/>
        </p:nvCxnSpPr>
        <p:spPr>
          <a:xfrm>
            <a:off x="1846034" y="4709659"/>
            <a:ext cx="467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360EDB8-63EE-A963-F9A6-6700CDF334ED}"/>
              </a:ext>
            </a:extLst>
          </p:cNvPr>
          <p:cNvCxnSpPr>
            <a:cxnSpLocks/>
          </p:cNvCxnSpPr>
          <p:nvPr/>
        </p:nvCxnSpPr>
        <p:spPr>
          <a:xfrm>
            <a:off x="3611563" y="4709659"/>
            <a:ext cx="467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E88D0F3-91BD-9626-78C3-E21622BD003D}"/>
              </a:ext>
            </a:extLst>
          </p:cNvPr>
          <p:cNvCxnSpPr>
            <a:cxnSpLocks/>
          </p:cNvCxnSpPr>
          <p:nvPr/>
        </p:nvCxnSpPr>
        <p:spPr>
          <a:xfrm>
            <a:off x="5491331" y="4709659"/>
            <a:ext cx="467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20BFFCC-966C-767D-622D-9C462D398F47}"/>
              </a:ext>
            </a:extLst>
          </p:cNvPr>
          <p:cNvCxnSpPr>
            <a:cxnSpLocks/>
          </p:cNvCxnSpPr>
          <p:nvPr/>
        </p:nvCxnSpPr>
        <p:spPr>
          <a:xfrm>
            <a:off x="7213021" y="4709659"/>
            <a:ext cx="467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90C3AE3-21A4-B2E3-5E58-A5793D5F9B81}"/>
              </a:ext>
            </a:extLst>
          </p:cNvPr>
          <p:cNvCxnSpPr>
            <a:cxnSpLocks/>
          </p:cNvCxnSpPr>
          <p:nvPr/>
        </p:nvCxnSpPr>
        <p:spPr>
          <a:xfrm>
            <a:off x="9008839" y="4709659"/>
            <a:ext cx="467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E77080C-69C6-CABE-7DD6-E1791EC8CB73}"/>
              </a:ext>
            </a:extLst>
          </p:cNvPr>
          <p:cNvCxnSpPr>
            <a:cxnSpLocks/>
          </p:cNvCxnSpPr>
          <p:nvPr/>
        </p:nvCxnSpPr>
        <p:spPr>
          <a:xfrm>
            <a:off x="10596563" y="4709659"/>
            <a:ext cx="4673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itle 4">
            <a:extLst>
              <a:ext uri="{FF2B5EF4-FFF2-40B4-BE49-F238E27FC236}">
                <a16:creationId xmlns:a16="http://schemas.microsoft.com/office/drawing/2014/main" id="{8BCAE38F-B4F1-50C5-9533-944AA1E974B5}"/>
              </a:ext>
            </a:extLst>
          </p:cNvPr>
          <p:cNvSpPr txBox="1">
            <a:spLocks/>
          </p:cNvSpPr>
          <p:nvPr/>
        </p:nvSpPr>
        <p:spPr>
          <a:xfrm>
            <a:off x="4320327" y="3883638"/>
            <a:ext cx="814496" cy="201977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Errores</a:t>
            </a:r>
            <a:endParaRPr lang="en-US" sz="105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5C80FBA0-69F1-0DF0-CDAB-7E243B51F746}"/>
              </a:ext>
            </a:extLst>
          </p:cNvPr>
          <p:cNvCxnSpPr>
            <a:stCxn id="128" idx="2"/>
            <a:endCxn id="26" idx="7"/>
          </p:cNvCxnSpPr>
          <p:nvPr/>
        </p:nvCxnSpPr>
        <p:spPr>
          <a:xfrm flipH="1">
            <a:off x="4523874" y="4085615"/>
            <a:ext cx="203701" cy="29243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3216A79-B4CE-F9B8-52B2-82472585A03B}"/>
              </a:ext>
            </a:extLst>
          </p:cNvPr>
          <p:cNvCxnSpPr>
            <a:cxnSpLocks/>
            <a:stCxn id="128" idx="2"/>
            <a:endCxn id="37" idx="1"/>
          </p:cNvCxnSpPr>
          <p:nvPr/>
        </p:nvCxnSpPr>
        <p:spPr>
          <a:xfrm>
            <a:off x="4727575" y="4085615"/>
            <a:ext cx="208957" cy="27291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04440CC-1968-753B-55BC-9C7EF3AB0D88}"/>
              </a:ext>
            </a:extLst>
          </p:cNvPr>
          <p:cNvCxnSpPr>
            <a:cxnSpLocks/>
            <a:stCxn id="128" idx="2"/>
            <a:endCxn id="28" idx="0"/>
          </p:cNvCxnSpPr>
          <p:nvPr/>
        </p:nvCxnSpPr>
        <p:spPr>
          <a:xfrm>
            <a:off x="4727575" y="4085615"/>
            <a:ext cx="49953" cy="5760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20E7D31-76FE-84A6-E681-B7F11FF2E339}"/>
              </a:ext>
            </a:extLst>
          </p:cNvPr>
          <p:cNvCxnSpPr>
            <a:cxnSpLocks/>
            <a:stCxn id="128" idx="2"/>
            <a:endCxn id="36" idx="0"/>
          </p:cNvCxnSpPr>
          <p:nvPr/>
        </p:nvCxnSpPr>
        <p:spPr>
          <a:xfrm>
            <a:off x="4727575" y="4085615"/>
            <a:ext cx="393254" cy="77518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0" name="Title 4">
            <a:extLst>
              <a:ext uri="{FF2B5EF4-FFF2-40B4-BE49-F238E27FC236}">
                <a16:creationId xmlns:a16="http://schemas.microsoft.com/office/drawing/2014/main" id="{DD235006-5497-2537-6A76-8FC95106E9D8}"/>
              </a:ext>
            </a:extLst>
          </p:cNvPr>
          <p:cNvSpPr txBox="1">
            <a:spLocks/>
          </p:cNvSpPr>
          <p:nvPr/>
        </p:nvSpPr>
        <p:spPr>
          <a:xfrm>
            <a:off x="7908495" y="3884540"/>
            <a:ext cx="814496" cy="201977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Errores</a:t>
            </a:r>
            <a:endParaRPr lang="en-US" sz="105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91C0FB8-342D-D72E-E43C-B35FF6388CC7}"/>
              </a:ext>
            </a:extLst>
          </p:cNvPr>
          <p:cNvCxnSpPr>
            <a:cxnSpLocks/>
            <a:stCxn id="140" idx="2"/>
            <a:endCxn id="43" idx="7"/>
          </p:cNvCxnSpPr>
          <p:nvPr/>
        </p:nvCxnSpPr>
        <p:spPr>
          <a:xfrm flipH="1">
            <a:off x="8045708" y="4086517"/>
            <a:ext cx="270035" cy="2915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8DBB3C6-AE3B-3A25-5DB2-6023B77470C3}"/>
              </a:ext>
            </a:extLst>
          </p:cNvPr>
          <p:cNvCxnSpPr>
            <a:cxnSpLocks/>
            <a:stCxn id="140" idx="2"/>
            <a:endCxn id="53" idx="0"/>
          </p:cNvCxnSpPr>
          <p:nvPr/>
        </p:nvCxnSpPr>
        <p:spPr>
          <a:xfrm>
            <a:off x="8315743" y="4086517"/>
            <a:ext cx="326920" cy="7742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1AA3340-9CB7-3FBB-0829-8186DDD2E782}"/>
              </a:ext>
            </a:extLst>
          </p:cNvPr>
          <p:cNvCxnSpPr>
            <a:cxnSpLocks/>
            <a:stCxn id="140" idx="2"/>
            <a:endCxn id="54" idx="0"/>
          </p:cNvCxnSpPr>
          <p:nvPr/>
        </p:nvCxnSpPr>
        <p:spPr>
          <a:xfrm>
            <a:off x="8315743" y="4086517"/>
            <a:ext cx="193770" cy="2508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2" name="Title 4">
            <a:extLst>
              <a:ext uri="{FF2B5EF4-FFF2-40B4-BE49-F238E27FC236}">
                <a16:creationId xmlns:a16="http://schemas.microsoft.com/office/drawing/2014/main" id="{21DECE4E-C22E-F73D-E578-2070C97FD8A7}"/>
              </a:ext>
            </a:extLst>
          </p:cNvPr>
          <p:cNvSpPr txBox="1">
            <a:spLocks/>
          </p:cNvSpPr>
          <p:nvPr/>
        </p:nvSpPr>
        <p:spPr>
          <a:xfrm>
            <a:off x="695325" y="5344773"/>
            <a:ext cx="814496" cy="201977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Datos</a:t>
            </a:r>
            <a:endParaRPr lang="en-US" sz="105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153" name="Title 4">
            <a:extLst>
              <a:ext uri="{FF2B5EF4-FFF2-40B4-BE49-F238E27FC236}">
                <a16:creationId xmlns:a16="http://schemas.microsoft.com/office/drawing/2014/main" id="{1F4F5A0A-B7A2-4163-6545-92BAA26D3691}"/>
              </a:ext>
            </a:extLst>
          </p:cNvPr>
          <p:cNvSpPr txBox="1">
            <a:spLocks/>
          </p:cNvSpPr>
          <p:nvPr/>
        </p:nvSpPr>
        <p:spPr>
          <a:xfrm>
            <a:off x="4320327" y="5344773"/>
            <a:ext cx="814496" cy="201977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Datos</a:t>
            </a:r>
            <a:endParaRPr lang="en-US" sz="105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154" name="Title 4">
            <a:extLst>
              <a:ext uri="{FF2B5EF4-FFF2-40B4-BE49-F238E27FC236}">
                <a16:creationId xmlns:a16="http://schemas.microsoft.com/office/drawing/2014/main" id="{9F267B8F-A2DF-028D-1595-F60501419859}"/>
              </a:ext>
            </a:extLst>
          </p:cNvPr>
          <p:cNvSpPr txBox="1">
            <a:spLocks/>
          </p:cNvSpPr>
          <p:nvPr/>
        </p:nvSpPr>
        <p:spPr>
          <a:xfrm>
            <a:off x="7873892" y="5344773"/>
            <a:ext cx="814496" cy="201977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Datos</a:t>
            </a:r>
            <a:endParaRPr lang="en-US" sz="105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155" name="Title 4">
            <a:extLst>
              <a:ext uri="{FF2B5EF4-FFF2-40B4-BE49-F238E27FC236}">
                <a16:creationId xmlns:a16="http://schemas.microsoft.com/office/drawing/2014/main" id="{87BCDB3C-9C86-7B55-B004-A16D3DADB3DA}"/>
              </a:ext>
            </a:extLst>
          </p:cNvPr>
          <p:cNvSpPr txBox="1">
            <a:spLocks/>
          </p:cNvSpPr>
          <p:nvPr/>
        </p:nvSpPr>
        <p:spPr>
          <a:xfrm>
            <a:off x="2603500" y="5344773"/>
            <a:ext cx="814496" cy="201977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Modelo</a:t>
            </a:r>
            <a:endParaRPr lang="en-US" sz="105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156" name="Title 4">
            <a:extLst>
              <a:ext uri="{FF2B5EF4-FFF2-40B4-BE49-F238E27FC236}">
                <a16:creationId xmlns:a16="http://schemas.microsoft.com/office/drawing/2014/main" id="{00536969-1C7B-A4DB-B48D-1C8993315578}"/>
              </a:ext>
            </a:extLst>
          </p:cNvPr>
          <p:cNvSpPr txBox="1">
            <a:spLocks/>
          </p:cNvSpPr>
          <p:nvPr/>
        </p:nvSpPr>
        <p:spPr>
          <a:xfrm>
            <a:off x="6086928" y="5344773"/>
            <a:ext cx="814496" cy="201977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Modelo</a:t>
            </a:r>
            <a:endParaRPr lang="en-US" sz="105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157" name="Title 4">
            <a:extLst>
              <a:ext uri="{FF2B5EF4-FFF2-40B4-BE49-F238E27FC236}">
                <a16:creationId xmlns:a16="http://schemas.microsoft.com/office/drawing/2014/main" id="{8F333B9A-D047-45EC-572D-5693A3360ECD}"/>
              </a:ext>
            </a:extLst>
          </p:cNvPr>
          <p:cNvSpPr txBox="1">
            <a:spLocks/>
          </p:cNvSpPr>
          <p:nvPr/>
        </p:nvSpPr>
        <p:spPr>
          <a:xfrm>
            <a:off x="9659938" y="5344773"/>
            <a:ext cx="814496" cy="201977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05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Modelo</a:t>
            </a:r>
            <a:endParaRPr lang="en-US" sz="105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49027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Boosting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22</a:t>
            </a:fld>
            <a:endParaRPr lang="es-ES" noProof="0"/>
          </a:p>
        </p:txBody>
      </p:sp>
      <p:pic>
        <p:nvPicPr>
          <p:cNvPr id="122" name="Picture 2" descr="Boosted regression decision stumps as 0-1024 successive trees are added.">
            <a:extLst>
              <a:ext uri="{FF2B5EF4-FFF2-40B4-BE49-F238E27FC236}">
                <a16:creationId xmlns:a16="http://schemas.microsoft.com/office/drawing/2014/main" id="{EB407A64-30E9-213E-DA03-5C6381CE7E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725" y="1484313"/>
            <a:ext cx="7686701" cy="461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5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F0B222F1-70FA-A98E-7B79-7528FA967F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66051" y="5599733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F0B222F1-70FA-A98E-7B79-7528FA967F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051" y="5599733"/>
                <a:ext cx="290591" cy="29059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Árboles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3</a:t>
            </a:fld>
            <a:endParaRPr lang="es-ES" noProof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3E6DF0D5-7EE3-3BD5-461A-A5B199477C1A}"/>
              </a:ext>
            </a:extLst>
          </p:cNvPr>
          <p:cNvSpPr/>
          <p:nvPr/>
        </p:nvSpPr>
        <p:spPr>
          <a:xfrm rot="5400000">
            <a:off x="3955488" y="2890933"/>
            <a:ext cx="413861" cy="356777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2" name="Triangle 81">
            <a:extLst>
              <a:ext uri="{FF2B5EF4-FFF2-40B4-BE49-F238E27FC236}">
                <a16:creationId xmlns:a16="http://schemas.microsoft.com/office/drawing/2014/main" id="{EAA9BCB0-8301-514B-5750-674220283A8B}"/>
              </a:ext>
            </a:extLst>
          </p:cNvPr>
          <p:cNvSpPr/>
          <p:nvPr/>
        </p:nvSpPr>
        <p:spPr>
          <a:xfrm rot="5400000">
            <a:off x="8030959" y="2953204"/>
            <a:ext cx="413861" cy="356777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46701D0-6A75-3031-EF3E-AD19A22B41B0}"/>
              </a:ext>
            </a:extLst>
          </p:cNvPr>
          <p:cNvGrpSpPr/>
          <p:nvPr/>
        </p:nvGrpSpPr>
        <p:grpSpPr>
          <a:xfrm>
            <a:off x="695325" y="1871315"/>
            <a:ext cx="2916238" cy="2591994"/>
            <a:chOff x="695325" y="1871315"/>
            <a:chExt cx="2916238" cy="2591994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A3A424A-6F78-C405-A124-58EC3BA1F9E0}"/>
                </a:ext>
              </a:extLst>
            </p:cNvPr>
            <p:cNvCxnSpPr>
              <a:cxnSpLocks/>
            </p:cNvCxnSpPr>
            <p:nvPr/>
          </p:nvCxnSpPr>
          <p:spPr>
            <a:xfrm>
              <a:off x="899627" y="2157548"/>
              <a:ext cx="0" cy="229861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A9DB1B9-0B55-D46E-1396-F2BF6149A86C}"/>
                </a:ext>
              </a:extLst>
            </p:cNvPr>
            <p:cNvCxnSpPr>
              <a:cxnSpLocks/>
            </p:cNvCxnSpPr>
            <p:nvPr/>
          </p:nvCxnSpPr>
          <p:spPr>
            <a:xfrm>
              <a:off x="793143" y="4333276"/>
              <a:ext cx="2494311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CE276AA-69EB-BF63-C5A8-E35082BCF5DC}"/>
                    </a:ext>
                  </a:extLst>
                </p:cNvPr>
                <p:cNvSpPr txBox="1"/>
                <p:nvPr/>
              </p:nvSpPr>
              <p:spPr>
                <a:xfrm>
                  <a:off x="3194442" y="4203244"/>
                  <a:ext cx="417121" cy="2600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CE276AA-69EB-BF63-C5A8-E35082BCF5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4442" y="4203244"/>
                  <a:ext cx="417121" cy="260065"/>
                </a:xfrm>
                <a:prstGeom prst="rect">
                  <a:avLst/>
                </a:prstGeom>
                <a:blipFill>
                  <a:blip r:embed="rId3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AFAE1F6-5698-B3A7-03EF-9A574A032FE4}"/>
                    </a:ext>
                  </a:extLst>
                </p:cNvPr>
                <p:cNvSpPr txBox="1"/>
                <p:nvPr/>
              </p:nvSpPr>
              <p:spPr>
                <a:xfrm>
                  <a:off x="695325" y="1871315"/>
                  <a:ext cx="417121" cy="25100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AFAE1F6-5698-B3A7-03EF-9A574A032F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25" y="1871315"/>
                  <a:ext cx="417121" cy="251001"/>
                </a:xfrm>
                <a:prstGeom prst="rect">
                  <a:avLst/>
                </a:prstGeom>
                <a:blipFill>
                  <a:blip r:embed="rId4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FD4B9E0-BACB-1B8C-15C5-9D0CC045F6C5}"/>
                </a:ext>
              </a:extLst>
            </p:cNvPr>
            <p:cNvCxnSpPr>
              <a:cxnSpLocks/>
            </p:cNvCxnSpPr>
            <p:nvPr/>
          </p:nvCxnSpPr>
          <p:spPr>
            <a:xfrm>
              <a:off x="2040298" y="2112107"/>
              <a:ext cx="0" cy="22087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F5217D6-112C-6F08-0813-ADB60DE2B8FC}"/>
                    </a:ext>
                  </a:extLst>
                </p:cNvPr>
                <p:cNvSpPr/>
                <p:nvPr/>
              </p:nvSpPr>
              <p:spPr>
                <a:xfrm>
                  <a:off x="1219428" y="2915890"/>
                  <a:ext cx="468312" cy="46831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F5217D6-112C-6F08-0813-ADB60DE2B8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428" y="2915890"/>
                  <a:ext cx="468312" cy="46831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CB7F231F-A3AB-9A4B-B4BA-65869D9141BE}"/>
                    </a:ext>
                  </a:extLst>
                </p:cNvPr>
                <p:cNvSpPr/>
                <p:nvPr/>
              </p:nvSpPr>
              <p:spPr>
                <a:xfrm>
                  <a:off x="2603500" y="2915890"/>
                  <a:ext cx="468312" cy="46831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CB7F231F-A3AB-9A4B-B4BA-65869D9141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500" y="2915890"/>
                  <a:ext cx="468312" cy="46831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90FEF05-4D6C-ACB9-335D-6058D69010CC}"/>
              </a:ext>
            </a:extLst>
          </p:cNvPr>
          <p:cNvGrpSpPr/>
          <p:nvPr/>
        </p:nvGrpSpPr>
        <p:grpSpPr>
          <a:xfrm>
            <a:off x="4764087" y="1871315"/>
            <a:ext cx="2916238" cy="2591994"/>
            <a:chOff x="4764087" y="1871315"/>
            <a:chExt cx="2916238" cy="2591994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CC63EBB-47CA-53CF-1A4C-9217D7EA1C97}"/>
                </a:ext>
              </a:extLst>
            </p:cNvPr>
            <p:cNvCxnSpPr>
              <a:cxnSpLocks/>
            </p:cNvCxnSpPr>
            <p:nvPr/>
          </p:nvCxnSpPr>
          <p:spPr>
            <a:xfrm>
              <a:off x="4968389" y="2157548"/>
              <a:ext cx="0" cy="229861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E72B9B8-6F6B-202C-3996-CF4CD1772E43}"/>
                </a:ext>
              </a:extLst>
            </p:cNvPr>
            <p:cNvCxnSpPr>
              <a:cxnSpLocks/>
            </p:cNvCxnSpPr>
            <p:nvPr/>
          </p:nvCxnSpPr>
          <p:spPr>
            <a:xfrm>
              <a:off x="4861905" y="4333276"/>
              <a:ext cx="2494311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D1D44BA-60A9-8858-5574-EF742BACC26D}"/>
                    </a:ext>
                  </a:extLst>
                </p:cNvPr>
                <p:cNvSpPr txBox="1"/>
                <p:nvPr/>
              </p:nvSpPr>
              <p:spPr>
                <a:xfrm>
                  <a:off x="7263204" y="4203244"/>
                  <a:ext cx="417121" cy="2600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D1D44BA-60A9-8858-5574-EF742BACC2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3204" y="4203244"/>
                  <a:ext cx="417121" cy="260065"/>
                </a:xfrm>
                <a:prstGeom prst="rect">
                  <a:avLst/>
                </a:prstGeom>
                <a:blipFill>
                  <a:blip r:embed="rId7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F089F50-1B04-D92F-E691-AEBF92BAE7D5}"/>
                    </a:ext>
                  </a:extLst>
                </p:cNvPr>
                <p:cNvSpPr txBox="1"/>
                <p:nvPr/>
              </p:nvSpPr>
              <p:spPr>
                <a:xfrm>
                  <a:off x="4764087" y="1871315"/>
                  <a:ext cx="417121" cy="25100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F089F50-1B04-D92F-E691-AEBF92BAE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4087" y="1871315"/>
                  <a:ext cx="417121" cy="251001"/>
                </a:xfrm>
                <a:prstGeom prst="rect">
                  <a:avLst/>
                </a:prstGeom>
                <a:blipFill>
                  <a:blip r:embed="rId8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673EF26-0FE3-9726-A888-19A5C0AB9A58}"/>
                </a:ext>
              </a:extLst>
            </p:cNvPr>
            <p:cNvCxnSpPr>
              <a:cxnSpLocks/>
            </p:cNvCxnSpPr>
            <p:nvPr/>
          </p:nvCxnSpPr>
          <p:spPr>
            <a:xfrm>
              <a:off x="6074970" y="2112107"/>
              <a:ext cx="0" cy="22087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F8E3B10-F891-8ACA-1D21-C1EB600BB9CC}"/>
                </a:ext>
              </a:extLst>
            </p:cNvPr>
            <p:cNvCxnSpPr>
              <a:cxnSpLocks/>
            </p:cNvCxnSpPr>
            <p:nvPr/>
          </p:nvCxnSpPr>
          <p:spPr>
            <a:xfrm>
              <a:off x="6068524" y="2807940"/>
              <a:ext cx="1207477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5C240414-4713-D15A-D412-779CB2C17E23}"/>
                    </a:ext>
                  </a:extLst>
                </p:cNvPr>
                <p:cNvSpPr/>
                <p:nvPr/>
              </p:nvSpPr>
              <p:spPr>
                <a:xfrm>
                  <a:off x="5303838" y="2915890"/>
                  <a:ext cx="468312" cy="46831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5C240414-4713-D15A-D412-779CB2C17E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3838" y="2915890"/>
                  <a:ext cx="468312" cy="46831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64CAC60C-E02B-0DCD-58CE-88DEC17DCA98}"/>
                    </a:ext>
                  </a:extLst>
                </p:cNvPr>
                <p:cNvSpPr/>
                <p:nvPr/>
              </p:nvSpPr>
              <p:spPr>
                <a:xfrm>
                  <a:off x="6513824" y="2245352"/>
                  <a:ext cx="425738" cy="425738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64CAC60C-E02B-0DCD-58CE-88DEC17DCA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3824" y="2245352"/>
                  <a:ext cx="425738" cy="42573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EAE9F0B3-BEC5-66A7-457C-E76EB2CC22A1}"/>
                    </a:ext>
                  </a:extLst>
                </p:cNvPr>
                <p:cNvSpPr/>
                <p:nvPr/>
              </p:nvSpPr>
              <p:spPr>
                <a:xfrm>
                  <a:off x="6513824" y="3416133"/>
                  <a:ext cx="425738" cy="425738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EAE9F0B3-BEC5-66A7-457C-E76EB2CC22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3824" y="3416133"/>
                  <a:ext cx="425738" cy="425738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C8E3361-D359-6A9F-09B1-785C1D3F0FDA}"/>
              </a:ext>
            </a:extLst>
          </p:cNvPr>
          <p:cNvGrpSpPr/>
          <p:nvPr/>
        </p:nvGrpSpPr>
        <p:grpSpPr>
          <a:xfrm>
            <a:off x="8846442" y="1839177"/>
            <a:ext cx="2866134" cy="2624132"/>
            <a:chOff x="8846442" y="1839177"/>
            <a:chExt cx="2866134" cy="2624132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01B75E6-DC25-3D1A-7044-14C87386BE2A}"/>
                </a:ext>
              </a:extLst>
            </p:cNvPr>
            <p:cNvCxnSpPr>
              <a:cxnSpLocks/>
            </p:cNvCxnSpPr>
            <p:nvPr/>
          </p:nvCxnSpPr>
          <p:spPr>
            <a:xfrm>
              <a:off x="9000640" y="2157548"/>
              <a:ext cx="0" cy="2298612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3FD871C-1332-C485-EE96-83C6A9430586}"/>
                </a:ext>
              </a:extLst>
            </p:cNvPr>
            <p:cNvCxnSpPr>
              <a:cxnSpLocks/>
            </p:cNvCxnSpPr>
            <p:nvPr/>
          </p:nvCxnSpPr>
          <p:spPr>
            <a:xfrm>
              <a:off x="8894156" y="4333276"/>
              <a:ext cx="2494311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2B69666-398D-400E-FE27-5252406A4DBE}"/>
                    </a:ext>
                  </a:extLst>
                </p:cNvPr>
                <p:cNvSpPr txBox="1"/>
                <p:nvPr/>
              </p:nvSpPr>
              <p:spPr>
                <a:xfrm>
                  <a:off x="11295455" y="4203244"/>
                  <a:ext cx="417121" cy="2600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2B69666-398D-400E-FE27-5252406A4D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5455" y="4203244"/>
                  <a:ext cx="417121" cy="260065"/>
                </a:xfrm>
                <a:prstGeom prst="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1C916926-4E14-032C-FBE3-E9C84D8E447D}"/>
                    </a:ext>
                  </a:extLst>
                </p:cNvPr>
                <p:cNvSpPr txBox="1"/>
                <p:nvPr/>
              </p:nvSpPr>
              <p:spPr>
                <a:xfrm>
                  <a:off x="8846442" y="1839177"/>
                  <a:ext cx="313156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1C916926-4E14-032C-FBE3-E9C84D8E4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6442" y="1839177"/>
                  <a:ext cx="313156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B6414B7-52CC-9766-8F85-CAF4F239BE78}"/>
                </a:ext>
              </a:extLst>
            </p:cNvPr>
            <p:cNvCxnSpPr>
              <a:cxnSpLocks/>
            </p:cNvCxnSpPr>
            <p:nvPr/>
          </p:nvCxnSpPr>
          <p:spPr>
            <a:xfrm>
              <a:off x="10141311" y="2112107"/>
              <a:ext cx="0" cy="220872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16DD1C4-496C-B29F-D0AC-68544269B325}"/>
                </a:ext>
              </a:extLst>
            </p:cNvPr>
            <p:cNvCxnSpPr>
              <a:cxnSpLocks/>
            </p:cNvCxnSpPr>
            <p:nvPr/>
          </p:nvCxnSpPr>
          <p:spPr>
            <a:xfrm>
              <a:off x="10149353" y="2807940"/>
              <a:ext cx="1196044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0B4FEA7-2025-6AC7-888B-B19F9BF54812}"/>
                </a:ext>
              </a:extLst>
            </p:cNvPr>
            <p:cNvCxnSpPr>
              <a:cxnSpLocks/>
            </p:cNvCxnSpPr>
            <p:nvPr/>
          </p:nvCxnSpPr>
          <p:spPr>
            <a:xfrm>
              <a:off x="9018628" y="3744565"/>
              <a:ext cx="1128982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31482E5-89AC-D054-11E3-9C64AED0C8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9938" y="3744565"/>
              <a:ext cx="0" cy="576262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1117B4D6-1B66-E8F0-1386-B32C0FA060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73800" y="2990114"/>
                  <a:ext cx="319864" cy="319864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1117B4D6-1B66-E8F0-1386-B32C0FA060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3800" y="2990114"/>
                  <a:ext cx="319864" cy="319864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AAF38761-E04E-300A-190E-4992100AF1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146786" y="3872764"/>
                  <a:ext cx="319864" cy="319864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AAF38761-E04E-300A-190E-4992100AF1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786" y="3872764"/>
                  <a:ext cx="319864" cy="319864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5175CC41-3871-AF5F-180A-883D2D2A0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734162" y="3872764"/>
                  <a:ext cx="319864" cy="319864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5175CC41-3871-AF5F-180A-883D2D2A0F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4162" y="3872764"/>
                  <a:ext cx="319864" cy="319864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E7B69610-F60D-AE6E-8C8A-266655739600}"/>
                    </a:ext>
                  </a:extLst>
                </p:cNvPr>
                <p:cNvSpPr/>
                <p:nvPr/>
              </p:nvSpPr>
              <p:spPr>
                <a:xfrm>
                  <a:off x="10448100" y="2245352"/>
                  <a:ext cx="425738" cy="425738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E7B69610-F60D-AE6E-8C8A-2666557396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8100" y="2245352"/>
                  <a:ext cx="425738" cy="425738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F17DFF17-8C02-38A8-FB26-C54D42915CB5}"/>
                    </a:ext>
                  </a:extLst>
                </p:cNvPr>
                <p:cNvSpPr/>
                <p:nvPr/>
              </p:nvSpPr>
              <p:spPr>
                <a:xfrm>
                  <a:off x="10448100" y="3416133"/>
                  <a:ext cx="425738" cy="425738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F17DFF17-8C02-38A8-FB26-C54D42915C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8100" y="3416133"/>
                  <a:ext cx="425738" cy="425738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AC5C04C-05E1-BB6A-23BB-77143C2E40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76216" y="4642101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AC5C04C-05E1-BB6A-23BB-77143C2E4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216" y="4642101"/>
                <a:ext cx="290591" cy="290591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DC0F8E44-8B83-E1A6-EEF9-7748EFDCF7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25619" y="5143289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DC0F8E44-8B83-E1A6-EEF9-7748EFDCF7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619" y="5143289"/>
                <a:ext cx="290591" cy="290591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17EDC27D-49B3-E00E-1384-6A4F5EB1BF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26812" y="5147915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17EDC27D-49B3-E00E-1384-6A4F5EB1B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812" y="5147915"/>
                <a:ext cx="290591" cy="290591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B488E1C-9C73-17B0-67AD-1C0EA1E46D80}"/>
              </a:ext>
            </a:extLst>
          </p:cNvPr>
          <p:cNvCxnSpPr>
            <a:cxnSpLocks/>
            <a:stCxn id="108" idx="4"/>
            <a:endCxn id="109" idx="0"/>
          </p:cNvCxnSpPr>
          <p:nvPr/>
        </p:nvCxnSpPr>
        <p:spPr>
          <a:xfrm flipH="1">
            <a:off x="5770915" y="4932692"/>
            <a:ext cx="450597" cy="2105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65C330E-C630-7AE4-ADAC-7B7D1E692C96}"/>
              </a:ext>
            </a:extLst>
          </p:cNvPr>
          <p:cNvCxnSpPr>
            <a:cxnSpLocks/>
            <a:stCxn id="108" idx="4"/>
            <a:endCxn id="110" idx="0"/>
          </p:cNvCxnSpPr>
          <p:nvPr/>
        </p:nvCxnSpPr>
        <p:spPr>
          <a:xfrm>
            <a:off x="6221512" y="4932692"/>
            <a:ext cx="450596" cy="2152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3EF0AE10-8260-A1F4-0680-1B3EB602B0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17658" y="5574255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3EF0AE10-8260-A1F4-0680-1B3EB602B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658" y="5574255"/>
                <a:ext cx="290591" cy="290591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E209C0EB-3EF9-E4A7-9E58-1BD75185FD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96927" y="5578881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E209C0EB-3EF9-E4A7-9E58-1BD75185F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927" y="5578881"/>
                <a:ext cx="290591" cy="290591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07C0E07-D560-0A1C-5093-F8E4155C5F15}"/>
              </a:ext>
            </a:extLst>
          </p:cNvPr>
          <p:cNvCxnSpPr>
            <a:cxnSpLocks/>
            <a:stCxn id="110" idx="4"/>
            <a:endCxn id="115" idx="0"/>
          </p:cNvCxnSpPr>
          <p:nvPr/>
        </p:nvCxnSpPr>
        <p:spPr>
          <a:xfrm flipH="1">
            <a:off x="6362954" y="5438506"/>
            <a:ext cx="309154" cy="13574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B53C1F1-9880-F51F-D055-D9048166F383}"/>
              </a:ext>
            </a:extLst>
          </p:cNvPr>
          <p:cNvCxnSpPr>
            <a:cxnSpLocks/>
            <a:stCxn id="110" idx="4"/>
            <a:endCxn id="116" idx="0"/>
          </p:cNvCxnSpPr>
          <p:nvPr/>
        </p:nvCxnSpPr>
        <p:spPr>
          <a:xfrm>
            <a:off x="6672108" y="5438506"/>
            <a:ext cx="370115" cy="14037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F46BD1A3-2340-EBFE-85D3-57A332D4D6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83802" y="4679602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F46BD1A3-2340-EBFE-85D3-57A332D4D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802" y="4679602"/>
                <a:ext cx="290591" cy="290591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742A0F3-DB6A-D28F-8C1F-E545E0BCE5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33205" y="5180790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742A0F3-DB6A-D28F-8C1F-E545E0BCE5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205" y="5180790"/>
                <a:ext cx="290591" cy="290591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EB812DA1-F053-5D91-37B3-8D2F6BD616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334398" y="5185416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EB812DA1-F053-5D91-37B3-8D2F6BD61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4398" y="5185416"/>
                <a:ext cx="290591" cy="290591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9648887-CC12-374A-2E20-85E30F3107B1}"/>
              </a:ext>
            </a:extLst>
          </p:cNvPr>
          <p:cNvCxnSpPr>
            <a:cxnSpLocks/>
            <a:stCxn id="125" idx="4"/>
            <a:endCxn id="126" idx="0"/>
          </p:cNvCxnSpPr>
          <p:nvPr/>
        </p:nvCxnSpPr>
        <p:spPr>
          <a:xfrm flipH="1">
            <a:off x="9578501" y="4970193"/>
            <a:ext cx="450597" cy="2105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6653912-D520-76BB-DE07-3D6CF98617AA}"/>
              </a:ext>
            </a:extLst>
          </p:cNvPr>
          <p:cNvCxnSpPr>
            <a:cxnSpLocks/>
            <a:stCxn id="125" idx="4"/>
            <a:endCxn id="127" idx="0"/>
          </p:cNvCxnSpPr>
          <p:nvPr/>
        </p:nvCxnSpPr>
        <p:spPr>
          <a:xfrm>
            <a:off x="10029098" y="4970193"/>
            <a:ext cx="450596" cy="2152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9B789F20-AD8B-C09E-8DE3-E2E833B26E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025244" y="5611756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9B789F20-AD8B-C09E-8DE3-E2E833B26E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244" y="5611756"/>
                <a:ext cx="290591" cy="290591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1E264C1-F395-0B3B-CFCD-EC5CFA4021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04513" y="5616382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1E264C1-F395-0B3B-CFCD-EC5CFA402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513" y="5616382"/>
                <a:ext cx="290591" cy="290591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29578A-C673-07D8-8F87-AC9946D1A6DD}"/>
              </a:ext>
            </a:extLst>
          </p:cNvPr>
          <p:cNvCxnSpPr>
            <a:cxnSpLocks/>
            <a:stCxn id="127" idx="4"/>
            <a:endCxn id="130" idx="0"/>
          </p:cNvCxnSpPr>
          <p:nvPr/>
        </p:nvCxnSpPr>
        <p:spPr>
          <a:xfrm flipH="1">
            <a:off x="10170540" y="5476007"/>
            <a:ext cx="309154" cy="13574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C2BF087-907B-E24C-D444-D0240150223A}"/>
              </a:ext>
            </a:extLst>
          </p:cNvPr>
          <p:cNvCxnSpPr>
            <a:cxnSpLocks/>
            <a:stCxn id="127" idx="4"/>
            <a:endCxn id="131" idx="0"/>
          </p:cNvCxnSpPr>
          <p:nvPr/>
        </p:nvCxnSpPr>
        <p:spPr>
          <a:xfrm>
            <a:off x="10479694" y="5476007"/>
            <a:ext cx="370115" cy="14037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68A8ECAF-5E66-3760-9EC5-84C9BD36A3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96338" y="5983209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68A8ECAF-5E66-3760-9EC5-84C9BD36A3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338" y="5983209"/>
                <a:ext cx="290591" cy="290591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175AD364-DFF7-4634-F2AE-8AF8D66A0E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77297" y="6001020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175AD364-DFF7-4634-F2AE-8AF8D66A0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297" y="6001020"/>
                <a:ext cx="290591" cy="290591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9DB62C0-C4F0-5834-AE94-799B943E1C56}"/>
              </a:ext>
            </a:extLst>
          </p:cNvPr>
          <p:cNvCxnSpPr>
            <a:cxnSpLocks/>
            <a:stCxn id="134" idx="0"/>
            <a:endCxn id="156" idx="4"/>
          </p:cNvCxnSpPr>
          <p:nvPr/>
        </p:nvCxnSpPr>
        <p:spPr>
          <a:xfrm flipV="1">
            <a:off x="8941634" y="5890324"/>
            <a:ext cx="369713" cy="9288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2ACF4C4-1ED1-56BE-60CA-40A86B744FFE}"/>
              </a:ext>
            </a:extLst>
          </p:cNvPr>
          <p:cNvCxnSpPr>
            <a:cxnSpLocks/>
            <a:stCxn id="135" idx="0"/>
            <a:endCxn id="156" idx="4"/>
          </p:cNvCxnSpPr>
          <p:nvPr/>
        </p:nvCxnSpPr>
        <p:spPr>
          <a:xfrm flipH="1" flipV="1">
            <a:off x="9311347" y="5890324"/>
            <a:ext cx="311246" cy="110696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D5537DB-7E95-F271-8185-D7623EA801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62313" y="4679602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D5537DB-7E95-F271-8185-D7623EA801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313" y="4679602"/>
                <a:ext cx="290591" cy="290591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9A8148FE-C113-4667-8BD2-49B6FB6041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1716" y="5180790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9A8148FE-C113-4667-8BD2-49B6FB604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16" y="5180790"/>
                <a:ext cx="290591" cy="290591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91E47BBC-BA3A-8B7B-02FA-125071D4A0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12909" y="5185416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91E47BBC-BA3A-8B7B-02FA-125071D4A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909" y="5185416"/>
                <a:ext cx="290591" cy="290591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65AC3EF-2F28-EAFB-5884-F900187BD4C5}"/>
              </a:ext>
            </a:extLst>
          </p:cNvPr>
          <p:cNvCxnSpPr>
            <a:cxnSpLocks/>
            <a:stCxn id="142" idx="4"/>
            <a:endCxn id="143" idx="0"/>
          </p:cNvCxnSpPr>
          <p:nvPr/>
        </p:nvCxnSpPr>
        <p:spPr>
          <a:xfrm flipH="1">
            <a:off x="1557012" y="4970193"/>
            <a:ext cx="450597" cy="2105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1CD56CB-427A-5595-9BDF-A49EBCDE1846}"/>
              </a:ext>
            </a:extLst>
          </p:cNvPr>
          <p:cNvCxnSpPr>
            <a:cxnSpLocks/>
            <a:stCxn id="142" idx="4"/>
            <a:endCxn id="144" idx="0"/>
          </p:cNvCxnSpPr>
          <p:nvPr/>
        </p:nvCxnSpPr>
        <p:spPr>
          <a:xfrm>
            <a:off x="2007609" y="4970193"/>
            <a:ext cx="450596" cy="2152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99B1703-A946-138D-69E2-24FCE6E5EDCF}"/>
                  </a:ext>
                </a:extLst>
              </p:cNvPr>
              <p:cNvSpPr txBox="1"/>
              <p:nvPr/>
            </p:nvSpPr>
            <p:spPr>
              <a:xfrm>
                <a:off x="1829032" y="1814125"/>
                <a:ext cx="41712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99B1703-A946-138D-69E2-24FCE6E5E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032" y="1814125"/>
                <a:ext cx="417121" cy="27699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C8366EB-5971-5AB2-98EA-83B198A5C05F}"/>
                  </a:ext>
                </a:extLst>
              </p:cNvPr>
              <p:cNvSpPr txBox="1"/>
              <p:nvPr/>
            </p:nvSpPr>
            <p:spPr>
              <a:xfrm>
                <a:off x="7173332" y="2641987"/>
                <a:ext cx="41712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C8366EB-5971-5AB2-98EA-83B198A5C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332" y="2641987"/>
                <a:ext cx="417121" cy="276999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CA6A67C-BCCA-8605-1A47-AE6A460442FA}"/>
                  </a:ext>
                </a:extLst>
              </p:cNvPr>
              <p:cNvSpPr txBox="1"/>
              <p:nvPr/>
            </p:nvSpPr>
            <p:spPr>
              <a:xfrm>
                <a:off x="9451377" y="3474264"/>
                <a:ext cx="41712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ACA6A67C-BCCA-8605-1A47-AE6A46044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377" y="3474264"/>
                <a:ext cx="417121" cy="276999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73D6F0EA-E68D-95A1-5D4B-6C7680DB56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2592" y="5608153"/>
                <a:ext cx="290591" cy="290591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73D6F0EA-E68D-95A1-5D4B-6C7680DB56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592" y="5608153"/>
                <a:ext cx="290591" cy="290591"/>
              </a:xfrm>
              <a:prstGeom prst="ellipse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B7EAF87-4D48-4378-4EFF-CC2E20D805C2}"/>
              </a:ext>
            </a:extLst>
          </p:cNvPr>
          <p:cNvCxnSpPr>
            <a:cxnSpLocks/>
            <a:stCxn id="126" idx="4"/>
            <a:endCxn id="156" idx="0"/>
          </p:cNvCxnSpPr>
          <p:nvPr/>
        </p:nvCxnSpPr>
        <p:spPr>
          <a:xfrm flipH="1">
            <a:off x="9311347" y="5471381"/>
            <a:ext cx="267154" cy="1283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F91962E-0A00-BE3A-66F2-F09A6A0E5183}"/>
              </a:ext>
            </a:extLst>
          </p:cNvPr>
          <p:cNvCxnSpPr>
            <a:cxnSpLocks/>
            <a:stCxn id="157" idx="0"/>
            <a:endCxn id="126" idx="4"/>
          </p:cNvCxnSpPr>
          <p:nvPr/>
        </p:nvCxnSpPr>
        <p:spPr>
          <a:xfrm flipH="1" flipV="1">
            <a:off x="9578501" y="5471381"/>
            <a:ext cx="189387" cy="1367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 4">
            <a:extLst>
              <a:ext uri="{FF2B5EF4-FFF2-40B4-BE49-F238E27FC236}">
                <a16:creationId xmlns:a16="http://schemas.microsoft.com/office/drawing/2014/main" id="{323E4A96-FC9A-DB86-4BB9-0618AFC6AFDE}"/>
              </a:ext>
            </a:extLst>
          </p:cNvPr>
          <p:cNvSpPr txBox="1">
            <a:spLocks/>
          </p:cNvSpPr>
          <p:nvPr/>
        </p:nvSpPr>
        <p:spPr>
          <a:xfrm>
            <a:off x="805859" y="1264045"/>
            <a:ext cx="1949866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Primera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Partición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77" name="Title 4">
            <a:extLst>
              <a:ext uri="{FF2B5EF4-FFF2-40B4-BE49-F238E27FC236}">
                <a16:creationId xmlns:a16="http://schemas.microsoft.com/office/drawing/2014/main" id="{5869C00C-0A83-D48F-23F3-1A57BE7B92A1}"/>
              </a:ext>
            </a:extLst>
          </p:cNvPr>
          <p:cNvSpPr txBox="1">
            <a:spLocks/>
          </p:cNvSpPr>
          <p:nvPr/>
        </p:nvSpPr>
        <p:spPr>
          <a:xfrm>
            <a:off x="4830347" y="1264045"/>
            <a:ext cx="1949866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Segunda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Parición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94" name="Title 4">
            <a:extLst>
              <a:ext uri="{FF2B5EF4-FFF2-40B4-BE49-F238E27FC236}">
                <a16:creationId xmlns:a16="http://schemas.microsoft.com/office/drawing/2014/main" id="{ACACCE9D-575A-956F-01C5-12E1C79C2987}"/>
              </a:ext>
            </a:extLst>
          </p:cNvPr>
          <p:cNvSpPr txBox="1">
            <a:spLocks/>
          </p:cNvSpPr>
          <p:nvPr/>
        </p:nvSpPr>
        <p:spPr>
          <a:xfrm>
            <a:off x="8871494" y="1264045"/>
            <a:ext cx="1949866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Tercera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Partición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6776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Árboles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E5E74-24A7-D53E-0D40-F21BE3063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326" y="1855308"/>
                <a:ext cx="10837862" cy="9366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𝑒𝑛𝑡𝑟𝑜𝑝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s-ES_tradnl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8E5E74-24A7-D53E-0D40-F21BE3063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326" y="1855308"/>
                <a:ext cx="10837862" cy="936625"/>
              </a:xfrm>
              <a:blipFill>
                <a:blip r:embed="rId2"/>
                <a:stretch>
                  <a:fillRect t="-93333" b="-12533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4</a:t>
            </a:fld>
            <a:endParaRPr lang="es-ES" noProof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F2466C-B316-6AB8-F2FF-70CADE4E332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Medidas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de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Impureza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14" name="Picture 1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AC85D3F-6671-831E-7CDD-01B684DCC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212" y="2973492"/>
            <a:ext cx="5621577" cy="336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4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Árboles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5</a:t>
            </a:fld>
            <a:endParaRPr lang="es-ES" noProof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F2466C-B316-6AB8-F2FF-70CADE4E332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Ganancias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I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nformación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AD2BAB-DFDC-E359-8C94-E96AB4A3C19F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 flipH="1">
            <a:off x="1649413" y="3315159"/>
            <a:ext cx="1512094" cy="3023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C2D6D1-7267-2071-7736-9C75287547A4}"/>
              </a:ext>
            </a:extLst>
          </p:cNvPr>
          <p:cNvCxnSpPr>
            <a:cxnSpLocks/>
            <a:stCxn id="40" idx="2"/>
            <a:endCxn id="45" idx="0"/>
          </p:cNvCxnSpPr>
          <p:nvPr/>
        </p:nvCxnSpPr>
        <p:spPr>
          <a:xfrm>
            <a:off x="3161507" y="3315159"/>
            <a:ext cx="1530350" cy="30235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37BD6FA-BD3B-D0E5-7E60-CFD54DD13209}"/>
              </a:ext>
            </a:extLst>
          </p:cNvPr>
          <p:cNvSpPr/>
          <p:nvPr/>
        </p:nvSpPr>
        <p:spPr>
          <a:xfrm>
            <a:off x="2189163" y="2374298"/>
            <a:ext cx="1944687" cy="9408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Nodo Raíz</a:t>
            </a:r>
          </a:p>
          <a:p>
            <a:pPr algn="ctr"/>
            <a:r>
              <a:rPr lang="es-ES_tradnl" sz="1400" dirty="0"/>
              <a:t>2 : Clase A</a:t>
            </a:r>
          </a:p>
          <a:p>
            <a:pPr algn="ctr"/>
            <a:r>
              <a:rPr lang="es-ES_tradnl" sz="1400" dirty="0"/>
              <a:t>2 : Clase B</a:t>
            </a:r>
          </a:p>
          <a:p>
            <a:pPr algn="ctr"/>
            <a:r>
              <a:rPr lang="es-ES_tradnl" sz="1400" dirty="0"/>
              <a:t>Entropía = 1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056A013-6C3D-8C8F-DC15-2095753D3738}"/>
              </a:ext>
            </a:extLst>
          </p:cNvPr>
          <p:cNvSpPr/>
          <p:nvPr/>
        </p:nvSpPr>
        <p:spPr>
          <a:xfrm>
            <a:off x="695325" y="3617510"/>
            <a:ext cx="1908175" cy="9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Brote 1</a:t>
            </a:r>
          </a:p>
          <a:p>
            <a:pPr algn="ctr"/>
            <a:r>
              <a:rPr lang="es-ES_tradnl" sz="1400" dirty="0"/>
              <a:t>0 : Clase A</a:t>
            </a:r>
          </a:p>
          <a:p>
            <a:pPr algn="ctr"/>
            <a:r>
              <a:rPr lang="es-ES_tradnl" sz="1400" dirty="0"/>
              <a:t>2 : Clase B</a:t>
            </a:r>
          </a:p>
          <a:p>
            <a:pPr algn="ctr"/>
            <a:r>
              <a:rPr lang="es-ES_tradnl" sz="1400" dirty="0"/>
              <a:t>Entropía = 0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1BE6C84-8E4A-D677-7FFF-73FF8CC65D6C}"/>
              </a:ext>
            </a:extLst>
          </p:cNvPr>
          <p:cNvSpPr/>
          <p:nvPr/>
        </p:nvSpPr>
        <p:spPr>
          <a:xfrm>
            <a:off x="3719513" y="3617510"/>
            <a:ext cx="1944687" cy="9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Brote 2</a:t>
            </a:r>
          </a:p>
          <a:p>
            <a:pPr algn="ctr"/>
            <a:r>
              <a:rPr lang="es-ES_tradnl" sz="1400" dirty="0"/>
              <a:t>2 : Clase A</a:t>
            </a:r>
          </a:p>
          <a:p>
            <a:pPr algn="ctr"/>
            <a:r>
              <a:rPr lang="es-ES_tradnl" sz="1400" dirty="0"/>
              <a:t>0 : Clase B</a:t>
            </a:r>
          </a:p>
          <a:p>
            <a:pPr algn="ctr"/>
            <a:r>
              <a:rPr lang="es-ES_tradnl" sz="1400" dirty="0"/>
              <a:t>Entropía = 0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C5136B-43B3-AF9F-397C-FB7E89A13CBD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 flipH="1">
            <a:off x="7734301" y="3316328"/>
            <a:ext cx="1404144" cy="3011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5D6447F-2C0A-1C69-0C99-FE44E7A945CB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>
            <a:off x="9138445" y="3316328"/>
            <a:ext cx="1422400" cy="3011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854F5CE-6A22-31F7-1C41-A58B4215CF81}"/>
              </a:ext>
            </a:extLst>
          </p:cNvPr>
          <p:cNvSpPr/>
          <p:nvPr/>
        </p:nvSpPr>
        <p:spPr>
          <a:xfrm>
            <a:off x="8166101" y="2373128"/>
            <a:ext cx="1944687" cy="9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Nodo Raíz</a:t>
            </a:r>
          </a:p>
          <a:p>
            <a:pPr algn="ctr"/>
            <a:r>
              <a:rPr lang="es-ES_tradnl" sz="1400" dirty="0"/>
              <a:t>2 : Tipo C</a:t>
            </a:r>
          </a:p>
          <a:p>
            <a:pPr algn="ctr"/>
            <a:r>
              <a:rPr lang="es-ES_tradnl" sz="1400" dirty="0"/>
              <a:t>2 : Tipo D</a:t>
            </a:r>
          </a:p>
          <a:p>
            <a:pPr algn="ctr"/>
            <a:r>
              <a:rPr lang="es-ES_tradnl" sz="1400" dirty="0"/>
              <a:t>Entropía = 1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FFECF473-58C1-8168-8D3E-3C4AB4FC9C7B}"/>
              </a:ext>
            </a:extLst>
          </p:cNvPr>
          <p:cNvSpPr/>
          <p:nvPr/>
        </p:nvSpPr>
        <p:spPr>
          <a:xfrm>
            <a:off x="6780213" y="3617510"/>
            <a:ext cx="1908175" cy="9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Brote 1</a:t>
            </a:r>
          </a:p>
          <a:p>
            <a:pPr algn="ctr"/>
            <a:r>
              <a:rPr lang="es-ES_tradnl" sz="1400" dirty="0"/>
              <a:t>0 : Tipo C</a:t>
            </a:r>
          </a:p>
          <a:p>
            <a:pPr algn="ctr"/>
            <a:r>
              <a:rPr lang="es-ES_tradnl" sz="1400" dirty="0"/>
              <a:t>1 : Tipo D</a:t>
            </a:r>
          </a:p>
          <a:p>
            <a:pPr algn="ctr"/>
            <a:r>
              <a:rPr lang="es-ES_tradnl" sz="1400" dirty="0"/>
              <a:t>Entropía = 0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EF4DB45-3978-559E-596C-9C49080ACAA3}"/>
              </a:ext>
            </a:extLst>
          </p:cNvPr>
          <p:cNvSpPr/>
          <p:nvPr/>
        </p:nvSpPr>
        <p:spPr>
          <a:xfrm>
            <a:off x="9588501" y="3617510"/>
            <a:ext cx="1944687" cy="943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Brote 2</a:t>
            </a:r>
          </a:p>
          <a:p>
            <a:pPr algn="ctr"/>
            <a:r>
              <a:rPr lang="es-ES_tradnl" sz="1400" dirty="0"/>
              <a:t>1 : Tipo C</a:t>
            </a:r>
          </a:p>
          <a:p>
            <a:pPr algn="ctr"/>
            <a:r>
              <a:rPr lang="es-ES_tradnl" sz="1400" dirty="0"/>
              <a:t>2 : Tipo D</a:t>
            </a:r>
          </a:p>
          <a:p>
            <a:pPr algn="ctr"/>
            <a:r>
              <a:rPr lang="es-ES_tradnl" sz="1400" dirty="0"/>
              <a:t>Entropía = 0.918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7584AB9C-DA3D-96DA-D1AF-F6BE72323A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326" y="5040117"/>
                <a:ext cx="4968874" cy="9366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𝐺𝐼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ES_tradnl" sz="1800" dirty="0"/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7584AB9C-DA3D-96DA-D1AF-F6BE72323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326" y="5040117"/>
                <a:ext cx="4968874" cy="936625"/>
              </a:xfrm>
              <a:blipFill>
                <a:blip r:embed="rId2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D4196D28-C569-3BD8-C21C-25B07B702C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4314" y="5044966"/>
                <a:ext cx="4968874" cy="9366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𝐺𝐼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∗0</m:t>
                          </m:r>
                        </m:e>
                      </m:d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∗0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.918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=0.312</m:t>
                      </m:r>
                    </m:oMath>
                  </m:oMathPara>
                </a14:m>
                <a:endParaRPr lang="es-ES_tradnl" sz="1800" dirty="0"/>
              </a:p>
            </p:txBody>
          </p:sp>
        </mc:Choice>
        <mc:Fallback xmlns="">
          <p:sp>
            <p:nvSpPr>
              <p:cNvPr id="65" name="Content Placeholder 2">
                <a:extLst>
                  <a:ext uri="{FF2B5EF4-FFF2-40B4-BE49-F238E27FC236}">
                    <a16:creationId xmlns:a16="http://schemas.microsoft.com/office/drawing/2014/main" id="{D4196D28-C569-3BD8-C21C-25B07B702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314" y="5044966"/>
                <a:ext cx="4968874" cy="936625"/>
              </a:xfrm>
              <a:prstGeom prst="rect">
                <a:avLst/>
              </a:prstGeom>
              <a:blipFill>
                <a:blip r:embed="rId3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itle 4">
            <a:extLst>
              <a:ext uri="{FF2B5EF4-FFF2-40B4-BE49-F238E27FC236}">
                <a16:creationId xmlns:a16="http://schemas.microsoft.com/office/drawing/2014/main" id="{2728DA39-52C1-7641-92D9-FCDB5E6AD4AD}"/>
              </a:ext>
            </a:extLst>
          </p:cNvPr>
          <p:cNvSpPr txBox="1">
            <a:spLocks/>
          </p:cNvSpPr>
          <p:nvPr/>
        </p:nvSpPr>
        <p:spPr>
          <a:xfrm>
            <a:off x="620504" y="1540724"/>
            <a:ext cx="2323111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Partición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por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Clases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69" name="Title 4">
            <a:extLst>
              <a:ext uri="{FF2B5EF4-FFF2-40B4-BE49-F238E27FC236}">
                <a16:creationId xmlns:a16="http://schemas.microsoft.com/office/drawing/2014/main" id="{63EBF3E0-A0D7-578D-207C-53B72D8BFEA4}"/>
              </a:ext>
            </a:extLst>
          </p:cNvPr>
          <p:cNvSpPr txBox="1">
            <a:spLocks/>
          </p:cNvSpPr>
          <p:nvPr/>
        </p:nvSpPr>
        <p:spPr>
          <a:xfrm>
            <a:off x="6626719" y="1537832"/>
            <a:ext cx="2323111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Partición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por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Tipos</a:t>
            </a:r>
            <a:endParaRPr lang="en-US" sz="16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71" name="Title 4">
            <a:extLst>
              <a:ext uri="{FF2B5EF4-FFF2-40B4-BE49-F238E27FC236}">
                <a16:creationId xmlns:a16="http://schemas.microsoft.com/office/drawing/2014/main" id="{1A820054-99A6-2C1B-ED5E-F8F14D5E0128}"/>
              </a:ext>
            </a:extLst>
          </p:cNvPr>
          <p:cNvSpPr txBox="1">
            <a:spLocks/>
          </p:cNvSpPr>
          <p:nvPr/>
        </p:nvSpPr>
        <p:spPr>
          <a:xfrm>
            <a:off x="1248960" y="5697538"/>
            <a:ext cx="1354540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Entropía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del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nodo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raíz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72" name="Title 4">
            <a:extLst>
              <a:ext uri="{FF2B5EF4-FFF2-40B4-BE49-F238E27FC236}">
                <a16:creationId xmlns:a16="http://schemas.microsoft.com/office/drawing/2014/main" id="{8F8788DE-D22C-7EAE-339B-3776F0EEC8B7}"/>
              </a:ext>
            </a:extLst>
          </p:cNvPr>
          <p:cNvSpPr txBox="1">
            <a:spLocks/>
          </p:cNvSpPr>
          <p:nvPr/>
        </p:nvSpPr>
        <p:spPr>
          <a:xfrm>
            <a:off x="2365419" y="5697538"/>
            <a:ext cx="1354540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Entropía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del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brote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1</a:t>
            </a:r>
          </a:p>
        </p:txBody>
      </p:sp>
      <p:sp>
        <p:nvSpPr>
          <p:cNvPr id="73" name="Title 4">
            <a:extLst>
              <a:ext uri="{FF2B5EF4-FFF2-40B4-BE49-F238E27FC236}">
                <a16:creationId xmlns:a16="http://schemas.microsoft.com/office/drawing/2014/main" id="{6D91A122-7568-2C84-BDE4-692D33B5D8B1}"/>
              </a:ext>
            </a:extLst>
          </p:cNvPr>
          <p:cNvSpPr txBox="1">
            <a:spLocks/>
          </p:cNvSpPr>
          <p:nvPr/>
        </p:nvSpPr>
        <p:spPr>
          <a:xfrm>
            <a:off x="3481877" y="5697538"/>
            <a:ext cx="1354540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Entropía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del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brote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2</a:t>
            </a:r>
          </a:p>
        </p:txBody>
      </p:sp>
      <p:sp>
        <p:nvSpPr>
          <p:cNvPr id="74" name="Title 4">
            <a:extLst>
              <a:ext uri="{FF2B5EF4-FFF2-40B4-BE49-F238E27FC236}">
                <a16:creationId xmlns:a16="http://schemas.microsoft.com/office/drawing/2014/main" id="{9B20D386-7C2D-69EB-DC73-AC431EADEB42}"/>
              </a:ext>
            </a:extLst>
          </p:cNvPr>
          <p:cNvSpPr txBox="1">
            <a:spLocks/>
          </p:cNvSpPr>
          <p:nvPr/>
        </p:nvSpPr>
        <p:spPr>
          <a:xfrm>
            <a:off x="10178648" y="5697538"/>
            <a:ext cx="1354540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Ganancias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de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Información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75" name="Title 4">
            <a:extLst>
              <a:ext uri="{FF2B5EF4-FFF2-40B4-BE49-F238E27FC236}">
                <a16:creationId xmlns:a16="http://schemas.microsoft.com/office/drawing/2014/main" id="{B8A3559A-7887-CB2C-530A-AC569BFB8F06}"/>
              </a:ext>
            </a:extLst>
          </p:cNvPr>
          <p:cNvSpPr txBox="1">
            <a:spLocks/>
          </p:cNvSpPr>
          <p:nvPr/>
        </p:nvSpPr>
        <p:spPr>
          <a:xfrm>
            <a:off x="7003055" y="5697538"/>
            <a:ext cx="1354540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# de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elementos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en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noro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raíz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76" name="Title 4">
            <a:extLst>
              <a:ext uri="{FF2B5EF4-FFF2-40B4-BE49-F238E27FC236}">
                <a16:creationId xmlns:a16="http://schemas.microsoft.com/office/drawing/2014/main" id="{807D7589-46DB-6816-CC43-10C56E1F8347}"/>
              </a:ext>
            </a:extLst>
          </p:cNvPr>
          <p:cNvSpPr txBox="1">
            <a:spLocks/>
          </p:cNvSpPr>
          <p:nvPr/>
        </p:nvSpPr>
        <p:spPr>
          <a:xfrm>
            <a:off x="8590851" y="5697538"/>
            <a:ext cx="1354540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# de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elementos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en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broes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9D5D59C-66AB-6840-243C-5AB1E5CABB17}"/>
              </a:ext>
            </a:extLst>
          </p:cNvPr>
          <p:cNvCxnSpPr>
            <a:cxnSpLocks/>
          </p:cNvCxnSpPr>
          <p:nvPr/>
        </p:nvCxnSpPr>
        <p:spPr>
          <a:xfrm flipV="1">
            <a:off x="1941534" y="5511452"/>
            <a:ext cx="263047" cy="29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B088FDD-343F-79E4-B94F-1BE63914C7FD}"/>
              </a:ext>
            </a:extLst>
          </p:cNvPr>
          <p:cNvCxnSpPr>
            <a:cxnSpLocks/>
          </p:cNvCxnSpPr>
          <p:nvPr/>
        </p:nvCxnSpPr>
        <p:spPr>
          <a:xfrm flipV="1">
            <a:off x="3121069" y="5519205"/>
            <a:ext cx="0" cy="28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BEDDD6A-E76D-A1D8-C505-87F1FB2D1FA9}"/>
              </a:ext>
            </a:extLst>
          </p:cNvPr>
          <p:cNvCxnSpPr>
            <a:cxnSpLocks/>
          </p:cNvCxnSpPr>
          <p:nvPr/>
        </p:nvCxnSpPr>
        <p:spPr>
          <a:xfrm flipV="1">
            <a:off x="4087661" y="5519205"/>
            <a:ext cx="0" cy="28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528D920-9311-2721-E559-1BD87666C301}"/>
              </a:ext>
            </a:extLst>
          </p:cNvPr>
          <p:cNvCxnSpPr>
            <a:cxnSpLocks/>
          </p:cNvCxnSpPr>
          <p:nvPr/>
        </p:nvCxnSpPr>
        <p:spPr>
          <a:xfrm flipV="1">
            <a:off x="7893485" y="5550520"/>
            <a:ext cx="263047" cy="29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1AD5CF2-5C84-97A0-9D63-6AA7E9518DAC}"/>
              </a:ext>
            </a:extLst>
          </p:cNvPr>
          <p:cNvCxnSpPr>
            <a:cxnSpLocks/>
          </p:cNvCxnSpPr>
          <p:nvPr/>
        </p:nvCxnSpPr>
        <p:spPr>
          <a:xfrm flipH="1" flipV="1">
            <a:off x="8304756" y="5229225"/>
            <a:ext cx="491582" cy="576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D5C8795-6B22-19BE-FFC5-8DC206A8E310}"/>
              </a:ext>
            </a:extLst>
          </p:cNvPr>
          <p:cNvCxnSpPr>
            <a:cxnSpLocks/>
          </p:cNvCxnSpPr>
          <p:nvPr/>
        </p:nvCxnSpPr>
        <p:spPr>
          <a:xfrm flipV="1">
            <a:off x="8796338" y="5239947"/>
            <a:ext cx="322610" cy="56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34B8934-2140-9252-CA4B-6E5060433A71}"/>
              </a:ext>
            </a:extLst>
          </p:cNvPr>
          <p:cNvCxnSpPr>
            <a:cxnSpLocks/>
          </p:cNvCxnSpPr>
          <p:nvPr/>
        </p:nvCxnSpPr>
        <p:spPr>
          <a:xfrm flipV="1">
            <a:off x="10748355" y="5519205"/>
            <a:ext cx="0" cy="28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29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Árboles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6</a:t>
            </a:fld>
            <a:endParaRPr lang="es-ES" noProof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F2466C-B316-6AB8-F2FF-70CADE4E332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Reglas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de Paro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6BA7467-F4AE-2C00-7CF6-20C5543FF428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 flipH="1">
            <a:off x="4160426" y="2155378"/>
            <a:ext cx="1935575" cy="4526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AF9CB8F-C097-D53C-4FAA-E153AA33B7E5}"/>
              </a:ext>
            </a:extLst>
          </p:cNvPr>
          <p:cNvCxnSpPr>
            <a:cxnSpLocks/>
            <a:stCxn id="37" idx="2"/>
            <a:endCxn id="44" idx="0"/>
          </p:cNvCxnSpPr>
          <p:nvPr/>
        </p:nvCxnSpPr>
        <p:spPr>
          <a:xfrm>
            <a:off x="6096001" y="2155378"/>
            <a:ext cx="2151475" cy="4340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7D1B4BD-E20D-432F-343B-74247BE96D22}"/>
              </a:ext>
            </a:extLst>
          </p:cNvPr>
          <p:cNvSpPr/>
          <p:nvPr/>
        </p:nvSpPr>
        <p:spPr>
          <a:xfrm>
            <a:off x="5547138" y="1855591"/>
            <a:ext cx="1097725" cy="2997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Nodo Raíz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724B091-FEB3-5A5E-55E9-DF5578310738}"/>
              </a:ext>
            </a:extLst>
          </p:cNvPr>
          <p:cNvSpPr/>
          <p:nvPr/>
        </p:nvSpPr>
        <p:spPr>
          <a:xfrm>
            <a:off x="3611563" y="2608046"/>
            <a:ext cx="1097725" cy="2997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Nivel 1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1D60D9E-9572-AAA4-D02A-B604BCC65463}"/>
              </a:ext>
            </a:extLst>
          </p:cNvPr>
          <p:cNvSpPr/>
          <p:nvPr/>
        </p:nvSpPr>
        <p:spPr>
          <a:xfrm>
            <a:off x="7698613" y="2589463"/>
            <a:ext cx="1097725" cy="2997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Nivel 1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2F7E24E-1668-2C36-439A-9A0DAA67EDE6}"/>
              </a:ext>
            </a:extLst>
          </p:cNvPr>
          <p:cNvSpPr/>
          <p:nvPr/>
        </p:nvSpPr>
        <p:spPr>
          <a:xfrm>
            <a:off x="2380313" y="3253609"/>
            <a:ext cx="1097725" cy="2997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Nivel 2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54C83E0-0E84-8D94-78C9-AD3E94D93712}"/>
              </a:ext>
            </a:extLst>
          </p:cNvPr>
          <p:cNvSpPr/>
          <p:nvPr/>
        </p:nvSpPr>
        <p:spPr>
          <a:xfrm>
            <a:off x="8846442" y="3253609"/>
            <a:ext cx="1097725" cy="2997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Nivel 2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2BDACB4-CBB8-77A2-29AE-DF59BB58117E}"/>
              </a:ext>
            </a:extLst>
          </p:cNvPr>
          <p:cNvSpPr/>
          <p:nvPr/>
        </p:nvSpPr>
        <p:spPr>
          <a:xfrm>
            <a:off x="4820498" y="3253609"/>
            <a:ext cx="1097725" cy="2997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Nivel 2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0B21D14-84BA-8E74-9EF3-D6365FCE4C30}"/>
              </a:ext>
            </a:extLst>
          </p:cNvPr>
          <p:cNvSpPr/>
          <p:nvPr/>
        </p:nvSpPr>
        <p:spPr>
          <a:xfrm>
            <a:off x="6547458" y="3253609"/>
            <a:ext cx="1097725" cy="2997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Nivel 2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FDEE3F1-4C23-B181-F2F1-1618253E7077}"/>
              </a:ext>
            </a:extLst>
          </p:cNvPr>
          <p:cNvSpPr/>
          <p:nvPr/>
        </p:nvSpPr>
        <p:spPr>
          <a:xfrm>
            <a:off x="1505775" y="4780212"/>
            <a:ext cx="1097725" cy="5569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Nivel </a:t>
            </a:r>
            <a:r>
              <a:rPr lang="es-ES_tradnl" sz="1400" i="1" dirty="0"/>
              <a:t>k</a:t>
            </a:r>
          </a:p>
          <a:p>
            <a:pPr algn="ctr"/>
            <a:r>
              <a:rPr lang="es-ES_tradnl" sz="1400" i="1" dirty="0"/>
              <a:t>N </a:t>
            </a:r>
            <a:r>
              <a:rPr lang="es-ES_tradnl" sz="1400" dirty="0" err="1"/>
              <a:t>obs</a:t>
            </a:r>
            <a:r>
              <a:rPr lang="es-ES_tradnl" sz="1400" dirty="0"/>
              <a:t>.</a:t>
            </a:r>
            <a:endParaRPr lang="es-ES_tradnl" sz="1400" i="1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DD5F2DCB-BA70-7D0B-16FE-4789A56E8703}"/>
              </a:ext>
            </a:extLst>
          </p:cNvPr>
          <p:cNvSpPr/>
          <p:nvPr/>
        </p:nvSpPr>
        <p:spPr>
          <a:xfrm>
            <a:off x="3333488" y="4774526"/>
            <a:ext cx="1097725" cy="5569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Nivel </a:t>
            </a:r>
            <a:r>
              <a:rPr lang="es-ES_tradnl" sz="1400" i="1" dirty="0"/>
              <a:t>k</a:t>
            </a:r>
          </a:p>
          <a:p>
            <a:pPr algn="ctr"/>
            <a:r>
              <a:rPr lang="es-ES_tradnl" sz="1400" i="1" dirty="0"/>
              <a:t>N </a:t>
            </a:r>
            <a:r>
              <a:rPr lang="es-ES_tradnl" sz="1400" dirty="0" err="1"/>
              <a:t>obs</a:t>
            </a:r>
            <a:r>
              <a:rPr lang="es-ES_tradnl" sz="1400" dirty="0"/>
              <a:t>.</a:t>
            </a:r>
            <a:endParaRPr lang="es-ES_tradnl" sz="1400" i="1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517AD2-4FB5-2B6C-CE77-6D873EBA2702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 flipH="1">
            <a:off x="2929176" y="2907833"/>
            <a:ext cx="1231250" cy="3457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8E8856-2BD2-FAE7-E920-C24AED855066}"/>
              </a:ext>
            </a:extLst>
          </p:cNvPr>
          <p:cNvCxnSpPr>
            <a:cxnSpLocks/>
            <a:stCxn id="42" idx="2"/>
            <a:endCxn id="48" idx="0"/>
          </p:cNvCxnSpPr>
          <p:nvPr/>
        </p:nvCxnSpPr>
        <p:spPr>
          <a:xfrm>
            <a:off x="4160426" y="2907833"/>
            <a:ext cx="1208935" cy="34577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94E3454-FAEA-1881-8544-5246229E5B7F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8247476" y="2889250"/>
            <a:ext cx="1147829" cy="3643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8F12B33-335A-5C3A-C204-5CC477222935}"/>
              </a:ext>
            </a:extLst>
          </p:cNvPr>
          <p:cNvCxnSpPr>
            <a:cxnSpLocks/>
            <a:stCxn id="44" idx="2"/>
            <a:endCxn id="49" idx="0"/>
          </p:cNvCxnSpPr>
          <p:nvPr/>
        </p:nvCxnSpPr>
        <p:spPr>
          <a:xfrm flipH="1">
            <a:off x="7096321" y="2889250"/>
            <a:ext cx="1151155" cy="3643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28B02C8-D680-F6A6-A9DB-70FEB39947F9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 flipH="1">
            <a:off x="2924719" y="3553396"/>
            <a:ext cx="4457" cy="4557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DE6B449-CE49-319A-C815-F32B61035622}"/>
              </a:ext>
            </a:extLst>
          </p:cNvPr>
          <p:cNvSpPr/>
          <p:nvPr/>
        </p:nvSpPr>
        <p:spPr>
          <a:xfrm>
            <a:off x="2375856" y="4009189"/>
            <a:ext cx="1097725" cy="2997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….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AB6F8E9-7EA0-9BF2-9643-79FC2D2EBAA2}"/>
              </a:ext>
            </a:extLst>
          </p:cNvPr>
          <p:cNvCxnSpPr>
            <a:cxnSpLocks/>
            <a:stCxn id="67" idx="2"/>
            <a:endCxn id="50" idx="0"/>
          </p:cNvCxnSpPr>
          <p:nvPr/>
        </p:nvCxnSpPr>
        <p:spPr>
          <a:xfrm flipH="1">
            <a:off x="2054638" y="4308976"/>
            <a:ext cx="870081" cy="47123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0B20CC5-EC01-100E-EC6C-FC64F6F04B30}"/>
              </a:ext>
            </a:extLst>
          </p:cNvPr>
          <p:cNvCxnSpPr>
            <a:cxnSpLocks/>
            <a:stCxn id="67" idx="2"/>
            <a:endCxn id="51" idx="0"/>
          </p:cNvCxnSpPr>
          <p:nvPr/>
        </p:nvCxnSpPr>
        <p:spPr>
          <a:xfrm>
            <a:off x="2924719" y="4308976"/>
            <a:ext cx="957632" cy="4655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B8AD78D2-5BB9-4DBF-7FFB-0989DAFA573C}"/>
              </a:ext>
            </a:extLst>
          </p:cNvPr>
          <p:cNvSpPr/>
          <p:nvPr/>
        </p:nvSpPr>
        <p:spPr>
          <a:xfrm>
            <a:off x="7584967" y="4292600"/>
            <a:ext cx="1097725" cy="2997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i="1" dirty="0"/>
              <a:t>…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5C81153-70C2-3FA4-2480-7CA812E58BC0}"/>
              </a:ext>
            </a:extLst>
          </p:cNvPr>
          <p:cNvSpPr/>
          <p:nvPr/>
        </p:nvSpPr>
        <p:spPr>
          <a:xfrm>
            <a:off x="10047700" y="4202913"/>
            <a:ext cx="1097725" cy="558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Nivel </a:t>
            </a:r>
            <a:r>
              <a:rPr lang="es-ES_tradnl" sz="1400" i="1" dirty="0"/>
              <a:t>3</a:t>
            </a:r>
          </a:p>
          <a:p>
            <a:pPr algn="ctr"/>
            <a:r>
              <a:rPr lang="es-ES_tradnl" sz="1400" i="1" dirty="0"/>
              <a:t>N* </a:t>
            </a:r>
            <a:r>
              <a:rPr lang="es-ES_tradnl" sz="1400" dirty="0" err="1"/>
              <a:t>obs</a:t>
            </a:r>
            <a:r>
              <a:rPr lang="es-ES_tradnl" sz="1400" dirty="0"/>
              <a:t>.</a:t>
            </a:r>
            <a:endParaRPr lang="es-ES_tradnl" sz="1400" i="1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6667E7D-B5A3-24EC-42C9-A3DF23466D1C}"/>
              </a:ext>
            </a:extLst>
          </p:cNvPr>
          <p:cNvCxnSpPr>
            <a:cxnSpLocks/>
            <a:stCxn id="47" idx="2"/>
            <a:endCxn id="79" idx="0"/>
          </p:cNvCxnSpPr>
          <p:nvPr/>
        </p:nvCxnSpPr>
        <p:spPr>
          <a:xfrm flipH="1">
            <a:off x="8133830" y="3553396"/>
            <a:ext cx="1261475" cy="7392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2BAF299-2138-F138-B9B3-BE8B2FA38EDE}"/>
              </a:ext>
            </a:extLst>
          </p:cNvPr>
          <p:cNvCxnSpPr>
            <a:cxnSpLocks/>
            <a:stCxn id="47" idx="2"/>
            <a:endCxn id="81" idx="0"/>
          </p:cNvCxnSpPr>
          <p:nvPr/>
        </p:nvCxnSpPr>
        <p:spPr>
          <a:xfrm>
            <a:off x="9395305" y="3553396"/>
            <a:ext cx="1201258" cy="6495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76BAF5BF-3EB0-E636-A022-1FA694DBCC50}"/>
              </a:ext>
            </a:extLst>
          </p:cNvPr>
          <p:cNvSpPr/>
          <p:nvPr/>
        </p:nvSpPr>
        <p:spPr>
          <a:xfrm>
            <a:off x="7590663" y="5498569"/>
            <a:ext cx="1097725" cy="55696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sz="1400" dirty="0"/>
              <a:t>Nivel </a:t>
            </a:r>
            <a:r>
              <a:rPr lang="es-ES_tradnl" sz="1400" i="1" dirty="0"/>
              <a:t>k</a:t>
            </a:r>
          </a:p>
          <a:p>
            <a:pPr algn="ctr"/>
            <a:r>
              <a:rPr lang="es-ES_tradnl" sz="1400" i="1" dirty="0"/>
              <a:t>N* </a:t>
            </a:r>
            <a:r>
              <a:rPr lang="es-ES_tradnl" sz="1400" dirty="0" err="1"/>
              <a:t>obs</a:t>
            </a:r>
            <a:r>
              <a:rPr lang="es-ES_tradnl" sz="1400" dirty="0"/>
              <a:t>.</a:t>
            </a:r>
            <a:endParaRPr lang="es-ES_tradnl" sz="1400" i="1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87315F3-4F48-E7D6-6CA3-B98E15262079}"/>
              </a:ext>
            </a:extLst>
          </p:cNvPr>
          <p:cNvCxnSpPr>
            <a:cxnSpLocks/>
            <a:stCxn id="79" idx="2"/>
            <a:endCxn id="87" idx="0"/>
          </p:cNvCxnSpPr>
          <p:nvPr/>
        </p:nvCxnSpPr>
        <p:spPr>
          <a:xfrm>
            <a:off x="8133830" y="4592387"/>
            <a:ext cx="5696" cy="90618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68A6E5F-A297-2EE4-432E-224913A80DFD}"/>
              </a:ext>
            </a:extLst>
          </p:cNvPr>
          <p:cNvCxnSpPr>
            <a:cxnSpLocks/>
          </p:cNvCxnSpPr>
          <p:nvPr/>
        </p:nvCxnSpPr>
        <p:spPr>
          <a:xfrm>
            <a:off x="1125898" y="2660143"/>
            <a:ext cx="0" cy="2677032"/>
          </a:xfrm>
          <a:prstGeom prst="line">
            <a:avLst/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itle 4">
            <a:extLst>
              <a:ext uri="{FF2B5EF4-FFF2-40B4-BE49-F238E27FC236}">
                <a16:creationId xmlns:a16="http://schemas.microsoft.com/office/drawing/2014/main" id="{75C7D2FE-3158-09F6-6EFC-8F324DC65D2B}"/>
              </a:ext>
            </a:extLst>
          </p:cNvPr>
          <p:cNvSpPr txBox="1">
            <a:spLocks/>
          </p:cNvSpPr>
          <p:nvPr/>
        </p:nvSpPr>
        <p:spPr>
          <a:xfrm>
            <a:off x="428166" y="1938729"/>
            <a:ext cx="1400634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Máximo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nivel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de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profundidad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122" name="Title 4">
            <a:extLst>
              <a:ext uri="{FF2B5EF4-FFF2-40B4-BE49-F238E27FC236}">
                <a16:creationId xmlns:a16="http://schemas.microsoft.com/office/drawing/2014/main" id="{8E3473A6-069B-A917-07C6-62D4F0869B4A}"/>
              </a:ext>
            </a:extLst>
          </p:cNvPr>
          <p:cNvSpPr txBox="1">
            <a:spLocks/>
          </p:cNvSpPr>
          <p:nvPr/>
        </p:nvSpPr>
        <p:spPr>
          <a:xfrm>
            <a:off x="9896246" y="5417434"/>
            <a:ext cx="1400634" cy="725838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Mínimo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nivel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de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observaciones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por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nodo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29B8B93-9C04-A96F-1243-FF1A5BF8F021}"/>
              </a:ext>
            </a:extLst>
          </p:cNvPr>
          <p:cNvCxnSpPr>
            <a:cxnSpLocks/>
            <a:stCxn id="122" idx="1"/>
            <a:endCxn id="87" idx="3"/>
          </p:cNvCxnSpPr>
          <p:nvPr/>
        </p:nvCxnSpPr>
        <p:spPr>
          <a:xfrm flipH="1" flipV="1">
            <a:off x="8688388" y="5777051"/>
            <a:ext cx="1207858" cy="3302"/>
          </a:xfrm>
          <a:prstGeom prst="line">
            <a:avLst/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C0709DF-C9CA-DE78-A3AE-C328EC5FF820}"/>
              </a:ext>
            </a:extLst>
          </p:cNvPr>
          <p:cNvCxnSpPr>
            <a:cxnSpLocks/>
            <a:stCxn id="122" idx="0"/>
            <a:endCxn id="81" idx="2"/>
          </p:cNvCxnSpPr>
          <p:nvPr/>
        </p:nvCxnSpPr>
        <p:spPr>
          <a:xfrm flipV="1">
            <a:off x="10596563" y="4760913"/>
            <a:ext cx="0" cy="656521"/>
          </a:xfrm>
          <a:prstGeom prst="line">
            <a:avLst/>
          </a:prstGeom>
          <a:ln w="38100"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11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6497-F61E-BEB3-10C1-85EAE649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 </a:t>
            </a:r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27114-AC9B-6453-C7C9-B842A281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8D07F-D4DF-FEF5-CC17-BC9C2A46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7</a:t>
            </a:fld>
            <a:endParaRPr lang="es-ES" noProof="0"/>
          </a:p>
        </p:txBody>
      </p:sp>
      <p:pic>
        <p:nvPicPr>
          <p:cNvPr id="1026" name="Picture 2" descr="R y GIS: qué es R y su relación con los SIG - MappingGIS">
            <a:extLst>
              <a:ext uri="{FF2B5EF4-FFF2-40B4-BE49-F238E27FC236}">
                <a16:creationId xmlns:a16="http://schemas.microsoft.com/office/drawing/2014/main" id="{49D80F7B-95FF-C2DB-7291-99541F9D27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63" y="1854209"/>
            <a:ext cx="4968875" cy="384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63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81" y="468289"/>
            <a:ext cx="10943607" cy="811379"/>
          </a:xfrm>
        </p:spPr>
        <p:txBody>
          <a:bodyPr/>
          <a:lstStyle/>
          <a:p>
            <a:pPr algn="ctr"/>
            <a:r>
              <a:rPr lang="en-US" dirty="0" err="1"/>
              <a:t>Árboles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8</a:t>
            </a:fld>
            <a:endParaRPr lang="es-ES" noProof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F2466C-B316-6AB8-F2FF-70CADE4E332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para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problemas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lineales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3E9C2BF-B3F4-EB09-3DCA-FDCF2A085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3" y="1811797"/>
            <a:ext cx="4470330" cy="447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5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F2C85F-A0F9-07E6-961E-64A4A006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Árboles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s-ES_trad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0FC81F-A149-5FD9-2BAE-2D9BF7935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82" y="1592263"/>
            <a:ext cx="5182568" cy="47952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err="1"/>
              <a:t>Ventajas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err="1"/>
              <a:t>Árboles</a:t>
            </a:r>
            <a:r>
              <a:rPr lang="en-US" sz="1800" dirty="0"/>
              <a:t> chicos son </a:t>
            </a:r>
            <a:r>
              <a:rPr lang="en-US" sz="1800" dirty="0" err="1"/>
              <a:t>relativamente</a:t>
            </a:r>
            <a:r>
              <a:rPr lang="en-US" sz="1800" dirty="0"/>
              <a:t> </a:t>
            </a:r>
            <a:r>
              <a:rPr lang="en-US" sz="1800" dirty="0" err="1"/>
              <a:t>fáciles</a:t>
            </a:r>
            <a:r>
              <a:rPr lang="en-US" sz="1800" dirty="0"/>
              <a:t> de </a:t>
            </a:r>
            <a:r>
              <a:rPr lang="en-US" sz="1800" dirty="0" err="1"/>
              <a:t>explicar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Capturan</a:t>
            </a:r>
            <a:r>
              <a:rPr lang="en-US" sz="1800" dirty="0"/>
              <a:t> </a:t>
            </a:r>
            <a:r>
              <a:rPr lang="en-US" sz="1800" dirty="0" err="1"/>
              <a:t>interacciones</a:t>
            </a:r>
            <a:r>
              <a:rPr lang="en-US" sz="1800" dirty="0"/>
              <a:t> entre las variables de entrada</a:t>
            </a:r>
          </a:p>
          <a:p>
            <a:endParaRPr lang="en-US" sz="1800" dirty="0"/>
          </a:p>
          <a:p>
            <a:r>
              <a:rPr lang="en-US" sz="1800" dirty="0"/>
              <a:t>Son </a:t>
            </a:r>
            <a:r>
              <a:rPr lang="en-US" sz="1800" dirty="0" err="1"/>
              <a:t>robustos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sentido</a:t>
            </a:r>
            <a:r>
              <a:rPr lang="en-US" sz="1800" dirty="0"/>
              <a:t> de que</a:t>
            </a:r>
          </a:p>
          <a:p>
            <a:pPr lvl="1"/>
            <a:r>
              <a:rPr lang="en-US" sz="1600" dirty="0" err="1"/>
              <a:t>valores</a:t>
            </a:r>
            <a:r>
              <a:rPr lang="en-US" sz="1600" dirty="0"/>
              <a:t> </a:t>
            </a:r>
            <a:r>
              <a:rPr lang="en-US" sz="1600" dirty="0" err="1"/>
              <a:t>numéricos</a:t>
            </a:r>
            <a:r>
              <a:rPr lang="en-US" sz="1600" dirty="0"/>
              <a:t> </a:t>
            </a:r>
            <a:r>
              <a:rPr lang="en-US" sz="1600" dirty="0" err="1"/>
              <a:t>atípicos</a:t>
            </a:r>
            <a:r>
              <a:rPr lang="en-US" sz="1600" dirty="0"/>
              <a:t> no </a:t>
            </a:r>
            <a:r>
              <a:rPr lang="en-US" sz="1600" dirty="0" err="1"/>
              <a:t>hacen</a:t>
            </a:r>
            <a:r>
              <a:rPr lang="en-US" sz="1600" dirty="0"/>
              <a:t> </a:t>
            </a:r>
            <a:r>
              <a:rPr lang="en-US" sz="1600" dirty="0" err="1"/>
              <a:t>fallar</a:t>
            </a:r>
            <a:r>
              <a:rPr lang="en-US" sz="1600" dirty="0"/>
              <a:t> al </a:t>
            </a:r>
            <a:r>
              <a:rPr lang="en-US" sz="1600" dirty="0" err="1"/>
              <a:t>método</a:t>
            </a:r>
            <a:endParaRPr lang="en-US" sz="1600" dirty="0"/>
          </a:p>
          <a:p>
            <a:pPr lvl="1"/>
            <a:r>
              <a:rPr lang="en-US" sz="1600" dirty="0"/>
              <a:t>no es </a:t>
            </a:r>
            <a:r>
              <a:rPr lang="en-US" sz="1600" dirty="0" err="1"/>
              <a:t>necesario</a:t>
            </a:r>
            <a:r>
              <a:rPr lang="en-US" sz="1600" dirty="0"/>
              <a:t> </a:t>
            </a:r>
            <a:r>
              <a:rPr lang="en-US" sz="1600" dirty="0" err="1"/>
              <a:t>transformar</a:t>
            </a:r>
            <a:r>
              <a:rPr lang="en-US" sz="1600" dirty="0"/>
              <a:t> (</a:t>
            </a:r>
            <a:r>
              <a:rPr lang="en-US" sz="1600" dirty="0" err="1"/>
              <a:t>monótonamente</a:t>
            </a:r>
            <a:r>
              <a:rPr lang="en-US" sz="1600" dirty="0"/>
              <a:t>) variables de entrada</a:t>
            </a:r>
          </a:p>
          <a:p>
            <a:pPr lvl="1"/>
            <a:r>
              <a:rPr lang="en-US" sz="1600" dirty="0"/>
              <a:t>hay </a:t>
            </a:r>
            <a:r>
              <a:rPr lang="en-US" sz="1600" dirty="0" err="1"/>
              <a:t>formas</a:t>
            </a:r>
            <a:r>
              <a:rPr lang="en-US" sz="1600" dirty="0"/>
              <a:t> </a:t>
            </a:r>
            <a:r>
              <a:rPr lang="en-US" sz="1600" dirty="0" err="1"/>
              <a:t>fáciles</a:t>
            </a:r>
            <a:r>
              <a:rPr lang="en-US" sz="1600" dirty="0"/>
              <a:t> de </a:t>
            </a:r>
            <a:r>
              <a:rPr lang="en-US" sz="1600" dirty="0" err="1"/>
              <a:t>lidiar</a:t>
            </a:r>
            <a:r>
              <a:rPr lang="en-US" sz="1600" dirty="0"/>
              <a:t> con </a:t>
            </a:r>
            <a:r>
              <a:rPr lang="en-US" sz="1600" dirty="0" err="1"/>
              <a:t>datos</a:t>
            </a:r>
            <a:r>
              <a:rPr lang="en-US" sz="1600" dirty="0"/>
              <a:t> </a:t>
            </a:r>
            <a:r>
              <a:rPr lang="en-US" sz="1600" dirty="0" err="1"/>
              <a:t>faltantes</a:t>
            </a:r>
            <a:r>
              <a:rPr lang="en-US" sz="1600" dirty="0"/>
              <a:t> (</a:t>
            </a:r>
            <a:r>
              <a:rPr lang="en-US" sz="1600" dirty="0" err="1"/>
              <a:t>cortes</a:t>
            </a:r>
            <a:r>
              <a:rPr lang="en-US" sz="1600" dirty="0"/>
              <a:t> </a:t>
            </a:r>
            <a:r>
              <a:rPr lang="en-US" sz="1600" dirty="0" err="1"/>
              <a:t>sucedáneos</a:t>
            </a:r>
            <a:r>
              <a:rPr lang="en-US" sz="1600" dirty="0"/>
              <a:t>)</a:t>
            </a:r>
          </a:p>
          <a:p>
            <a:pPr lvl="1"/>
            <a:endParaRPr lang="en-US" sz="1600" dirty="0"/>
          </a:p>
          <a:p>
            <a:r>
              <a:rPr lang="en-US" sz="1800" dirty="0"/>
              <a:t>Se </a:t>
            </a:r>
            <a:r>
              <a:rPr lang="en-US" sz="1800" dirty="0" err="1"/>
              <a:t>ajustan</a:t>
            </a:r>
            <a:r>
              <a:rPr lang="en-US" sz="1800" dirty="0"/>
              <a:t> </a:t>
            </a:r>
            <a:r>
              <a:rPr lang="en-US" sz="1800" dirty="0" err="1"/>
              <a:t>rápidamente</a:t>
            </a:r>
            <a:r>
              <a:rPr lang="en-US" sz="1800" dirty="0"/>
              <a:t> y son </a:t>
            </a:r>
            <a:r>
              <a:rPr lang="en-US" sz="1800" dirty="0" err="1"/>
              <a:t>relativamente</a:t>
            </a:r>
            <a:r>
              <a:rPr lang="en-US" sz="1800" dirty="0"/>
              <a:t> </a:t>
            </a:r>
            <a:r>
              <a:rPr lang="en-US" sz="1800" dirty="0" err="1"/>
              <a:t>fáciles</a:t>
            </a:r>
            <a:r>
              <a:rPr lang="en-US" sz="1800" dirty="0"/>
              <a:t> de </a:t>
            </a:r>
            <a:r>
              <a:rPr lang="en-US" sz="1800" dirty="0" err="1"/>
              <a:t>interpretar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Árboles</a:t>
            </a:r>
            <a:r>
              <a:rPr lang="en-US" sz="1800" dirty="0"/>
              <a:t> </a:t>
            </a:r>
            <a:r>
              <a:rPr lang="en-US" sz="1800" dirty="0" err="1"/>
              <a:t>grandes</a:t>
            </a:r>
            <a:r>
              <a:rPr lang="en-US" sz="1800" dirty="0"/>
              <a:t> </a:t>
            </a:r>
            <a:r>
              <a:rPr lang="en-US" sz="1800" dirty="0" err="1"/>
              <a:t>generalmente</a:t>
            </a:r>
            <a:r>
              <a:rPr lang="en-US" sz="1800" dirty="0"/>
              <a:t> no </a:t>
            </a:r>
            <a:r>
              <a:rPr lang="en-US" sz="1800" dirty="0" err="1"/>
              <a:t>sufren</a:t>
            </a:r>
            <a:r>
              <a:rPr lang="en-US" sz="1800" dirty="0"/>
              <a:t> de </a:t>
            </a:r>
            <a:r>
              <a:rPr lang="en-US" sz="1800" dirty="0" err="1"/>
              <a:t>sesgo</a:t>
            </a:r>
            <a:r>
              <a:rPr lang="en-US" sz="1800" dirty="0"/>
              <a:t>.</a:t>
            </a:r>
          </a:p>
          <a:p>
            <a:endParaRPr lang="es-ES_tradnl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B4F1C-CCE2-EAF4-F81F-946FCE43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554A8-016E-C823-AFE6-976A6E4C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9</a:t>
            </a:fld>
            <a:endParaRPr lang="es-ES" noProof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91C04-D950-EA95-3E27-3101363D4BAE}"/>
              </a:ext>
            </a:extLst>
          </p:cNvPr>
          <p:cNvSpPr txBox="1"/>
          <p:nvPr/>
        </p:nvSpPr>
        <p:spPr>
          <a:xfrm>
            <a:off x="6316317" y="1522813"/>
            <a:ext cx="5331171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 err="1">
                <a:latin typeface="Montserrat" pitchFamily="2" charset="77"/>
              </a:rPr>
              <a:t>Desventajas</a:t>
            </a:r>
            <a:r>
              <a:rPr lang="en-US" sz="1500" dirty="0">
                <a:latin typeface="Montserrat" pitchFamily="2" charset="77"/>
              </a:rPr>
              <a:t>:</a:t>
            </a:r>
          </a:p>
          <a:p>
            <a:endParaRPr lang="en-US" sz="15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Montserrat" pitchFamily="2" charset="77"/>
              </a:rPr>
              <a:t>Tienen </a:t>
            </a:r>
            <a:r>
              <a:rPr lang="en-US" sz="1500" dirty="0" err="1">
                <a:latin typeface="Montserrat" pitchFamily="2" charset="77"/>
              </a:rPr>
              <a:t>dificultades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en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capturar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estructuras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lineales</a:t>
            </a:r>
            <a:r>
              <a:rPr lang="en-US" sz="1500" dirty="0">
                <a:latin typeface="Montserrat" pitchFamily="2" charset="7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Montserrat" pitchFamily="2" charset="77"/>
              </a:rPr>
              <a:t>Muchas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veces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algunas</a:t>
            </a:r>
            <a:r>
              <a:rPr lang="en-US" sz="1500" dirty="0">
                <a:latin typeface="Montserrat" pitchFamily="2" charset="77"/>
              </a:rPr>
              <a:t> variables de entrada “</a:t>
            </a:r>
            <a:r>
              <a:rPr lang="en-US" sz="1500" dirty="0" err="1">
                <a:latin typeface="Montserrat" pitchFamily="2" charset="77"/>
              </a:rPr>
              <a:t>enmascaran</a:t>
            </a:r>
            <a:r>
              <a:rPr lang="en-US" sz="1500" dirty="0">
                <a:latin typeface="Montserrat" pitchFamily="2" charset="77"/>
              </a:rPr>
              <a:t>” a </a:t>
            </a:r>
            <a:r>
              <a:rPr lang="en-US" sz="1500" dirty="0" err="1">
                <a:latin typeface="Montserrat" pitchFamily="2" charset="77"/>
              </a:rPr>
              <a:t>otras</a:t>
            </a:r>
            <a:r>
              <a:rPr lang="en-US" sz="1500" dirty="0">
                <a:latin typeface="Montserrat" pitchFamily="2" charset="7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Montserrat" pitchFamily="2" charset="77"/>
              </a:rPr>
              <a:t>Son </a:t>
            </a:r>
            <a:r>
              <a:rPr lang="en-US" sz="1500" dirty="0" err="1">
                <a:latin typeface="Montserrat" pitchFamily="2" charset="77"/>
              </a:rPr>
              <a:t>inestables</a:t>
            </a:r>
            <a:r>
              <a:rPr lang="en-US" sz="1500" dirty="0">
                <a:latin typeface="Montserrat" pitchFamily="2" charset="77"/>
              </a:rPr>
              <a:t> (</a:t>
            </a:r>
            <a:r>
              <a:rPr lang="en-US" sz="1500" dirty="0" err="1">
                <a:latin typeface="Montserrat" pitchFamily="2" charset="77"/>
              </a:rPr>
              <a:t>varianza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alta</a:t>
            </a:r>
            <a:r>
              <a:rPr lang="en-US" sz="1500" dirty="0">
                <a:latin typeface="Montserrat" pitchFamily="2" charset="77"/>
              </a:rPr>
              <a:t>) </a:t>
            </a:r>
            <a:r>
              <a:rPr lang="en-US" sz="1500" dirty="0" err="1">
                <a:latin typeface="Montserrat" pitchFamily="2" charset="77"/>
              </a:rPr>
              <a:t>por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construcción</a:t>
            </a:r>
            <a:r>
              <a:rPr lang="en-US" sz="1500" dirty="0">
                <a:latin typeface="Montserrat" pitchFamily="2" charset="7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latin typeface="Montserrat" pitchFamily="2" charset="77"/>
              </a:rPr>
              <a:t>Esto</a:t>
            </a:r>
            <a:r>
              <a:rPr lang="en-US" sz="1500" dirty="0">
                <a:latin typeface="Montserrat" pitchFamily="2" charset="77"/>
              </a:rPr>
              <a:t> produce </a:t>
            </a:r>
            <a:r>
              <a:rPr lang="en-US" sz="1500" dirty="0" err="1">
                <a:latin typeface="Montserrat" pitchFamily="2" charset="77"/>
              </a:rPr>
              <a:t>desempeño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predictivo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relativamente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malo</a:t>
            </a:r>
            <a:r>
              <a:rPr lang="en-US" sz="1500" dirty="0">
                <a:latin typeface="Montserrat" pitchFamily="2" charset="7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Montserrat" pitchFamily="2" charset="77"/>
              </a:rPr>
              <a:t>No son </a:t>
            </a:r>
            <a:r>
              <a:rPr lang="en-US" sz="1500" dirty="0" err="1">
                <a:latin typeface="Montserrat" pitchFamily="2" charset="77"/>
              </a:rPr>
              <a:t>apropiados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cuando</a:t>
            </a:r>
            <a:r>
              <a:rPr lang="en-US" sz="1500" dirty="0">
                <a:latin typeface="Montserrat" pitchFamily="2" charset="77"/>
              </a:rPr>
              <a:t> hay variables </a:t>
            </a:r>
            <a:r>
              <a:rPr lang="en-US" sz="1500" dirty="0" err="1">
                <a:latin typeface="Montserrat" pitchFamily="2" charset="77"/>
              </a:rPr>
              <a:t>categóricas</a:t>
            </a:r>
            <a:r>
              <a:rPr lang="en-US" sz="1500" dirty="0">
                <a:latin typeface="Montserrat" pitchFamily="2" charset="77"/>
              </a:rPr>
              <a:t> con </a:t>
            </a:r>
            <a:r>
              <a:rPr lang="en-US" sz="1500" dirty="0" err="1">
                <a:latin typeface="Montserrat" pitchFamily="2" charset="77"/>
              </a:rPr>
              <a:t>muchas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niveles</a:t>
            </a:r>
            <a:r>
              <a:rPr lang="en-US" sz="1500" dirty="0">
                <a:latin typeface="Montserrat" pitchFamily="2" charset="77"/>
              </a:rPr>
              <a:t>: </a:t>
            </a:r>
            <a:r>
              <a:rPr lang="en-US" sz="1500" dirty="0" err="1">
                <a:latin typeface="Montserrat" pitchFamily="2" charset="77"/>
              </a:rPr>
              <a:t>en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estos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casos</a:t>
            </a:r>
            <a:r>
              <a:rPr lang="en-US" sz="1500" dirty="0">
                <a:latin typeface="Montserrat" pitchFamily="2" charset="77"/>
              </a:rPr>
              <a:t>, </a:t>
            </a:r>
            <a:r>
              <a:rPr lang="en-US" sz="1500" dirty="0" err="1">
                <a:latin typeface="Montserrat" pitchFamily="2" charset="77"/>
              </a:rPr>
              <a:t>el</a:t>
            </a:r>
            <a:r>
              <a:rPr lang="en-US" sz="1500" dirty="0">
                <a:latin typeface="Montserrat" pitchFamily="2" charset="77"/>
              </a:rPr>
              <a:t> árbol </a:t>
            </a:r>
            <a:r>
              <a:rPr lang="en-US" sz="1500" dirty="0" err="1">
                <a:latin typeface="Montserrat" pitchFamily="2" charset="77"/>
              </a:rPr>
              <a:t>sobreajusta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desde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los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primeros</a:t>
            </a:r>
            <a:r>
              <a:rPr lang="en-US" sz="1500" dirty="0">
                <a:latin typeface="Montserrat" pitchFamily="2" charset="77"/>
              </a:rPr>
              <a:t> </a:t>
            </a:r>
            <a:r>
              <a:rPr lang="en-US" sz="1500" dirty="0" err="1">
                <a:latin typeface="Montserrat" pitchFamily="2" charset="77"/>
              </a:rPr>
              <a:t>cortes</a:t>
            </a:r>
            <a:r>
              <a:rPr lang="en-US" sz="1500" dirty="0">
                <a:latin typeface="Montserrat" pitchFamily="2" charset="77"/>
              </a:rPr>
              <a:t>, y las </a:t>
            </a:r>
            <a:r>
              <a:rPr lang="en-US" sz="1500" dirty="0" err="1">
                <a:latin typeface="Montserrat" pitchFamily="2" charset="77"/>
              </a:rPr>
              <a:t>predicciones</a:t>
            </a:r>
            <a:r>
              <a:rPr lang="en-US" sz="1500" dirty="0">
                <a:latin typeface="Montserrat" pitchFamily="2" charset="77"/>
              </a:rPr>
              <a:t> son malas.</a:t>
            </a:r>
          </a:p>
        </p:txBody>
      </p:sp>
    </p:spTree>
    <p:extLst>
      <p:ext uri="{BB962C8B-B14F-4D97-AF65-F5344CB8AC3E}">
        <p14:creationId xmlns:p14="http://schemas.microsoft.com/office/powerpoint/2010/main" val="31458113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9">
      <a:dk1>
        <a:srgbClr val="212121"/>
      </a:dk1>
      <a:lt1>
        <a:srgbClr val="FAFAFA"/>
      </a:lt1>
      <a:dk2>
        <a:srgbClr val="575757"/>
      </a:dk2>
      <a:lt2>
        <a:srgbClr val="E5E4E4"/>
      </a:lt2>
      <a:accent1>
        <a:srgbClr val="B6171A"/>
      </a:accent1>
      <a:accent2>
        <a:srgbClr val="005CB9"/>
      </a:accent2>
      <a:accent3>
        <a:srgbClr val="E01B5D"/>
      </a:accent3>
      <a:accent4>
        <a:srgbClr val="D2302F"/>
      </a:accent4>
      <a:accent5>
        <a:srgbClr val="868382"/>
      </a:accent5>
      <a:accent6>
        <a:srgbClr val="202020"/>
      </a:accent6>
      <a:hlink>
        <a:srgbClr val="ECECEC"/>
      </a:hlink>
      <a:folHlink>
        <a:srgbClr val="807C7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10575</TotalTime>
  <Words>1489</Words>
  <Application>Microsoft Macintosh PowerPoint</Application>
  <PresentationFormat>Widescreen</PresentationFormat>
  <Paragraphs>404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Montserrat</vt:lpstr>
      <vt:lpstr>Montserrat Medium</vt:lpstr>
      <vt:lpstr>Trebuchet MS</vt:lpstr>
      <vt:lpstr>Berlin</vt:lpstr>
      <vt:lpstr>Métodos Basados en Árboles</vt:lpstr>
      <vt:lpstr>Árboles Aleatorios</vt:lpstr>
      <vt:lpstr>Árboles Aleatorios</vt:lpstr>
      <vt:lpstr>Árboles Aleatorios</vt:lpstr>
      <vt:lpstr>Árboles Aleatorios</vt:lpstr>
      <vt:lpstr>Árboles Aleatorios</vt:lpstr>
      <vt:lpstr>Un ejemplo</vt:lpstr>
      <vt:lpstr>Árboles Aleatorios</vt:lpstr>
      <vt:lpstr>Árboles Aleatorios</vt:lpstr>
      <vt:lpstr>Bagging en Árboles Aleatorios</vt:lpstr>
      <vt:lpstr>Remuestreo Bootstrap</vt:lpstr>
      <vt:lpstr>Bagging en Árboles Aleatorios</vt:lpstr>
      <vt:lpstr>Bagging en Árboles Aleatorios</vt:lpstr>
      <vt:lpstr>Bagging en Árboles Aleatorios</vt:lpstr>
      <vt:lpstr>Bagging en Árboles Aleatorios</vt:lpstr>
      <vt:lpstr>Un ejemplo</vt:lpstr>
      <vt:lpstr>Bosques Aleatorios</vt:lpstr>
      <vt:lpstr>Bosques Aleatorios</vt:lpstr>
      <vt:lpstr>Bosques Aleatorios</vt:lpstr>
      <vt:lpstr>Un ejemplo</vt:lpstr>
      <vt:lpstr>Boosting</vt:lpstr>
      <vt:lpstr>Boosting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Licenciatura en Gobierno y Transformación Pública (LTP)</dc:title>
  <dc:creator>René Rosado González</dc:creator>
  <cp:lastModifiedBy>René Rosado González</cp:lastModifiedBy>
  <cp:revision>92</cp:revision>
  <dcterms:created xsi:type="dcterms:W3CDTF">2022-03-10T19:08:19Z</dcterms:created>
  <dcterms:modified xsi:type="dcterms:W3CDTF">2023-07-22T19:15:52Z</dcterms:modified>
</cp:coreProperties>
</file>