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23" r:id="rId3"/>
    <p:sldId id="470" r:id="rId4"/>
    <p:sldId id="263" r:id="rId5"/>
    <p:sldId id="472" r:id="rId6"/>
    <p:sldId id="497" r:id="rId7"/>
    <p:sldId id="52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90"/>
    <p:restoredTop sz="96197"/>
  </p:normalViewPr>
  <p:slideViewPr>
    <p:cSldViewPr snapToGrid="0" snapToObjects="1" showGuides="1">
      <p:cViewPr varScale="1">
        <p:scale>
          <a:sx n="103" d="100"/>
          <a:sy n="103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5/27/22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5/27/22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5/27/22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la </a:t>
            </a:r>
            <a:br>
              <a:rPr lang="en-US" dirty="0"/>
            </a:br>
            <a:r>
              <a:rPr lang="en-US" dirty="0"/>
              <a:t>Toma de </a:t>
            </a:r>
            <a:r>
              <a:rPr lang="en-US" dirty="0" err="1"/>
              <a:t>Decisiones</a:t>
            </a:r>
            <a:r>
              <a:rPr lang="en-US" dirty="0"/>
              <a:t> 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F3DF-A702-B09D-634D-DE93559B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/>
              <a:t>Nuestro Reto: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A4BF53-29DF-688C-AE3B-ED4473CB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576" y="1565128"/>
            <a:ext cx="6993886" cy="145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600" dirty="0"/>
              <a:t>Desarrollar una metodología basada en datos para la generación de un índice que permita entender los procesos de desigualdad que ocurren en las comunidades de origen o retorno de las personas privadas de la libertad.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3B59-C757-E370-6D1E-1977AC4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39B8-12A8-ADE7-7FC9-2D5BB3C7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F49D71-C9DE-EE7F-2E32-5D513FA5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495464"/>
            <a:ext cx="2741070" cy="128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676FD42-BDDE-A77F-A2D0-D1D21CEDDFBE}"/>
              </a:ext>
            </a:extLst>
          </p:cNvPr>
          <p:cNvSpPr>
            <a:spLocks noChangeAspect="1"/>
          </p:cNvSpPr>
          <p:nvPr/>
        </p:nvSpPr>
        <p:spPr>
          <a:xfrm>
            <a:off x="1375221" y="4328703"/>
            <a:ext cx="548384" cy="54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Montserrat Medium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5E5139-A8F0-F6DE-6090-23189A4ABE0A}"/>
              </a:ext>
            </a:extLst>
          </p:cNvPr>
          <p:cNvSpPr>
            <a:spLocks noChangeAspect="1"/>
          </p:cNvSpPr>
          <p:nvPr/>
        </p:nvSpPr>
        <p:spPr>
          <a:xfrm>
            <a:off x="3528321" y="4313370"/>
            <a:ext cx="548384" cy="54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Montserrat Medium" pitchFamily="2" charset="77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291D5F-5652-8BE6-0392-6C24FCCBE6C4}"/>
              </a:ext>
            </a:extLst>
          </p:cNvPr>
          <p:cNvSpPr>
            <a:spLocks noChangeAspect="1"/>
          </p:cNvSpPr>
          <p:nvPr/>
        </p:nvSpPr>
        <p:spPr>
          <a:xfrm>
            <a:off x="7834521" y="4328703"/>
            <a:ext cx="548384" cy="54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Montserrat Medium" pitchFamily="2" charset="77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2D8551-B293-897E-2EEF-CDA7AAC83863}"/>
              </a:ext>
            </a:extLst>
          </p:cNvPr>
          <p:cNvSpPr>
            <a:spLocks noChangeAspect="1"/>
          </p:cNvSpPr>
          <p:nvPr/>
        </p:nvSpPr>
        <p:spPr>
          <a:xfrm>
            <a:off x="9987621" y="4352283"/>
            <a:ext cx="548384" cy="54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Montserrat Medium" pitchFamily="2" charset="77"/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88FD0F-4C8E-4479-7505-D85FA3DFE017}"/>
              </a:ext>
            </a:extLst>
          </p:cNvPr>
          <p:cNvSpPr>
            <a:spLocks noChangeAspect="1"/>
          </p:cNvSpPr>
          <p:nvPr/>
        </p:nvSpPr>
        <p:spPr>
          <a:xfrm>
            <a:off x="5681421" y="4328703"/>
            <a:ext cx="548384" cy="54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Montserrat Medium" pitchFamily="2" charset="77"/>
              </a:rPr>
              <a:t>3</a:t>
            </a:r>
          </a:p>
        </p:txBody>
      </p:sp>
      <p:sp>
        <p:nvSpPr>
          <p:cNvPr id="14" name="CuadroTexto 14">
            <a:extLst>
              <a:ext uri="{FF2B5EF4-FFF2-40B4-BE49-F238E27FC236}">
                <a16:creationId xmlns:a16="http://schemas.microsoft.com/office/drawing/2014/main" id="{52FCD11C-46DC-229A-97FD-80087E71F3E6}"/>
              </a:ext>
            </a:extLst>
          </p:cNvPr>
          <p:cNvSpPr txBox="1"/>
          <p:nvPr/>
        </p:nvSpPr>
        <p:spPr>
          <a:xfrm>
            <a:off x="695326" y="5229225"/>
            <a:ext cx="190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Montserrat" pitchFamily="2" charset="77"/>
              </a:rPr>
              <a:t>Presentación</a:t>
            </a:r>
          </a:p>
          <a:p>
            <a:pPr algn="ctr"/>
            <a:r>
              <a:rPr lang="es-MX" sz="1400" dirty="0">
                <a:latin typeface="Montserrat" pitchFamily="2" charset="77"/>
              </a:rPr>
              <a:t>CEA Justicia Social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4EC87A-1490-C29E-1ED5-76359C447FEA}"/>
              </a:ext>
            </a:extLst>
          </p:cNvPr>
          <p:cNvSpPr txBox="1"/>
          <p:nvPr/>
        </p:nvSpPr>
        <p:spPr>
          <a:xfrm>
            <a:off x="4681710" y="5336947"/>
            <a:ext cx="254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Montserrat" pitchFamily="2" charset="77"/>
              </a:rPr>
              <a:t>Retroalimentación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5C7FC2CD-C920-BBD4-3E19-C1A73313E497}"/>
              </a:ext>
            </a:extLst>
          </p:cNvPr>
          <p:cNvSpPr txBox="1">
            <a:spLocks/>
          </p:cNvSpPr>
          <p:nvPr/>
        </p:nvSpPr>
        <p:spPr>
          <a:xfrm>
            <a:off x="587861" y="3716513"/>
            <a:ext cx="6084887" cy="34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1600" dirty="0"/>
              <a:t>Nos reuniremos con el socio formador los días jueves</a:t>
            </a:r>
          </a:p>
        </p:txBody>
      </p:sp>
      <p:sp>
        <p:nvSpPr>
          <p:cNvPr id="17" name="CuadroTexto 14">
            <a:extLst>
              <a:ext uri="{FF2B5EF4-FFF2-40B4-BE49-F238E27FC236}">
                <a16:creationId xmlns:a16="http://schemas.microsoft.com/office/drawing/2014/main" id="{F41A2C39-D057-1FE7-7B16-D04EF57FB6CC}"/>
              </a:ext>
            </a:extLst>
          </p:cNvPr>
          <p:cNvSpPr txBox="1"/>
          <p:nvPr/>
        </p:nvSpPr>
        <p:spPr>
          <a:xfrm>
            <a:off x="8990438" y="5229225"/>
            <a:ext cx="25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Montserrat" pitchFamily="2" charset="77"/>
              </a:rPr>
              <a:t>Entrega y Presentación de Resultados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9DD33C-9A5D-E4E6-4F7B-E7791B5B5242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1649413" y="4877087"/>
            <a:ext cx="0" cy="35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A78D88-17BE-BB33-3745-F3380237B72A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3802513" y="4861754"/>
            <a:ext cx="2150572" cy="47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3D6FBF-A754-B650-5ABF-E0DA22132FF0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5953085" y="4877087"/>
            <a:ext cx="2528" cy="45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3700F1-B5E3-64D2-4899-332F108917AA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5953085" y="4877087"/>
            <a:ext cx="2155628" cy="45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94339-481C-3CFA-962C-217A6728CCEE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10261813" y="4900667"/>
            <a:ext cx="0" cy="32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50DBCE-4B42-A33A-7961-C1995E4F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Sprint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0FC9-4316-C014-2209-A84B5301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2692-9BC3-70F3-F06E-EA5088E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1026" name="Picture 2" descr="Design Sprint… un atajo para aprender sin construir ni lanzar | by Chaos  Monkey | Medium">
            <a:extLst>
              <a:ext uri="{FF2B5EF4-FFF2-40B4-BE49-F238E27FC236}">
                <a16:creationId xmlns:a16="http://schemas.microsoft.com/office/drawing/2014/main" id="{8D9140A1-BFF5-E68C-BAF1-7B720176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462232"/>
            <a:ext cx="11083636" cy="44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EA6F487F-6CEF-0441-B68E-89DE4674877C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rot="5400000" flipH="1" flipV="1">
            <a:off x="7428599" y="2822527"/>
            <a:ext cx="122219" cy="19873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2A0E5A5-00B4-1E41-84BF-830D04536E1D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rot="5400000" flipH="1" flipV="1">
            <a:off x="9326017" y="2030746"/>
            <a:ext cx="302017" cy="19873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B7A9DD5-AE01-0A4B-B67F-E54198DE3434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5432894" y="3532797"/>
            <a:ext cx="138997" cy="19873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D87F01B-0D56-1B44-A7D4-540B139AC883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 flipH="1" flipV="1">
            <a:off x="3424255" y="4272779"/>
            <a:ext cx="181643" cy="19873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6DBA515-7309-6947-837A-2A636667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82459"/>
            <a:ext cx="10837863" cy="79324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El valor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polítca</a:t>
            </a:r>
            <a:r>
              <a:rPr lang="en-US" dirty="0"/>
              <a:t> </a:t>
            </a:r>
            <a:r>
              <a:rPr lang="en-US" dirty="0" err="1"/>
              <a:t>pública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910608-9247-8B43-B07C-6FC2CC38F64F}"/>
              </a:ext>
            </a:extLst>
          </p:cNvPr>
          <p:cNvCxnSpPr>
            <a:cxnSpLocks/>
          </p:cNvCxnSpPr>
          <p:nvPr/>
        </p:nvCxnSpPr>
        <p:spPr>
          <a:xfrm flipV="1">
            <a:off x="1345339" y="1824740"/>
            <a:ext cx="0" cy="421322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4">
            <a:extLst>
              <a:ext uri="{FF2B5EF4-FFF2-40B4-BE49-F238E27FC236}">
                <a16:creationId xmlns:a16="http://schemas.microsoft.com/office/drawing/2014/main" id="{1FD1EC92-6EE5-EB44-A591-07F9220518CF}"/>
              </a:ext>
            </a:extLst>
          </p:cNvPr>
          <p:cNvSpPr txBox="1">
            <a:spLocks/>
          </p:cNvSpPr>
          <p:nvPr/>
        </p:nvSpPr>
        <p:spPr>
          <a:xfrm>
            <a:off x="1595438" y="1681954"/>
            <a:ext cx="3024187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 valor de los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está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función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puede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hacer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ellos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0BB77B-37C2-F341-B935-727F126440AA}"/>
              </a:ext>
            </a:extLst>
          </p:cNvPr>
          <p:cNvCxnSpPr>
            <a:cxnSpLocks/>
          </p:cNvCxnSpPr>
          <p:nvPr/>
        </p:nvCxnSpPr>
        <p:spPr>
          <a:xfrm>
            <a:off x="1340893" y="6037965"/>
            <a:ext cx="10192295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16DA2C-C512-3445-9FF0-7CE00BB35588}"/>
              </a:ext>
            </a:extLst>
          </p:cNvPr>
          <p:cNvSpPr txBox="1"/>
          <p:nvPr/>
        </p:nvSpPr>
        <p:spPr>
          <a:xfrm>
            <a:off x="697696" y="1864325"/>
            <a:ext cx="397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Valor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1AAA2-60F8-994B-9F5E-70A234A6A00B}"/>
              </a:ext>
            </a:extLst>
          </p:cNvPr>
          <p:cNvSpPr txBox="1"/>
          <p:nvPr/>
        </p:nvSpPr>
        <p:spPr>
          <a:xfrm>
            <a:off x="10428253" y="6101025"/>
            <a:ext cx="1054135" cy="215444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Capacidad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29691-B43F-CD44-92F4-6D33B7144312}"/>
              </a:ext>
            </a:extLst>
          </p:cNvPr>
          <p:cNvGrpSpPr/>
          <p:nvPr/>
        </p:nvGrpSpPr>
        <p:grpSpPr>
          <a:xfrm>
            <a:off x="1710672" y="5357258"/>
            <a:ext cx="1621491" cy="579662"/>
            <a:chOff x="2628669" y="1495245"/>
            <a:chExt cx="1048461" cy="900046"/>
          </a:xfrm>
          <a:solidFill>
            <a:schemeClr val="accent2">
              <a:lumMod val="50000"/>
            </a:schemeClr>
          </a:solidFill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7B0B9D5-47CD-3145-AC29-36D9C230A70E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26" name="Hexagon 4">
              <a:extLst>
                <a:ext uri="{FF2B5EF4-FFF2-40B4-BE49-F238E27FC236}">
                  <a16:creationId xmlns:a16="http://schemas.microsoft.com/office/drawing/2014/main" id="{D2089783-9F2A-684A-B237-A1C6B06A7BF4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Descriptiva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1990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250232-A7DA-224F-8953-1EAB71FE4CAE}"/>
              </a:ext>
            </a:extLst>
          </p:cNvPr>
          <p:cNvGrpSpPr/>
          <p:nvPr/>
        </p:nvGrpSpPr>
        <p:grpSpPr>
          <a:xfrm>
            <a:off x="3697988" y="4595953"/>
            <a:ext cx="1621491" cy="579662"/>
            <a:chOff x="2628669" y="1495245"/>
            <a:chExt cx="1048461" cy="900046"/>
          </a:xfrm>
          <a:solidFill>
            <a:schemeClr val="accent2">
              <a:lumMod val="75000"/>
            </a:schemeClr>
          </a:solidFill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DC9DF3C2-E4C0-9A49-9B19-4E8D57C3502A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29" name="Hexagon 4">
              <a:extLst>
                <a:ext uri="{FF2B5EF4-FFF2-40B4-BE49-F238E27FC236}">
                  <a16:creationId xmlns:a16="http://schemas.microsoft.com/office/drawing/2014/main" id="{F2A6EE74-3B07-D54B-90DF-3DEB50C04129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Diagnóstica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2000-2005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27EA8D-25CD-8547-B316-9AF1CF4234E2}"/>
              </a:ext>
            </a:extLst>
          </p:cNvPr>
          <p:cNvGrpSpPr/>
          <p:nvPr/>
        </p:nvGrpSpPr>
        <p:grpSpPr>
          <a:xfrm>
            <a:off x="5685304" y="3877294"/>
            <a:ext cx="1621491" cy="579662"/>
            <a:chOff x="2628669" y="1495245"/>
            <a:chExt cx="1048461" cy="900046"/>
          </a:xfrm>
          <a:solidFill>
            <a:schemeClr val="accent1">
              <a:lumMod val="75000"/>
            </a:schemeClr>
          </a:solidFill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DBF6EEC-C432-1149-8E7E-61CF96A1485A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32" name="Hexagon 4">
              <a:extLst>
                <a:ext uri="{FF2B5EF4-FFF2-40B4-BE49-F238E27FC236}">
                  <a16:creationId xmlns:a16="http://schemas.microsoft.com/office/drawing/2014/main" id="{1C482BF0-074E-FB48-A73C-11A8E9561F6F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Predictiva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2005-2010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DD16D5-7D65-E84B-9EDC-82ECCB906AB7}"/>
              </a:ext>
            </a:extLst>
          </p:cNvPr>
          <p:cNvGrpSpPr/>
          <p:nvPr/>
        </p:nvGrpSpPr>
        <p:grpSpPr>
          <a:xfrm>
            <a:off x="7672620" y="3175413"/>
            <a:ext cx="1621491" cy="579662"/>
            <a:chOff x="2628669" y="1495245"/>
            <a:chExt cx="1048461" cy="90004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D41CC70C-26B2-424C-91CF-9945F5AE6686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35" name="Hexagon 4">
              <a:extLst>
                <a:ext uri="{FF2B5EF4-FFF2-40B4-BE49-F238E27FC236}">
                  <a16:creationId xmlns:a16="http://schemas.microsoft.com/office/drawing/2014/main" id="{601C1A39-67CB-8C46-A6B9-13957CF6AB31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Prescriptiva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2010-2020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8EE984-0327-4248-AE4F-02611BEE5394}"/>
              </a:ext>
            </a:extLst>
          </p:cNvPr>
          <p:cNvGrpSpPr/>
          <p:nvPr/>
        </p:nvGrpSpPr>
        <p:grpSpPr>
          <a:xfrm>
            <a:off x="9659938" y="2293734"/>
            <a:ext cx="1621491" cy="579662"/>
            <a:chOff x="2628669" y="1495245"/>
            <a:chExt cx="1048461" cy="900046"/>
          </a:xfrm>
          <a:solidFill>
            <a:schemeClr val="accent1"/>
          </a:solidFill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4144BF6F-CA12-074A-82F9-B3A6499A9305}"/>
                </a:ext>
              </a:extLst>
            </p:cNvPr>
            <p:cNvSpPr/>
            <p:nvPr/>
          </p:nvSpPr>
          <p:spPr>
            <a:xfrm>
              <a:off x="2628669" y="1495245"/>
              <a:ext cx="1048461" cy="90004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rIns="0" bIns="0"/>
            <a:lstStyle/>
            <a:p>
              <a:endParaRPr lang="en-US" sz="1400"/>
            </a:p>
          </p:txBody>
        </p:sp>
        <p:sp>
          <p:nvSpPr>
            <p:cNvPr id="38" name="Hexagon 4">
              <a:extLst>
                <a:ext uri="{FF2B5EF4-FFF2-40B4-BE49-F238E27FC236}">
                  <a16:creationId xmlns:a16="http://schemas.microsoft.com/office/drawing/2014/main" id="{2002E435-AE74-9F41-AF11-FC4E9958F445}"/>
                </a:ext>
              </a:extLst>
            </p:cNvPr>
            <p:cNvSpPr txBox="1"/>
            <p:nvPr/>
          </p:nvSpPr>
          <p:spPr>
            <a:xfrm>
              <a:off x="2791045" y="1634635"/>
              <a:ext cx="723709" cy="6212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>
                  <a:latin typeface="Montserrat" pitchFamily="2" charset="77"/>
                </a:rPr>
                <a:t>Cognitiva</a:t>
              </a:r>
              <a:endParaRPr lang="en-US" sz="1400" kern="1200" dirty="0">
                <a:latin typeface="Montserrat" pitchFamily="2" charset="77"/>
              </a:endParaRPr>
            </a:p>
            <a:p>
              <a:pPr marL="0" lvl="0" indent="0" algn="ctr" defTabSz="266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Montserrat" pitchFamily="2" charset="77"/>
                </a:rPr>
                <a:t>?</a:t>
              </a:r>
              <a:endParaRPr lang="en-US" sz="1400" kern="1200" dirty="0">
                <a:latin typeface="Montserrat" pitchFamily="2" charset="7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A65A6F9-F22E-B34C-A309-AEE1FB03BF07}"/>
              </a:ext>
            </a:extLst>
          </p:cNvPr>
          <p:cNvSpPr txBox="1"/>
          <p:nvPr/>
        </p:nvSpPr>
        <p:spPr>
          <a:xfrm>
            <a:off x="1733022" y="4984043"/>
            <a:ext cx="162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pasó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816A80-2DB4-114E-8246-3E51C0E75866}"/>
              </a:ext>
            </a:extLst>
          </p:cNvPr>
          <p:cNvSpPr txBox="1"/>
          <p:nvPr/>
        </p:nvSpPr>
        <p:spPr>
          <a:xfrm>
            <a:off x="3624395" y="4284978"/>
            <a:ext cx="162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¿Por </a:t>
            </a:r>
            <a:r>
              <a:rPr lang="en-US" sz="105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05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pasó</a:t>
            </a:r>
            <a:r>
              <a:rPr lang="en-US" sz="105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314651-DEEA-BF4D-94DA-5752F714FB2F}"/>
              </a:ext>
            </a:extLst>
          </p:cNvPr>
          <p:cNvSpPr txBox="1"/>
          <p:nvPr/>
        </p:nvSpPr>
        <p:spPr>
          <a:xfrm>
            <a:off x="5678794" y="3519456"/>
            <a:ext cx="162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Volverá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 pasar?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13E7FA-DEEB-B24C-B3B2-69977A3E6169}"/>
              </a:ext>
            </a:extLst>
          </p:cNvPr>
          <p:cNvSpPr txBox="1"/>
          <p:nvPr/>
        </p:nvSpPr>
        <p:spPr>
          <a:xfrm>
            <a:off x="7688263" y="2590891"/>
            <a:ext cx="1584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Cómo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hacemos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que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pase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E35D8C-4C7D-9B45-ADAC-DBA5732E3C70}"/>
              </a:ext>
            </a:extLst>
          </p:cNvPr>
          <p:cNvSpPr txBox="1"/>
          <p:nvPr/>
        </p:nvSpPr>
        <p:spPr>
          <a:xfrm>
            <a:off x="9659938" y="1851300"/>
            <a:ext cx="1605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¿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Qué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otra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cosa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puede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pasar?</a:t>
            </a:r>
          </a:p>
        </p:txBody>
      </p:sp>
      <p:sp>
        <p:nvSpPr>
          <p:cNvPr id="39" name="Footer Placeholder 15">
            <a:extLst>
              <a:ext uri="{FF2B5EF4-FFF2-40B4-BE49-F238E27FC236}">
                <a16:creationId xmlns:a16="http://schemas.microsoft.com/office/drawing/2014/main" id="{BD9A6D30-290B-AA45-AFCB-33FA778C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9DE7-BF85-3A42-9B93-470E5104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05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Aprendizaje</a:t>
            </a:r>
            <a:r>
              <a:rPr lang="en-US" dirty="0"/>
              <a:t> de </a:t>
            </a:r>
            <a:r>
              <a:rPr lang="en-US" dirty="0" err="1"/>
              <a:t>Máquina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40E882-89C3-1164-B3F0-C436CEC02F64}"/>
              </a:ext>
            </a:extLst>
          </p:cNvPr>
          <p:cNvGrpSpPr/>
          <p:nvPr/>
        </p:nvGrpSpPr>
        <p:grpSpPr>
          <a:xfrm>
            <a:off x="296366" y="1855712"/>
            <a:ext cx="2616048" cy="2616048"/>
            <a:chOff x="712940" y="2544380"/>
            <a:chExt cx="2328141" cy="2328141"/>
          </a:xfrm>
        </p:grpSpPr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9DF5F50E-8F0A-E73A-8A02-2560D8F0CAB5}"/>
                </a:ext>
              </a:extLst>
            </p:cNvPr>
            <p:cNvSpPr/>
            <p:nvPr/>
          </p:nvSpPr>
          <p:spPr>
            <a:xfrm rot="8100000">
              <a:off x="712940" y="2544380"/>
              <a:ext cx="2328141" cy="232814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Robot with solid fill">
              <a:extLst>
                <a:ext uri="{FF2B5EF4-FFF2-40B4-BE49-F238E27FC236}">
                  <a16:creationId xmlns:a16="http://schemas.microsoft.com/office/drawing/2014/main" id="{2E9F7F83-F60F-BD1A-56BA-FCE1FE071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7010" y="2898450"/>
              <a:ext cx="1620000" cy="1620000"/>
            </a:xfrm>
            <a:prstGeom prst="rect">
              <a:avLst/>
            </a:prstGeom>
          </p:spPr>
        </p:pic>
      </p:grpSp>
      <p:sp>
        <p:nvSpPr>
          <p:cNvPr id="21" name="Title 4">
            <a:extLst>
              <a:ext uri="{FF2B5EF4-FFF2-40B4-BE49-F238E27FC236}">
                <a16:creationId xmlns:a16="http://schemas.microsoft.com/office/drawing/2014/main" id="{4C6044A8-9080-EF88-FD23-23D375633596}"/>
              </a:ext>
            </a:extLst>
          </p:cNvPr>
          <p:cNvSpPr txBox="1">
            <a:spLocks/>
          </p:cNvSpPr>
          <p:nvPr/>
        </p:nvSpPr>
        <p:spPr>
          <a:xfrm>
            <a:off x="409797" y="5138443"/>
            <a:ext cx="2389187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Métodos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Computacionales</a:t>
            </a:r>
            <a:endParaRPr lang="en-US" sz="17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8151BF-3B57-5E7A-EFED-6C2D4CDF5533}"/>
              </a:ext>
            </a:extLst>
          </p:cNvPr>
          <p:cNvGrpSpPr/>
          <p:nvPr/>
        </p:nvGrpSpPr>
        <p:grpSpPr>
          <a:xfrm>
            <a:off x="4727588" y="1855712"/>
            <a:ext cx="2616048" cy="2616048"/>
            <a:chOff x="4941751" y="2526860"/>
            <a:chExt cx="2328141" cy="2328141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99BF68A6-8665-D603-C455-58DEE72A4403}"/>
                </a:ext>
              </a:extLst>
            </p:cNvPr>
            <p:cNvSpPr/>
            <p:nvPr/>
          </p:nvSpPr>
          <p:spPr>
            <a:xfrm rot="8100000">
              <a:off x="4941751" y="2526860"/>
              <a:ext cx="2328141" cy="232814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Database with solid fill">
              <a:extLst>
                <a:ext uri="{FF2B5EF4-FFF2-40B4-BE49-F238E27FC236}">
                  <a16:creationId xmlns:a16="http://schemas.microsoft.com/office/drawing/2014/main" id="{C39DE329-1897-096F-3624-497E33D0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5821" y="2880930"/>
              <a:ext cx="1620000" cy="1620000"/>
            </a:xfrm>
            <a:prstGeom prst="rect">
              <a:avLst/>
            </a:prstGeom>
          </p:spPr>
        </p:pic>
      </p:grpSp>
      <p:sp>
        <p:nvSpPr>
          <p:cNvPr id="22" name="Title 4">
            <a:extLst>
              <a:ext uri="{FF2B5EF4-FFF2-40B4-BE49-F238E27FC236}">
                <a16:creationId xmlns:a16="http://schemas.microsoft.com/office/drawing/2014/main" id="{8F68A033-5658-48E1-0DBD-BFEBAED91603}"/>
              </a:ext>
            </a:extLst>
          </p:cNvPr>
          <p:cNvSpPr txBox="1">
            <a:spLocks/>
          </p:cNvSpPr>
          <p:nvPr/>
        </p:nvSpPr>
        <p:spPr>
          <a:xfrm>
            <a:off x="4827342" y="5138443"/>
            <a:ext cx="2389187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7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E2C688-3CE3-D68C-1B37-071E64FF7873}"/>
              </a:ext>
            </a:extLst>
          </p:cNvPr>
          <p:cNvGrpSpPr/>
          <p:nvPr/>
        </p:nvGrpSpPr>
        <p:grpSpPr>
          <a:xfrm>
            <a:off x="9131456" y="1855712"/>
            <a:ext cx="2616048" cy="2616048"/>
            <a:chOff x="9170561" y="2542748"/>
            <a:chExt cx="2328141" cy="2328141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11304CF2-B542-84FA-A6FC-BFD3C18CD7B4}"/>
                </a:ext>
              </a:extLst>
            </p:cNvPr>
            <p:cNvSpPr/>
            <p:nvPr/>
          </p:nvSpPr>
          <p:spPr>
            <a:xfrm rot="8100000">
              <a:off x="9170561" y="2542748"/>
              <a:ext cx="2328141" cy="232814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Artificial Intelligence with solid fill">
              <a:extLst>
                <a:ext uri="{FF2B5EF4-FFF2-40B4-BE49-F238E27FC236}">
                  <a16:creationId xmlns:a16="http://schemas.microsoft.com/office/drawing/2014/main" id="{9942FCCB-E098-AB67-66B4-1C270029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4631" y="2896818"/>
              <a:ext cx="1620000" cy="1620000"/>
            </a:xfrm>
            <a:prstGeom prst="rect">
              <a:avLst/>
            </a:prstGeom>
          </p:spPr>
        </p:pic>
      </p:grpSp>
      <p:sp>
        <p:nvSpPr>
          <p:cNvPr id="23" name="Title 4">
            <a:extLst>
              <a:ext uri="{FF2B5EF4-FFF2-40B4-BE49-F238E27FC236}">
                <a16:creationId xmlns:a16="http://schemas.microsoft.com/office/drawing/2014/main" id="{2F60975A-5D7D-581A-8B51-B69FA22A1311}"/>
              </a:ext>
            </a:extLst>
          </p:cNvPr>
          <p:cNvSpPr txBox="1">
            <a:spLocks/>
          </p:cNvSpPr>
          <p:nvPr/>
        </p:nvSpPr>
        <p:spPr>
          <a:xfrm>
            <a:off x="9244887" y="5138443"/>
            <a:ext cx="2389187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Herramientas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para Toma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Tecisiones</a:t>
            </a:r>
            <a:endParaRPr lang="en-US" sz="17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80A3E34E-7096-A9C0-0419-DB97B92EEC53}"/>
              </a:ext>
            </a:extLst>
          </p:cNvPr>
          <p:cNvSpPr/>
          <p:nvPr/>
        </p:nvSpPr>
        <p:spPr>
          <a:xfrm>
            <a:off x="3362801" y="2851615"/>
            <a:ext cx="914400" cy="914400"/>
          </a:xfrm>
          <a:prstGeom prst="plus">
            <a:avLst>
              <a:gd name="adj" fmla="val 35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374CBB-4B98-0270-4D49-B009A2B3E87D}"/>
              </a:ext>
            </a:extLst>
          </p:cNvPr>
          <p:cNvGrpSpPr/>
          <p:nvPr/>
        </p:nvGrpSpPr>
        <p:grpSpPr>
          <a:xfrm>
            <a:off x="7794023" y="2975141"/>
            <a:ext cx="887046" cy="667348"/>
            <a:chOff x="3355014" y="2997200"/>
            <a:chExt cx="887046" cy="6673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BD576D-4202-2F5A-1A83-7AAA5648394E}"/>
                </a:ext>
              </a:extLst>
            </p:cNvPr>
            <p:cNvSpPr/>
            <p:nvPr/>
          </p:nvSpPr>
          <p:spPr>
            <a:xfrm>
              <a:off x="3355014" y="2997200"/>
              <a:ext cx="887046" cy="2257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AFBE05-499F-7692-8604-8203E2FF9CED}"/>
                </a:ext>
              </a:extLst>
            </p:cNvPr>
            <p:cNvSpPr/>
            <p:nvPr/>
          </p:nvSpPr>
          <p:spPr>
            <a:xfrm>
              <a:off x="3355014" y="3438842"/>
              <a:ext cx="887046" cy="2257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713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E25-9205-9CBC-857D-A171C112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Aprendizaje</a:t>
            </a:r>
            <a:r>
              <a:rPr lang="en-US" dirty="0"/>
              <a:t> de </a:t>
            </a:r>
            <a:r>
              <a:rPr lang="en-US" dirty="0" err="1"/>
              <a:t>Máquina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4B07B-BBAF-8ECB-11FB-A96C555D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87DB-E688-B934-B0EA-F754BAD4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CEF631-1CE7-7DF2-BEA3-FD80E110A38B}"/>
              </a:ext>
            </a:extLst>
          </p:cNvPr>
          <p:cNvGrpSpPr/>
          <p:nvPr/>
        </p:nvGrpSpPr>
        <p:grpSpPr>
          <a:xfrm>
            <a:off x="1481835" y="1592263"/>
            <a:ext cx="9228331" cy="4783849"/>
            <a:chOff x="695325" y="1592263"/>
            <a:chExt cx="9228331" cy="47838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5941C4-5545-6851-270A-B716F6CF3D5A}"/>
                </a:ext>
              </a:extLst>
            </p:cNvPr>
            <p:cNvGrpSpPr/>
            <p:nvPr/>
          </p:nvGrpSpPr>
          <p:grpSpPr>
            <a:xfrm>
              <a:off x="1067126" y="2797946"/>
              <a:ext cx="1164572" cy="1164572"/>
              <a:chOff x="712940" y="2544380"/>
              <a:chExt cx="2328141" cy="2328141"/>
            </a:xfrm>
          </p:grpSpPr>
          <p:sp>
            <p:nvSpPr>
              <p:cNvPr id="8" name="Teardrop 7">
                <a:extLst>
                  <a:ext uri="{FF2B5EF4-FFF2-40B4-BE49-F238E27FC236}">
                    <a16:creationId xmlns:a16="http://schemas.microsoft.com/office/drawing/2014/main" id="{40E41E1B-19C2-D824-C8A7-5C985D8DA709}"/>
                  </a:ext>
                </a:extLst>
              </p:cNvPr>
              <p:cNvSpPr/>
              <p:nvPr/>
            </p:nvSpPr>
            <p:spPr>
              <a:xfrm rot="8100000">
                <a:off x="712940" y="2544380"/>
                <a:ext cx="2328141" cy="2328141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Robot with solid fill">
                <a:extLst>
                  <a:ext uri="{FF2B5EF4-FFF2-40B4-BE49-F238E27FC236}">
                    <a16:creationId xmlns:a16="http://schemas.microsoft.com/office/drawing/2014/main" id="{B6373D99-C4AB-5B37-B0D7-8B8738EBC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7010" y="2898450"/>
                <a:ext cx="1620000" cy="1620000"/>
              </a:xfrm>
              <a:prstGeom prst="rect">
                <a:avLst/>
              </a:prstGeom>
            </p:spPr>
          </p:pic>
        </p:grpSp>
        <p:sp>
          <p:nvSpPr>
            <p:cNvPr id="12" name="Title 4">
              <a:extLst>
                <a:ext uri="{FF2B5EF4-FFF2-40B4-BE49-F238E27FC236}">
                  <a16:creationId xmlns:a16="http://schemas.microsoft.com/office/drawing/2014/main" id="{281DC431-6684-6F76-AF2D-F899D4D2E06F}"/>
                </a:ext>
              </a:extLst>
            </p:cNvPr>
            <p:cNvSpPr txBox="1">
              <a:spLocks/>
            </p:cNvSpPr>
            <p:nvPr/>
          </p:nvSpPr>
          <p:spPr>
            <a:xfrm>
              <a:off x="695325" y="4198321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Aprendizaje</a:t>
              </a:r>
              <a:r>
                <a:rPr lang="en-US" sz="17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de </a:t>
              </a:r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Máquina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sp>
          <p:nvSpPr>
            <p:cNvPr id="13" name="Title 4">
              <a:extLst>
                <a:ext uri="{FF2B5EF4-FFF2-40B4-BE49-F238E27FC236}">
                  <a16:creationId xmlns:a16="http://schemas.microsoft.com/office/drawing/2014/main" id="{FE5BA9CD-6AA0-6BB6-E439-0E57CD329188}"/>
                </a:ext>
              </a:extLst>
            </p:cNvPr>
            <p:cNvSpPr txBox="1">
              <a:spLocks/>
            </p:cNvSpPr>
            <p:nvPr/>
          </p:nvSpPr>
          <p:spPr>
            <a:xfrm>
              <a:off x="3719513" y="2860264"/>
              <a:ext cx="1926430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Supervisado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sp>
          <p:nvSpPr>
            <p:cNvPr id="14" name="Title 4">
              <a:extLst>
                <a:ext uri="{FF2B5EF4-FFF2-40B4-BE49-F238E27FC236}">
                  <a16:creationId xmlns:a16="http://schemas.microsoft.com/office/drawing/2014/main" id="{6F93BE71-3067-17C7-B8D5-4CE9FD7F32B1}"/>
                </a:ext>
              </a:extLst>
            </p:cNvPr>
            <p:cNvSpPr txBox="1">
              <a:spLocks/>
            </p:cNvSpPr>
            <p:nvPr/>
          </p:nvSpPr>
          <p:spPr>
            <a:xfrm>
              <a:off x="3719513" y="5549905"/>
              <a:ext cx="1926430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No </a:t>
              </a:r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Supervisado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67E8482-F72C-83CC-E55F-92AEF833CC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38224" y="1592263"/>
              <a:ext cx="1162800" cy="1162800"/>
              <a:chOff x="4355221" y="2048584"/>
              <a:chExt cx="744707" cy="744707"/>
            </a:xfrm>
          </p:grpSpPr>
          <p:sp>
            <p:nvSpPr>
              <p:cNvPr id="16" name="Teardrop 15">
                <a:extLst>
                  <a:ext uri="{FF2B5EF4-FFF2-40B4-BE49-F238E27FC236}">
                    <a16:creationId xmlns:a16="http://schemas.microsoft.com/office/drawing/2014/main" id="{73B22080-E6C7-D8AE-75C9-8167C640B5CF}"/>
                  </a:ext>
                </a:extLst>
              </p:cNvPr>
              <p:cNvSpPr/>
              <p:nvPr/>
            </p:nvSpPr>
            <p:spPr>
              <a:xfrm rot="8100000">
                <a:off x="4355221" y="2048584"/>
                <a:ext cx="744707" cy="744707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Graphic 21" descr="Eye with solid fill">
                <a:extLst>
                  <a:ext uri="{FF2B5EF4-FFF2-40B4-BE49-F238E27FC236}">
                    <a16:creationId xmlns:a16="http://schemas.microsoft.com/office/drawing/2014/main" id="{7F439796-CEB4-9F7B-CD2B-4E32C1DF4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66575" y="2159937"/>
                <a:ext cx="522000" cy="522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537826-D21E-E655-6CCE-67FC837CF8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38224" y="4174571"/>
              <a:ext cx="1162800" cy="1162800"/>
              <a:chOff x="4355221" y="5148312"/>
              <a:chExt cx="744707" cy="744707"/>
            </a:xfrm>
          </p:grpSpPr>
          <p:sp>
            <p:nvSpPr>
              <p:cNvPr id="19" name="Teardrop 18">
                <a:extLst>
                  <a:ext uri="{FF2B5EF4-FFF2-40B4-BE49-F238E27FC236}">
                    <a16:creationId xmlns:a16="http://schemas.microsoft.com/office/drawing/2014/main" id="{16530071-E62E-119A-C35C-DE9AF668357E}"/>
                  </a:ext>
                </a:extLst>
              </p:cNvPr>
              <p:cNvSpPr/>
              <p:nvPr/>
            </p:nvSpPr>
            <p:spPr>
              <a:xfrm rot="8100000">
                <a:off x="4355221" y="5148312"/>
                <a:ext cx="744707" cy="744707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Graphic 23" descr="Eye Scan with solid fill">
                <a:extLst>
                  <a:ext uri="{FF2B5EF4-FFF2-40B4-BE49-F238E27FC236}">
                    <a16:creationId xmlns:a16="http://schemas.microsoft.com/office/drawing/2014/main" id="{C3A5F106-BC82-66BE-6080-6618BA4DE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66575" y="5283488"/>
                <a:ext cx="522000" cy="522000"/>
              </a:xfrm>
              <a:prstGeom prst="rect">
                <a:avLst/>
              </a:prstGeom>
            </p:spPr>
          </p:pic>
        </p:grpSp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D27A45A1-998B-1CC8-1ACD-B70D6C29E299}"/>
                </a:ext>
              </a:extLst>
            </p:cNvPr>
            <p:cNvSpPr txBox="1">
              <a:spLocks/>
            </p:cNvSpPr>
            <p:nvPr/>
          </p:nvSpPr>
          <p:spPr>
            <a:xfrm>
              <a:off x="7788276" y="2862568"/>
              <a:ext cx="1346250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Regresión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9599CF75-0264-1726-E02A-B6E8882C153C}"/>
                </a:ext>
              </a:extLst>
            </p:cNvPr>
            <p:cNvSpPr txBox="1">
              <a:spLocks/>
            </p:cNvSpPr>
            <p:nvPr/>
          </p:nvSpPr>
          <p:spPr>
            <a:xfrm>
              <a:off x="7788275" y="4605088"/>
              <a:ext cx="1481741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Clasificación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C804B6-1B6F-8CB1-80C4-012A2BB419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4804" y="1996485"/>
              <a:ext cx="793195" cy="793195"/>
              <a:chOff x="6429764" y="2474074"/>
              <a:chExt cx="1162800" cy="1162800"/>
            </a:xfrm>
          </p:grpSpPr>
          <p:sp>
            <p:nvSpPr>
              <p:cNvPr id="35" name="Teardrop 34">
                <a:extLst>
                  <a:ext uri="{FF2B5EF4-FFF2-40B4-BE49-F238E27FC236}">
                    <a16:creationId xmlns:a16="http://schemas.microsoft.com/office/drawing/2014/main" id="{1C1BABCF-6096-4643-77B6-F44873EF22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100000">
                <a:off x="6429764" y="2474074"/>
                <a:ext cx="1162800" cy="11628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 descr="Scatterplot with solid fill">
                <a:extLst>
                  <a:ext uri="{FF2B5EF4-FFF2-40B4-BE49-F238E27FC236}">
                    <a16:creationId xmlns:a16="http://schemas.microsoft.com/office/drawing/2014/main" id="{836A630B-0108-6A3B-CB4E-5B0774027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04364" y="2648674"/>
                <a:ext cx="813600" cy="81360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2E01D60-3A38-7B58-A1A0-86A1CD5972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32548" y="3686512"/>
              <a:ext cx="793195" cy="793195"/>
              <a:chOff x="8692181" y="2661761"/>
              <a:chExt cx="1162800" cy="1162800"/>
            </a:xfrm>
          </p:grpSpPr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CB00AF61-B872-9C73-F643-6D6A5E79E18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100000">
                <a:off x="8692181" y="2661761"/>
                <a:ext cx="1162800" cy="11628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C80D2D4-D626-F8B0-1611-2E36BA1E2D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99040" y="2812989"/>
                <a:ext cx="555699" cy="898404"/>
                <a:chOff x="9069606" y="2996130"/>
                <a:chExt cx="418771" cy="677030"/>
              </a:xfrm>
              <a:solidFill>
                <a:schemeClr val="bg1"/>
              </a:solidFill>
            </p:grpSpPr>
            <p:pic>
              <p:nvPicPr>
                <p:cNvPr id="30" name="Graphic 29" descr="Rating Star with solid fill">
                  <a:extLst>
                    <a:ext uri="{FF2B5EF4-FFF2-40B4-BE49-F238E27FC236}">
                      <a16:creationId xmlns:a16="http://schemas.microsoft.com/office/drawing/2014/main" id="{CEFC3E83-4EBD-7064-1C2B-CF159CBD3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69606" y="3125260"/>
                  <a:ext cx="418771" cy="418771"/>
                </a:xfrm>
                <a:prstGeom prst="rect">
                  <a:avLst/>
                </a:prstGeom>
              </p:spPr>
            </p:pic>
            <p:pic>
              <p:nvPicPr>
                <p:cNvPr id="32" name="Graphic 31" descr="Rating 1 Star with solid fill">
                  <a:extLst>
                    <a:ext uri="{FF2B5EF4-FFF2-40B4-BE49-F238E27FC236}">
                      <a16:creationId xmlns:a16="http://schemas.microsoft.com/office/drawing/2014/main" id="{21E3E280-AF9E-37E0-1D8F-2B3FECE8A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69606" y="3254389"/>
                  <a:ext cx="418771" cy="418771"/>
                </a:xfrm>
                <a:prstGeom prst="rect">
                  <a:avLst/>
                </a:prstGeom>
              </p:spPr>
            </p:pic>
            <p:pic>
              <p:nvPicPr>
                <p:cNvPr id="34" name="Graphic 33" descr="Rating 3 Star with solid fill">
                  <a:extLst>
                    <a:ext uri="{FF2B5EF4-FFF2-40B4-BE49-F238E27FC236}">
                      <a16:creationId xmlns:a16="http://schemas.microsoft.com/office/drawing/2014/main" id="{28C0678F-1A1B-291A-9826-59A4263A7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69606" y="2996130"/>
                  <a:ext cx="418771" cy="418771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Title 4">
              <a:extLst>
                <a:ext uri="{FF2B5EF4-FFF2-40B4-BE49-F238E27FC236}">
                  <a16:creationId xmlns:a16="http://schemas.microsoft.com/office/drawing/2014/main" id="{95EA25AE-6A39-E624-42F4-72519C92B85C}"/>
                </a:ext>
              </a:extLst>
            </p:cNvPr>
            <p:cNvSpPr txBox="1">
              <a:spLocks/>
            </p:cNvSpPr>
            <p:nvPr/>
          </p:nvSpPr>
          <p:spPr>
            <a:xfrm>
              <a:off x="3962547" y="3213386"/>
              <a:ext cx="2052637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Predecir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o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explicar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una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variable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objetivo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C9040ADE-2B76-88DF-1326-5F759DDCFF0E}"/>
                </a:ext>
              </a:extLst>
            </p:cNvPr>
            <p:cNvSpPr txBox="1">
              <a:spLocks/>
            </p:cNvSpPr>
            <p:nvPr/>
          </p:nvSpPr>
          <p:spPr>
            <a:xfrm>
              <a:off x="3783017" y="5907799"/>
              <a:ext cx="2052637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Modelar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o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descubrir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patrones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entre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los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datos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C8E860B9-69F2-4E33-DE4E-34155FBF4306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2603500" y="3094421"/>
              <a:ext cx="1116013" cy="1466819"/>
            </a:xfrm>
            <a:prstGeom prst="curvedConnector3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72776881-67D9-5461-BEF3-7B2E772D2A05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2603500" y="4561240"/>
              <a:ext cx="1116013" cy="1222822"/>
            </a:xfrm>
            <a:prstGeom prst="curved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318D1A74-099A-18B4-DB86-B552FA5C341C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5645943" y="3094421"/>
              <a:ext cx="2142333" cy="2304"/>
            </a:xfrm>
            <a:prstGeom prst="curvedConnector3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9CBEFD36-91F1-5F84-0EB9-97FB1B61252D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>
              <a:off x="5645943" y="3094421"/>
              <a:ext cx="2142332" cy="1744824"/>
            </a:xfrm>
            <a:prstGeom prst="curvedConnector3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Title 4">
              <a:extLst>
                <a:ext uri="{FF2B5EF4-FFF2-40B4-BE49-F238E27FC236}">
                  <a16:creationId xmlns:a16="http://schemas.microsoft.com/office/drawing/2014/main" id="{ED93F7A5-9F20-AEC9-E372-337A5FA76F85}"/>
                </a:ext>
              </a:extLst>
            </p:cNvPr>
            <p:cNvSpPr txBox="1">
              <a:spLocks/>
            </p:cNvSpPr>
            <p:nvPr/>
          </p:nvSpPr>
          <p:spPr>
            <a:xfrm>
              <a:off x="7871019" y="3118353"/>
              <a:ext cx="2052637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i="1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Output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numérico</a:t>
              </a:r>
              <a:endParaRPr lang="en-US" sz="12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sp>
          <p:nvSpPr>
            <p:cNvPr id="69" name="Title 4">
              <a:extLst>
                <a:ext uri="{FF2B5EF4-FFF2-40B4-BE49-F238E27FC236}">
                  <a16:creationId xmlns:a16="http://schemas.microsoft.com/office/drawing/2014/main" id="{CF50CD4C-9826-2CA7-4850-0F3D318247C4}"/>
                </a:ext>
              </a:extLst>
            </p:cNvPr>
            <p:cNvSpPr txBox="1">
              <a:spLocks/>
            </p:cNvSpPr>
            <p:nvPr/>
          </p:nvSpPr>
          <p:spPr>
            <a:xfrm>
              <a:off x="7823121" y="4866666"/>
              <a:ext cx="2052637" cy="4683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i="1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Output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categórico</a:t>
              </a:r>
              <a:endParaRPr lang="en-US" sz="12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75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B58-64F0-0CED-6ED5-2B765D2E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Distancia 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26A-58A8-04D7-C13E-2A489BCE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40CCA-ACD2-A745-2776-807436F3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173AF-6407-3A21-68A8-185F90E3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87560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9345</TotalTime>
  <Words>246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Montserrat</vt:lpstr>
      <vt:lpstr>Montserrat Medium</vt:lpstr>
      <vt:lpstr>Trebuchet MS</vt:lpstr>
      <vt:lpstr>Berlin</vt:lpstr>
      <vt:lpstr>Ciencia de Datos para la  Toma de Decisiones l</vt:lpstr>
      <vt:lpstr>Nuestro Reto:</vt:lpstr>
      <vt:lpstr>Design Sprint</vt:lpstr>
      <vt:lpstr>El valor de los datos en la polítca pública</vt:lpstr>
      <vt:lpstr>Aprendizaje de Máquina</vt:lpstr>
      <vt:lpstr>Aprendizaje de Máquina</vt:lpstr>
      <vt:lpstr>Distancia P2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76</cp:revision>
  <dcterms:created xsi:type="dcterms:W3CDTF">2022-03-10T19:08:19Z</dcterms:created>
  <dcterms:modified xsi:type="dcterms:W3CDTF">2022-05-27T17:44:42Z</dcterms:modified>
</cp:coreProperties>
</file>