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39751-B13D-49DB-9B4D-40DB15805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855F38-20AE-4A2F-9004-F9F3970DF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B0E2D-D8D8-40EC-AFF2-DCCA5BB3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D2E6-F93B-47DB-924F-7DE9992026E1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D5801F-BA9D-4DD2-9D58-54F751E1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414DC-CCDE-4F8F-96F9-B9C1F0F4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3BAA-884A-41AD-8EF5-A4C85763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71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5F93A-9DA9-4CA4-A970-1E90D6F2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1A10B0-4BC4-40FD-8289-EFDDBF253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8A6AD-9ADE-4D25-8D30-17450277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D2E6-F93B-47DB-924F-7DE9992026E1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60C6C-5FA3-4339-84EF-C82B8E08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053CF-0815-4855-9576-7238E5F8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3BAA-884A-41AD-8EF5-A4C85763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18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DFFA7E-71B1-43E6-8B35-BC85E989F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719613-9E92-49E0-B468-DEB5BBEA6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CB6F2-E903-43E8-9179-A1B8D839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D2E6-F93B-47DB-924F-7DE9992026E1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247CE-6D32-4AFB-93CC-82F8799A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51B2C-3AF1-4B0C-9E53-56918C8D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3BAA-884A-41AD-8EF5-A4C85763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44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CB20A-A621-4C5D-9334-9272201F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579D6-C0DF-4ACD-846F-19296F367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E8323-376C-4C02-A5A4-B42FCD4F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D2E6-F93B-47DB-924F-7DE9992026E1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C0AB1-B192-49A3-9610-FAE8FB30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E4837-BFEB-4415-AEB5-9DCEAB4B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3BAA-884A-41AD-8EF5-A4C85763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03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3DE45-0136-4E37-8B67-5C7E145C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211D7D-1679-4913-AA65-8BA4D36B9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2E813-C7C3-4393-8137-BDFD92EB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D2E6-F93B-47DB-924F-7DE9992026E1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8A1A7-D9AE-4925-9E19-8BEA90CB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180A9-7266-444A-8FBF-D85D1485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3BAA-884A-41AD-8EF5-A4C85763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3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0423F-87DB-47D6-B70E-80F44883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693F0-9D2D-43AB-B3F1-27D063EFB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6B0143-140A-4E86-AEEE-384E0643C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38442E-2701-4AB6-A7D6-E05A4DF1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D2E6-F93B-47DB-924F-7DE9992026E1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0679D5-30C4-4077-B5BA-99C85643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4E88CF-90A8-4201-9FF9-C02DBA08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3BAA-884A-41AD-8EF5-A4C85763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3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28088-8399-4782-821A-C72DC6DA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ED6CF2-2DFE-486C-8765-539588B7B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B089F4-90E5-45A0-8CDD-3AE5CAA30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1BE342-4E07-404C-915D-6F1B45858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B8B6CD-941C-4C34-AE50-7DAAE3E0E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768C19-A3A7-423C-8C8E-D12314D7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D2E6-F93B-47DB-924F-7DE9992026E1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43954B-0C3E-4489-967A-AB761A5B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1D7EAC-A8A9-452E-9601-47CFB761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3BAA-884A-41AD-8EF5-A4C85763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81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93886-CFED-4491-95CF-3E7104EE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AAD490-FDB4-460A-A72C-114942CC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D2E6-F93B-47DB-924F-7DE9992026E1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BF788D-886D-475A-A30C-A58AB67B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8AE6A2-0467-430F-B91F-4E2778EF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3BAA-884A-41AD-8EF5-A4C85763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14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36DFD-90CD-437F-B83A-CFD5BA67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D2E6-F93B-47DB-924F-7DE9992026E1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09E72D-B7BC-44D8-99FF-FC3D4E6F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ABF090-0C52-4F92-B75D-D032C3B9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3BAA-884A-41AD-8EF5-A4C85763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4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A6F6-9E81-410B-9981-1058F1DF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E115B-16CA-4D64-AE6B-75043B777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2C7434-48AF-41B1-B079-C4DE78CA8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228199-540A-4339-9347-ACC0AE45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D2E6-F93B-47DB-924F-7DE9992026E1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635426-F363-4797-BCC7-2FCD9D63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6BE3C9-2F45-4997-8302-AD1D838E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3BAA-884A-41AD-8EF5-A4C85763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68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AFC0A-39A0-40B8-A59A-5F7F1044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90A89E-B79B-4637-A8B3-2092D4CD6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101AD2-A148-43C9-BEED-76B0D7094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7C8319-5432-44D4-8688-A7417790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D2E6-F93B-47DB-924F-7DE9992026E1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A97F93-5C90-4B1B-86B5-80366B4A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8669DD-A1CE-4FD0-930B-BE90299C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3BAA-884A-41AD-8EF5-A4C85763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0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14CB31-8099-4E41-A35A-E59ED780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2E64D6-250F-4B37-A51C-3A3DE4145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8B0CE-5ED8-479F-963A-14B46F1D1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FD2E6-F93B-47DB-924F-7DE9992026E1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0690F-7AA1-448A-970A-80D88288D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53965-7AFB-4001-89E2-DA160431B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B3BAA-884A-41AD-8EF5-A4C85763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94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055E9FE-4560-4E21-9C47-93EB244E2476}"/>
              </a:ext>
            </a:extLst>
          </p:cNvPr>
          <p:cNvSpPr/>
          <p:nvPr/>
        </p:nvSpPr>
        <p:spPr>
          <a:xfrm>
            <a:off x="2001651" y="902524"/>
            <a:ext cx="2104572" cy="5348514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9A42812-859F-4973-80D3-2A6D86A35F3A}"/>
              </a:ext>
            </a:extLst>
          </p:cNvPr>
          <p:cNvSpPr/>
          <p:nvPr/>
        </p:nvSpPr>
        <p:spPr>
          <a:xfrm>
            <a:off x="5200072" y="902524"/>
            <a:ext cx="6179128" cy="1277258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8BD4C1E-A291-4CA2-82A2-2A234441970A}"/>
              </a:ext>
            </a:extLst>
          </p:cNvPr>
          <p:cNvSpPr/>
          <p:nvPr/>
        </p:nvSpPr>
        <p:spPr>
          <a:xfrm>
            <a:off x="5200072" y="3097493"/>
            <a:ext cx="6234545" cy="315354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F66A90-119B-40A3-996E-82AA8389C16E}"/>
              </a:ext>
            </a:extLst>
          </p:cNvPr>
          <p:cNvSpPr txBox="1"/>
          <p:nvPr/>
        </p:nvSpPr>
        <p:spPr>
          <a:xfrm>
            <a:off x="2705123" y="12869"/>
            <a:ext cx="697627" cy="707886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0482D8-6287-450F-95A1-8D4E8E794FC8}"/>
              </a:ext>
            </a:extLst>
          </p:cNvPr>
          <p:cNvSpPr txBox="1"/>
          <p:nvPr/>
        </p:nvSpPr>
        <p:spPr>
          <a:xfrm>
            <a:off x="7592009" y="12869"/>
            <a:ext cx="697627" cy="707886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45DCB9-7C1D-4CBA-A7E3-F02656F69D96}"/>
              </a:ext>
            </a:extLst>
          </p:cNvPr>
          <p:cNvSpPr txBox="1"/>
          <p:nvPr/>
        </p:nvSpPr>
        <p:spPr>
          <a:xfrm>
            <a:off x="7326321" y="2299855"/>
            <a:ext cx="1620957" cy="707886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方法区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7468A65-2AD4-44C7-9013-18694C37EA5B}"/>
              </a:ext>
            </a:extLst>
          </p:cNvPr>
          <p:cNvSpPr/>
          <p:nvPr/>
        </p:nvSpPr>
        <p:spPr>
          <a:xfrm>
            <a:off x="432129" y="2727036"/>
            <a:ext cx="951346" cy="849745"/>
          </a:xfrm>
          <a:prstGeom prst="ellipse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桃阿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EAD4D19-999F-4B47-A5FC-202C92F81C4F}"/>
              </a:ext>
            </a:extLst>
          </p:cNvPr>
          <p:cNvSpPr/>
          <p:nvPr/>
        </p:nvSpPr>
        <p:spPr>
          <a:xfrm>
            <a:off x="5565168" y="1670302"/>
            <a:ext cx="910182" cy="4037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数组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BD5936-2776-4760-A12C-93CCF48A40CC}"/>
              </a:ext>
            </a:extLst>
          </p:cNvPr>
          <p:cNvSpPr/>
          <p:nvPr/>
        </p:nvSpPr>
        <p:spPr>
          <a:xfrm>
            <a:off x="6558076" y="1684078"/>
            <a:ext cx="1267217" cy="38564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对象实例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EAD6EC5-C164-46BF-B07F-5EB3FE425565}"/>
              </a:ext>
            </a:extLst>
          </p:cNvPr>
          <p:cNvSpPr/>
          <p:nvPr/>
        </p:nvSpPr>
        <p:spPr>
          <a:xfrm>
            <a:off x="2278741" y="4472384"/>
            <a:ext cx="910182" cy="4037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方法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0DCA7C8-7E24-4DF6-96E5-29F620D27DB7}"/>
              </a:ext>
            </a:extLst>
          </p:cNvPr>
          <p:cNvSpPr/>
          <p:nvPr/>
        </p:nvSpPr>
        <p:spPr>
          <a:xfrm>
            <a:off x="5696453" y="4674265"/>
            <a:ext cx="910182" cy="4037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.class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335D84E-6D93-48F6-990B-F7EAD2F22A59}"/>
              </a:ext>
            </a:extLst>
          </p:cNvPr>
          <p:cNvSpPr/>
          <p:nvPr/>
        </p:nvSpPr>
        <p:spPr>
          <a:xfrm>
            <a:off x="2249053" y="2460977"/>
            <a:ext cx="1267217" cy="38564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局部变量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67FE274-6109-489E-BECF-2DE655B44C3C}"/>
              </a:ext>
            </a:extLst>
          </p:cNvPr>
          <p:cNvSpPr/>
          <p:nvPr/>
        </p:nvSpPr>
        <p:spPr>
          <a:xfrm>
            <a:off x="7891197" y="1698593"/>
            <a:ext cx="1267217" cy="38564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成员变量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9185A57-4992-49F4-91AC-758E1D09CAC0}"/>
              </a:ext>
            </a:extLst>
          </p:cNvPr>
          <p:cNvSpPr/>
          <p:nvPr/>
        </p:nvSpPr>
        <p:spPr>
          <a:xfrm>
            <a:off x="7352967" y="4674265"/>
            <a:ext cx="1594311" cy="4037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Static</a:t>
            </a:r>
            <a:r>
              <a:rPr lang="zh-CN" altLang="en-US" dirty="0"/>
              <a:t>变量</a:t>
            </a:r>
          </a:p>
        </p:txBody>
      </p:sp>
    </p:spTree>
    <p:extLst>
      <p:ext uri="{BB962C8B-B14F-4D97-AF65-F5344CB8AC3E}">
        <p14:creationId xmlns:p14="http://schemas.microsoft.com/office/powerpoint/2010/main" val="145843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D8BD4C1E-A291-4CA2-82A2-2A234441970A}"/>
              </a:ext>
            </a:extLst>
          </p:cNvPr>
          <p:cNvSpPr/>
          <p:nvPr/>
        </p:nvSpPr>
        <p:spPr>
          <a:xfrm>
            <a:off x="1624518" y="539647"/>
            <a:ext cx="9810099" cy="5711392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7468A65-2AD4-44C7-9013-18694C37EA5B}"/>
              </a:ext>
            </a:extLst>
          </p:cNvPr>
          <p:cNvSpPr/>
          <p:nvPr/>
        </p:nvSpPr>
        <p:spPr>
          <a:xfrm>
            <a:off x="432129" y="2727036"/>
            <a:ext cx="951346" cy="849745"/>
          </a:xfrm>
          <a:prstGeom prst="ellipse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桃阿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CABDAB-AC79-4117-8A42-230172F8B03A}"/>
              </a:ext>
            </a:extLst>
          </p:cNvPr>
          <p:cNvSpPr txBox="1"/>
          <p:nvPr/>
        </p:nvSpPr>
        <p:spPr>
          <a:xfrm>
            <a:off x="2499371" y="71474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JVM</a:t>
            </a:r>
            <a:r>
              <a: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将内存主要划分为</a:t>
            </a:r>
            <a:r>
              <a:rPr lang="en-US" altLang="zh-CN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:</a:t>
            </a:r>
            <a:r>
              <a: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堆 栈 方法区 本地方法栈 程序计数器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DBFDCE-CA3F-4C9A-8AF5-2AF31F73EE3F}"/>
              </a:ext>
            </a:extLst>
          </p:cNvPr>
          <p:cNvSpPr/>
          <p:nvPr/>
        </p:nvSpPr>
        <p:spPr>
          <a:xfrm>
            <a:off x="2223599" y="1259175"/>
            <a:ext cx="8778230" cy="785818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/>
              <a:t>方法区存：又叫静态区，存放所有的</a:t>
            </a:r>
            <a:r>
              <a:rPr lang="en-US" altLang="zh-CN" sz="1600" dirty="0"/>
              <a:t>class</a:t>
            </a:r>
            <a:r>
              <a:rPr lang="zh-CN" altLang="en-US" sz="1600" dirty="0"/>
              <a:t>和</a:t>
            </a:r>
            <a:r>
              <a:rPr lang="en-US" altLang="zh-CN" sz="1600" dirty="0"/>
              <a:t>static</a:t>
            </a:r>
            <a:r>
              <a:rPr lang="zh-CN" altLang="en-US" sz="1600" dirty="0"/>
              <a:t>变量；方法区中包含的都是在程序中永远的唯一的元素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ADE51A7-2B0B-4BEE-B392-C42245ED717A}"/>
              </a:ext>
            </a:extLst>
          </p:cNvPr>
          <p:cNvSpPr/>
          <p:nvPr/>
        </p:nvSpPr>
        <p:spPr>
          <a:xfrm>
            <a:off x="2223599" y="2044993"/>
            <a:ext cx="8778230" cy="114300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/>
              <a:t>虚拟机栈：执行引擎每调用一个函数时，就为这个函数创建一个栈帧，并加入虚拟机栈。换个角度理解，每个函数从调用到执行结束，其实是对应一个栈帧的入栈和出栈</a:t>
            </a:r>
            <a:endParaRPr lang="en-US" altLang="zh-CN" sz="16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8EEA9F-D3F6-4DF2-AC90-47767EF42240}"/>
              </a:ext>
            </a:extLst>
          </p:cNvPr>
          <p:cNvSpPr/>
          <p:nvPr/>
        </p:nvSpPr>
        <p:spPr>
          <a:xfrm>
            <a:off x="2223599" y="3188001"/>
            <a:ext cx="8778230" cy="928694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/>
              <a:t>本地方法区：本地方法栈与虚拟机栈所发挥的作用很相似，他们的区别在于虚拟机栈为执行</a:t>
            </a:r>
            <a:r>
              <a:rPr lang="en-US" altLang="zh-CN" sz="1600" dirty="0"/>
              <a:t>Java</a:t>
            </a:r>
            <a:r>
              <a:rPr lang="zh-CN" altLang="en-US" sz="1600" dirty="0"/>
              <a:t>代码方法服务，而本地方法栈是为</a:t>
            </a:r>
            <a:r>
              <a:rPr lang="en-US" altLang="zh-CN" sz="1600" dirty="0"/>
              <a:t>Native</a:t>
            </a:r>
            <a:r>
              <a:rPr lang="zh-CN" altLang="en-US" sz="1600" dirty="0"/>
              <a:t>方法服务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707E16C-8716-441E-BD82-AF68D5C69E5C}"/>
              </a:ext>
            </a:extLst>
          </p:cNvPr>
          <p:cNvSpPr/>
          <p:nvPr/>
        </p:nvSpPr>
        <p:spPr>
          <a:xfrm>
            <a:off x="2223599" y="4116695"/>
            <a:ext cx="8778230" cy="906713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/>
              <a:t>堆：被所有线程共享的一块区域，在虚拟机启动时创建，所有的对象实例及数组都在堆上分配（使用</a:t>
            </a:r>
            <a:r>
              <a:rPr lang="en-US" altLang="zh-CN" sz="1600"/>
              <a:t>new</a:t>
            </a:r>
            <a:r>
              <a:rPr lang="zh-CN" altLang="en-US" sz="1600"/>
              <a:t>关键字，表示在堆中开辟一块新的存储空间）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CA8C5E-D327-4640-BBB2-3059B502BCF8}"/>
              </a:ext>
            </a:extLst>
          </p:cNvPr>
          <p:cNvSpPr/>
          <p:nvPr/>
        </p:nvSpPr>
        <p:spPr>
          <a:xfrm>
            <a:off x="2223599" y="4973951"/>
            <a:ext cx="8778230" cy="857255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/>
              <a:t>程序计数器：每个线程得有个计数器记录当前执行到那个指令。可以把它看成是当前线程所执行的字节码的行号指示器。</a:t>
            </a:r>
          </a:p>
        </p:txBody>
      </p:sp>
    </p:spTree>
    <p:extLst>
      <p:ext uri="{BB962C8B-B14F-4D97-AF65-F5344CB8AC3E}">
        <p14:creationId xmlns:p14="http://schemas.microsoft.com/office/powerpoint/2010/main" val="48653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055E9FE-4560-4E21-9C47-93EB244E2476}"/>
              </a:ext>
            </a:extLst>
          </p:cNvPr>
          <p:cNvSpPr/>
          <p:nvPr/>
        </p:nvSpPr>
        <p:spPr>
          <a:xfrm>
            <a:off x="2916051" y="902523"/>
            <a:ext cx="2104572" cy="5348514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9A42812-859F-4973-80D3-2A6D86A35F3A}"/>
              </a:ext>
            </a:extLst>
          </p:cNvPr>
          <p:cNvSpPr/>
          <p:nvPr/>
        </p:nvSpPr>
        <p:spPr>
          <a:xfrm>
            <a:off x="5200072" y="902523"/>
            <a:ext cx="6179128" cy="3253841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8BD4C1E-A291-4CA2-82A2-2A234441970A}"/>
              </a:ext>
            </a:extLst>
          </p:cNvPr>
          <p:cNvSpPr/>
          <p:nvPr/>
        </p:nvSpPr>
        <p:spPr>
          <a:xfrm>
            <a:off x="5200072" y="5200073"/>
            <a:ext cx="6234545" cy="105096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F66A90-119B-40A3-996E-82AA8389C16E}"/>
              </a:ext>
            </a:extLst>
          </p:cNvPr>
          <p:cNvSpPr txBox="1"/>
          <p:nvPr/>
        </p:nvSpPr>
        <p:spPr>
          <a:xfrm>
            <a:off x="3527166" y="12869"/>
            <a:ext cx="697627" cy="707886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0482D8-6287-450F-95A1-8D4E8E794FC8}"/>
              </a:ext>
            </a:extLst>
          </p:cNvPr>
          <p:cNvSpPr txBox="1"/>
          <p:nvPr/>
        </p:nvSpPr>
        <p:spPr>
          <a:xfrm>
            <a:off x="7592009" y="12869"/>
            <a:ext cx="697627" cy="707886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45DCB9-7C1D-4CBA-A7E3-F02656F69D96}"/>
              </a:ext>
            </a:extLst>
          </p:cNvPr>
          <p:cNvSpPr txBox="1"/>
          <p:nvPr/>
        </p:nvSpPr>
        <p:spPr>
          <a:xfrm>
            <a:off x="7506865" y="4324276"/>
            <a:ext cx="1620957" cy="707886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方法区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5A2935-6EBB-44C0-9535-7FBE9CB4F723}"/>
              </a:ext>
            </a:extLst>
          </p:cNvPr>
          <p:cNvSpPr/>
          <p:nvPr/>
        </p:nvSpPr>
        <p:spPr>
          <a:xfrm>
            <a:off x="0" y="1935676"/>
            <a:ext cx="31865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Demo{</a:t>
            </a:r>
          </a:p>
          <a:p>
            <a:endParaRPr lang="en-US" altLang="zh-CN" sz="10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r>
              <a:rPr lang="en-US" altLang="zh-CN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int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n-US" altLang="zh-CN" sz="1000" b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nums</a:t>
            </a:r>
            <a:r>
              <a:rPr lang="en-US" altLang="zh-CN" sz="10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= new int[]{1,2,3};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nums</a:t>
            </a:r>
            <a:r>
              <a:rPr lang="en-US" altLang="zh-CN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{10,20,30};</a:t>
            </a:r>
          </a:p>
          <a:p>
            <a:endParaRPr lang="en-US" altLang="zh-CN" sz="1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240E75C-2511-4D4B-8401-CF8664BFD878}"/>
              </a:ext>
            </a:extLst>
          </p:cNvPr>
          <p:cNvSpPr/>
          <p:nvPr/>
        </p:nvSpPr>
        <p:spPr>
          <a:xfrm>
            <a:off x="5571017" y="5245725"/>
            <a:ext cx="1385454" cy="3397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Demo.class</a:t>
            </a:r>
            <a:endParaRPr lang="zh-CN" altLang="en-US" sz="1400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B3461D3F-4827-4F1E-96A5-A7A50CEE4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410535"/>
              </p:ext>
            </p:extLst>
          </p:nvPr>
        </p:nvGraphicFramePr>
        <p:xfrm>
          <a:off x="5729181" y="1113620"/>
          <a:ext cx="1777684" cy="1145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8842">
                  <a:extLst>
                    <a:ext uri="{9D8B030D-6E8A-4147-A177-3AD203B41FA5}">
                      <a16:colId xmlns:a16="http://schemas.microsoft.com/office/drawing/2014/main" val="2602467847"/>
                    </a:ext>
                  </a:extLst>
                </a:gridCol>
                <a:gridCol w="888842">
                  <a:extLst>
                    <a:ext uri="{9D8B030D-6E8A-4147-A177-3AD203B41FA5}">
                      <a16:colId xmlns:a16="http://schemas.microsoft.com/office/drawing/2014/main" val="408550271"/>
                    </a:ext>
                  </a:extLst>
                </a:gridCol>
              </a:tblGrid>
              <a:tr h="22906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地址值：</a:t>
                      </a:r>
                      <a:r>
                        <a:rPr lang="en-US" altLang="zh-CN" sz="1100" dirty="0"/>
                        <a:t>0x0001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456213"/>
                  </a:ext>
                </a:extLst>
              </a:tr>
              <a:tr h="2290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索引</a:t>
                      </a:r>
                    </a:p>
                  </a:txBody>
                  <a:tcPr marL="57266" marR="57266" marT="28633" marB="28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值</a:t>
                      </a:r>
                    </a:p>
                  </a:txBody>
                  <a:tcPr marL="57266" marR="57266" marT="28633" marB="28633"/>
                </a:tc>
                <a:extLst>
                  <a:ext uri="{0D108BD9-81ED-4DB2-BD59-A6C34878D82A}">
                    <a16:rowId xmlns:a16="http://schemas.microsoft.com/office/drawing/2014/main" val="3631405352"/>
                  </a:ext>
                </a:extLst>
              </a:tr>
              <a:tr h="229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extLst>
                  <a:ext uri="{0D108BD9-81ED-4DB2-BD59-A6C34878D82A}">
                    <a16:rowId xmlns:a16="http://schemas.microsoft.com/office/drawing/2014/main" val="237516412"/>
                  </a:ext>
                </a:extLst>
              </a:tr>
              <a:tr h="229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extLst>
                  <a:ext uri="{0D108BD9-81ED-4DB2-BD59-A6C34878D82A}">
                    <a16:rowId xmlns:a16="http://schemas.microsoft.com/office/drawing/2014/main" val="2796145225"/>
                  </a:ext>
                </a:extLst>
              </a:tr>
              <a:tr h="229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extLst>
                  <a:ext uri="{0D108BD9-81ED-4DB2-BD59-A6C34878D82A}">
                    <a16:rowId xmlns:a16="http://schemas.microsoft.com/office/drawing/2014/main" val="4247366410"/>
                  </a:ext>
                </a:extLst>
              </a:tr>
            </a:tbl>
          </a:graphicData>
        </a:graphic>
      </p:graphicFrame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2E8A174-8CD3-469F-9C39-CEA981F1D5DA}"/>
              </a:ext>
            </a:extLst>
          </p:cNvPr>
          <p:cNvSpPr/>
          <p:nvPr/>
        </p:nvSpPr>
        <p:spPr>
          <a:xfrm>
            <a:off x="2976003" y="4199240"/>
            <a:ext cx="2016912" cy="10931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Main</a:t>
            </a:r>
            <a:r>
              <a:rPr lang="zh-CN" altLang="en-US" sz="1400" dirty="0"/>
              <a:t>方法</a:t>
            </a:r>
            <a:endParaRPr lang="en-US" altLang="zh-CN" sz="1400" dirty="0"/>
          </a:p>
          <a:p>
            <a:pPr algn="ctr"/>
            <a:r>
              <a:rPr lang="en-US" altLang="zh-CN" sz="1400" dirty="0"/>
              <a:t>Int[] </a:t>
            </a:r>
            <a:r>
              <a:rPr lang="en-US" altLang="zh-CN" sz="1400" dirty="0" err="1"/>
              <a:t>nums</a:t>
            </a:r>
            <a:r>
              <a:rPr lang="en-US" altLang="zh-CN" sz="1400" dirty="0"/>
              <a:t> = 0x0002</a:t>
            </a:r>
            <a:endParaRPr lang="zh-CN" altLang="en-US" sz="1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B1AC9A2-923F-4824-BDDF-A0D3C5963CF6}"/>
              </a:ext>
            </a:extLst>
          </p:cNvPr>
          <p:cNvCxnSpPr>
            <a:cxnSpLocks/>
          </p:cNvCxnSpPr>
          <p:nvPr/>
        </p:nvCxnSpPr>
        <p:spPr>
          <a:xfrm flipV="1">
            <a:off x="4378036" y="2258950"/>
            <a:ext cx="1351145" cy="2553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914D1247-A550-4183-B211-DFABFBC4E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37920"/>
              </p:ext>
            </p:extLst>
          </p:nvPr>
        </p:nvGraphicFramePr>
        <p:xfrm>
          <a:off x="5743204" y="2634992"/>
          <a:ext cx="1777684" cy="1145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8842">
                  <a:extLst>
                    <a:ext uri="{9D8B030D-6E8A-4147-A177-3AD203B41FA5}">
                      <a16:colId xmlns:a16="http://schemas.microsoft.com/office/drawing/2014/main" val="2602467847"/>
                    </a:ext>
                  </a:extLst>
                </a:gridCol>
                <a:gridCol w="888842">
                  <a:extLst>
                    <a:ext uri="{9D8B030D-6E8A-4147-A177-3AD203B41FA5}">
                      <a16:colId xmlns:a16="http://schemas.microsoft.com/office/drawing/2014/main" val="408550271"/>
                    </a:ext>
                  </a:extLst>
                </a:gridCol>
              </a:tblGrid>
              <a:tr h="22906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地址值：</a:t>
                      </a:r>
                      <a:r>
                        <a:rPr lang="en-US" altLang="zh-CN" sz="1100" dirty="0"/>
                        <a:t>0x0002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456213"/>
                  </a:ext>
                </a:extLst>
              </a:tr>
              <a:tr h="2290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索引</a:t>
                      </a:r>
                    </a:p>
                  </a:txBody>
                  <a:tcPr marL="57266" marR="57266" marT="28633" marB="28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值</a:t>
                      </a:r>
                    </a:p>
                  </a:txBody>
                  <a:tcPr marL="57266" marR="57266" marT="28633" marB="28633"/>
                </a:tc>
                <a:extLst>
                  <a:ext uri="{0D108BD9-81ED-4DB2-BD59-A6C34878D82A}">
                    <a16:rowId xmlns:a16="http://schemas.microsoft.com/office/drawing/2014/main" val="3631405352"/>
                  </a:ext>
                </a:extLst>
              </a:tr>
              <a:tr h="229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extLst>
                  <a:ext uri="{0D108BD9-81ED-4DB2-BD59-A6C34878D82A}">
                    <a16:rowId xmlns:a16="http://schemas.microsoft.com/office/drawing/2014/main" val="237516412"/>
                  </a:ext>
                </a:extLst>
              </a:tr>
              <a:tr h="229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20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extLst>
                  <a:ext uri="{0D108BD9-81ED-4DB2-BD59-A6C34878D82A}">
                    <a16:rowId xmlns:a16="http://schemas.microsoft.com/office/drawing/2014/main" val="2796145225"/>
                  </a:ext>
                </a:extLst>
              </a:tr>
              <a:tr h="229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30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extLst>
                  <a:ext uri="{0D108BD9-81ED-4DB2-BD59-A6C34878D82A}">
                    <a16:rowId xmlns:a16="http://schemas.microsoft.com/office/drawing/2014/main" val="4247366410"/>
                  </a:ext>
                </a:extLst>
              </a:tr>
            </a:tbl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B18A556-2BB5-461B-9C80-7659372F4C17}"/>
              </a:ext>
            </a:extLst>
          </p:cNvPr>
          <p:cNvCxnSpPr/>
          <p:nvPr/>
        </p:nvCxnSpPr>
        <p:spPr>
          <a:xfrm flipV="1">
            <a:off x="4378036" y="3780322"/>
            <a:ext cx="1351145" cy="10318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6A6FA22-62EC-4CC1-95E0-24ECDCB777D5}"/>
              </a:ext>
            </a:extLst>
          </p:cNvPr>
          <p:cNvSpPr txBox="1"/>
          <p:nvPr/>
        </p:nvSpPr>
        <p:spPr>
          <a:xfrm>
            <a:off x="5262663" y="2646878"/>
            <a:ext cx="7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DF0CD97-CF45-4498-A094-80A82C208B2D}"/>
              </a:ext>
            </a:extLst>
          </p:cNvPr>
          <p:cNvSpPr/>
          <p:nvPr/>
        </p:nvSpPr>
        <p:spPr>
          <a:xfrm>
            <a:off x="0" y="12869"/>
            <a:ext cx="2484582" cy="45522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堆中的数组</a:t>
            </a:r>
          </a:p>
        </p:txBody>
      </p:sp>
    </p:spTree>
    <p:extLst>
      <p:ext uri="{BB962C8B-B14F-4D97-AF65-F5344CB8AC3E}">
        <p14:creationId xmlns:p14="http://schemas.microsoft.com/office/powerpoint/2010/main" val="333847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055E9FE-4560-4E21-9C47-93EB244E2476}"/>
              </a:ext>
            </a:extLst>
          </p:cNvPr>
          <p:cNvSpPr/>
          <p:nvPr/>
        </p:nvSpPr>
        <p:spPr>
          <a:xfrm>
            <a:off x="2916051" y="902523"/>
            <a:ext cx="2104572" cy="5348514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9A42812-859F-4973-80D3-2A6D86A35F3A}"/>
              </a:ext>
            </a:extLst>
          </p:cNvPr>
          <p:cNvSpPr/>
          <p:nvPr/>
        </p:nvSpPr>
        <p:spPr>
          <a:xfrm>
            <a:off x="5200072" y="902523"/>
            <a:ext cx="6179128" cy="3253841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8BD4C1E-A291-4CA2-82A2-2A234441970A}"/>
              </a:ext>
            </a:extLst>
          </p:cNvPr>
          <p:cNvSpPr/>
          <p:nvPr/>
        </p:nvSpPr>
        <p:spPr>
          <a:xfrm>
            <a:off x="5200072" y="5200073"/>
            <a:ext cx="6234545" cy="105096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F66A90-119B-40A3-996E-82AA8389C16E}"/>
              </a:ext>
            </a:extLst>
          </p:cNvPr>
          <p:cNvSpPr txBox="1"/>
          <p:nvPr/>
        </p:nvSpPr>
        <p:spPr>
          <a:xfrm>
            <a:off x="3527166" y="12869"/>
            <a:ext cx="697627" cy="707886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0482D8-6287-450F-95A1-8D4E8E794FC8}"/>
              </a:ext>
            </a:extLst>
          </p:cNvPr>
          <p:cNvSpPr txBox="1"/>
          <p:nvPr/>
        </p:nvSpPr>
        <p:spPr>
          <a:xfrm>
            <a:off x="7592009" y="12869"/>
            <a:ext cx="697627" cy="707886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45DCB9-7C1D-4CBA-A7E3-F02656F69D96}"/>
              </a:ext>
            </a:extLst>
          </p:cNvPr>
          <p:cNvSpPr txBox="1"/>
          <p:nvPr/>
        </p:nvSpPr>
        <p:spPr>
          <a:xfrm>
            <a:off x="7506865" y="4324276"/>
            <a:ext cx="1620957" cy="707886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方法区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240E75C-2511-4D4B-8401-CF8664BFD878}"/>
              </a:ext>
            </a:extLst>
          </p:cNvPr>
          <p:cNvSpPr/>
          <p:nvPr/>
        </p:nvSpPr>
        <p:spPr>
          <a:xfrm>
            <a:off x="5529283" y="5275941"/>
            <a:ext cx="1385454" cy="3397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Demo.class</a:t>
            </a:r>
            <a:endParaRPr lang="zh-CN" altLang="en-US" sz="14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2E8A174-8CD3-469F-9C39-CEA981F1D5DA}"/>
              </a:ext>
            </a:extLst>
          </p:cNvPr>
          <p:cNvSpPr/>
          <p:nvPr/>
        </p:nvSpPr>
        <p:spPr>
          <a:xfrm>
            <a:off x="2991176" y="4277890"/>
            <a:ext cx="1954321" cy="10931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Main</a:t>
            </a:r>
            <a:r>
              <a:rPr lang="zh-CN" altLang="en-US" sz="1400" dirty="0"/>
              <a:t>方法</a:t>
            </a:r>
            <a:endParaRPr lang="en-US" altLang="zh-CN" sz="1400" dirty="0"/>
          </a:p>
          <a:p>
            <a:pPr algn="ctr"/>
            <a:r>
              <a:rPr lang="en-US" altLang="zh-CN" sz="1400" dirty="0"/>
              <a:t>Person p = 0x0001</a:t>
            </a:r>
            <a:endParaRPr lang="zh-CN" altLang="en-US" sz="14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914D1247-A550-4183-B211-DFABFBC4E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244974"/>
              </p:ext>
            </p:extLst>
          </p:nvPr>
        </p:nvGraphicFramePr>
        <p:xfrm>
          <a:off x="5891647" y="1209182"/>
          <a:ext cx="2254826" cy="1145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7413">
                  <a:extLst>
                    <a:ext uri="{9D8B030D-6E8A-4147-A177-3AD203B41FA5}">
                      <a16:colId xmlns:a16="http://schemas.microsoft.com/office/drawing/2014/main" val="2602467847"/>
                    </a:ext>
                  </a:extLst>
                </a:gridCol>
                <a:gridCol w="1127413">
                  <a:extLst>
                    <a:ext uri="{9D8B030D-6E8A-4147-A177-3AD203B41FA5}">
                      <a16:colId xmlns:a16="http://schemas.microsoft.com/office/drawing/2014/main" val="408550271"/>
                    </a:ext>
                  </a:extLst>
                </a:gridCol>
              </a:tblGrid>
              <a:tr h="22906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b="1" dirty="0"/>
                        <a:t>Person()</a:t>
                      </a:r>
                      <a:r>
                        <a:rPr lang="zh-CN" altLang="en-US" sz="1100" b="1" dirty="0"/>
                        <a:t>对象</a:t>
                      </a:r>
                    </a:p>
                  </a:txBody>
                  <a:tcPr marL="57266" marR="57266" marT="28633" marB="28633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75436"/>
                  </a:ext>
                </a:extLst>
              </a:tr>
              <a:tr h="22906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地址值：</a:t>
                      </a:r>
                      <a:r>
                        <a:rPr lang="en-US" altLang="zh-CN" sz="1100" dirty="0"/>
                        <a:t>0x0001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456213"/>
                  </a:ext>
                </a:extLst>
              </a:tr>
              <a:tr h="229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name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/>
                        <a:t>Null    </a:t>
                      </a:r>
                      <a:r>
                        <a:rPr lang="zh-CN" altLang="en-US" sz="1100" dirty="0"/>
                        <a:t>桃阿</a:t>
                      </a:r>
                    </a:p>
                  </a:txBody>
                  <a:tcPr marL="57266" marR="57266" marT="28633" marB="28633"/>
                </a:tc>
                <a:extLst>
                  <a:ext uri="{0D108BD9-81ED-4DB2-BD59-A6C34878D82A}">
                    <a16:rowId xmlns:a16="http://schemas.microsoft.com/office/drawing/2014/main" val="3631405352"/>
                  </a:ext>
                </a:extLst>
              </a:tr>
              <a:tr h="229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age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/>
                        <a:t>0         19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extLst>
                  <a:ext uri="{0D108BD9-81ED-4DB2-BD59-A6C34878D82A}">
                    <a16:rowId xmlns:a16="http://schemas.microsoft.com/office/drawing/2014/main" val="237516412"/>
                  </a:ext>
                </a:extLst>
              </a:tr>
              <a:tr h="229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sex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/>
                        <a:t>Null     male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extLst>
                  <a:ext uri="{0D108BD9-81ED-4DB2-BD59-A6C34878D82A}">
                    <a16:rowId xmlns:a16="http://schemas.microsoft.com/office/drawing/2014/main" val="2796145225"/>
                  </a:ext>
                </a:extLst>
              </a:tr>
            </a:tbl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B18A556-2BB5-461B-9C80-7659372F4C17}"/>
              </a:ext>
            </a:extLst>
          </p:cNvPr>
          <p:cNvCxnSpPr>
            <a:cxnSpLocks/>
          </p:cNvCxnSpPr>
          <p:nvPr/>
        </p:nvCxnSpPr>
        <p:spPr>
          <a:xfrm flipV="1">
            <a:off x="4378036" y="2354512"/>
            <a:ext cx="1583954" cy="24576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6A6FA22-62EC-4CC1-95E0-24ECDCB777D5}"/>
              </a:ext>
            </a:extLst>
          </p:cNvPr>
          <p:cNvSpPr txBox="1"/>
          <p:nvPr/>
        </p:nvSpPr>
        <p:spPr>
          <a:xfrm>
            <a:off x="6964675" y="1597181"/>
            <a:ext cx="7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DF0CD97-CF45-4498-A094-80A82C208B2D}"/>
              </a:ext>
            </a:extLst>
          </p:cNvPr>
          <p:cNvSpPr/>
          <p:nvPr/>
        </p:nvSpPr>
        <p:spPr>
          <a:xfrm>
            <a:off x="0" y="12869"/>
            <a:ext cx="2484582" cy="45522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堆中的对象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2AA230-B10B-48AE-8A9B-7DF4C78498C2}"/>
              </a:ext>
            </a:extLst>
          </p:cNvPr>
          <p:cNvSpPr/>
          <p:nvPr/>
        </p:nvSpPr>
        <p:spPr>
          <a:xfrm>
            <a:off x="0" y="1358957"/>
            <a:ext cx="6096000" cy="364715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sz="1100" dirty="0">
              <a:latin typeface="Courier New" panose="02070309020205020404" pitchFamily="49" charset="0"/>
            </a:endParaRPr>
          </a:p>
          <a:p>
            <a:r>
              <a:rPr lang="en-US" altLang="zh-CN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Demo{</a:t>
            </a:r>
          </a:p>
          <a:p>
            <a:r>
              <a:rPr lang="en-US" altLang="zh-CN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Person p = </a:t>
            </a:r>
            <a:r>
              <a:rPr lang="en-US" altLang="zh-CN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Person();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p.</a:t>
            </a:r>
            <a:r>
              <a:rPr lang="en-US" altLang="zh-CN" sz="11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桃阿</a:t>
            </a:r>
            <a:r>
              <a:rPr lang="en-US" altLang="zh-CN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p.</a:t>
            </a:r>
            <a:r>
              <a:rPr lang="en-US" altLang="zh-CN" sz="1100" dirty="0" err="1">
                <a:solidFill>
                  <a:srgbClr val="0000C0"/>
                </a:solidFill>
                <a:latin typeface="Courier New" panose="02070309020205020404" pitchFamily="49" charset="0"/>
              </a:rPr>
              <a:t>age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19;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p.</a:t>
            </a:r>
            <a:r>
              <a:rPr lang="en-US" altLang="zh-CN" sz="1100" dirty="0" err="1">
                <a:solidFill>
                  <a:srgbClr val="0000C0"/>
                </a:solidFill>
                <a:latin typeface="Courier New" panose="02070309020205020404" pitchFamily="49" charset="0"/>
              </a:rPr>
              <a:t>sex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"male"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p.show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zh-CN" altLang="en-US" sz="1100" dirty="0">
              <a:latin typeface="Courier New" panose="02070309020205020404" pitchFamily="49" charset="0"/>
            </a:endParaRPr>
          </a:p>
          <a:p>
            <a:r>
              <a:rPr lang="en-US" altLang="zh-CN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Person {</a:t>
            </a:r>
          </a:p>
          <a:p>
            <a:r>
              <a:rPr lang="en-US" altLang="zh-CN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int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100" b="1" dirty="0">
                <a:solidFill>
                  <a:srgbClr val="0000C0"/>
                </a:solidFill>
                <a:latin typeface="Courier New" panose="02070309020205020404" pitchFamily="49" charset="0"/>
              </a:rPr>
              <a:t>age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String </a:t>
            </a:r>
            <a:r>
              <a:rPr lang="en-US" altLang="zh-CN" sz="11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String </a:t>
            </a:r>
            <a:r>
              <a:rPr lang="en-US" altLang="zh-CN" sz="1100" dirty="0">
                <a:solidFill>
                  <a:srgbClr val="0000C0"/>
                </a:solidFill>
                <a:latin typeface="Courier New" panose="02070309020205020404" pitchFamily="49" charset="0"/>
              </a:rPr>
              <a:t>sex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show()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sz="11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sz="11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CN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姓名</a:t>
            </a:r>
            <a:r>
              <a:rPr lang="en-US" altLang="zh-CN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:"</a:t>
            </a:r>
            <a:r>
              <a:rPr lang="en-US" altLang="zh-CN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sz="1100" i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sz="11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sz="11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CN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年龄</a:t>
            </a:r>
            <a:r>
              <a:rPr lang="en-US" altLang="zh-CN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:"</a:t>
            </a:r>
            <a:r>
              <a:rPr lang="en-US" altLang="zh-CN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sz="1100" i="1" dirty="0">
                <a:solidFill>
                  <a:srgbClr val="0000C0"/>
                </a:solidFill>
                <a:latin typeface="Courier New" panose="02070309020205020404" pitchFamily="49" charset="0"/>
              </a:rPr>
              <a:t>age</a:t>
            </a:r>
            <a:r>
              <a:rPr lang="en-US" altLang="zh-CN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1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100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sz="1100" i="1" u="sng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sz="1100" i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CN" sz="1100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100" i="1" u="sng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1100" i="1" u="sng" dirty="0">
                <a:solidFill>
                  <a:srgbClr val="2A00FF"/>
                </a:solidFill>
                <a:latin typeface="Courier New" panose="02070309020205020404" pitchFamily="49" charset="0"/>
              </a:rPr>
              <a:t>性别</a:t>
            </a:r>
            <a:r>
              <a:rPr lang="en-US" altLang="zh-CN" sz="1100" i="1" u="sng" dirty="0">
                <a:solidFill>
                  <a:srgbClr val="2A00FF"/>
                </a:solidFill>
                <a:latin typeface="Courier New" panose="02070309020205020404" pitchFamily="49" charset="0"/>
              </a:rPr>
              <a:t>:"</a:t>
            </a:r>
            <a:r>
              <a:rPr lang="en-US" altLang="zh-CN" sz="1100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sz="1100" i="1" u="sng" dirty="0">
                <a:solidFill>
                  <a:srgbClr val="0000C0"/>
                </a:solidFill>
                <a:latin typeface="Courier New" panose="02070309020205020404" pitchFamily="49" charset="0"/>
              </a:rPr>
              <a:t>sex</a:t>
            </a:r>
            <a:r>
              <a:rPr lang="en-US" altLang="zh-CN" sz="1100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sz="11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CB8BB28-C4EA-4F02-B0FE-A2A8541D6050}"/>
              </a:ext>
            </a:extLst>
          </p:cNvPr>
          <p:cNvSpPr/>
          <p:nvPr/>
        </p:nvSpPr>
        <p:spPr>
          <a:xfrm>
            <a:off x="7243947" y="5275941"/>
            <a:ext cx="1385454" cy="3397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Person.class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058B9C2-41F5-4171-867B-F319F682BE39}"/>
              </a:ext>
            </a:extLst>
          </p:cNvPr>
          <p:cNvSpPr txBox="1"/>
          <p:nvPr/>
        </p:nvSpPr>
        <p:spPr>
          <a:xfrm>
            <a:off x="6978157" y="1857715"/>
            <a:ext cx="7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76B34D0-BCB1-4630-9A7D-324E466DBCEC}"/>
              </a:ext>
            </a:extLst>
          </p:cNvPr>
          <p:cNvSpPr txBox="1"/>
          <p:nvPr/>
        </p:nvSpPr>
        <p:spPr>
          <a:xfrm>
            <a:off x="6991639" y="2070603"/>
            <a:ext cx="7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58ED1AF-9431-4B69-B1A9-A9C8CE19B127}"/>
              </a:ext>
            </a:extLst>
          </p:cNvPr>
          <p:cNvSpPr/>
          <p:nvPr/>
        </p:nvSpPr>
        <p:spPr>
          <a:xfrm>
            <a:off x="5529283" y="5615709"/>
            <a:ext cx="1385454" cy="43410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Main()</a:t>
            </a:r>
            <a:endParaRPr lang="zh-CN" altLang="en-US" sz="14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4C31E57-ECF0-4413-ACA7-6841868575D5}"/>
              </a:ext>
            </a:extLst>
          </p:cNvPr>
          <p:cNvSpPr/>
          <p:nvPr/>
        </p:nvSpPr>
        <p:spPr>
          <a:xfrm>
            <a:off x="7243947" y="5613737"/>
            <a:ext cx="1385454" cy="43410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Show()</a:t>
            </a:r>
            <a:endParaRPr lang="zh-CN" altLang="en-US" sz="1400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0184503-A056-4B13-8243-34010BBD287B}"/>
              </a:ext>
            </a:extLst>
          </p:cNvPr>
          <p:cNvSpPr/>
          <p:nvPr/>
        </p:nvSpPr>
        <p:spPr>
          <a:xfrm>
            <a:off x="2991175" y="3032963"/>
            <a:ext cx="1954321" cy="10509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Show()</a:t>
            </a:r>
            <a:r>
              <a:rPr lang="zh-CN" altLang="en-US" sz="1400" dirty="0"/>
              <a:t>方法</a:t>
            </a:r>
            <a:endParaRPr lang="en-US" altLang="zh-CN" sz="1400" dirty="0"/>
          </a:p>
          <a:p>
            <a:pPr algn="ctr"/>
            <a:r>
              <a:rPr lang="zh-CN" altLang="en-US" sz="1400" dirty="0"/>
              <a:t>桃阿</a:t>
            </a:r>
            <a:endParaRPr lang="en-US" altLang="zh-CN" sz="1400" dirty="0"/>
          </a:p>
          <a:p>
            <a:pPr algn="ctr"/>
            <a:r>
              <a:rPr lang="en-US" altLang="zh-CN" sz="1400" dirty="0"/>
              <a:t>19</a:t>
            </a:r>
          </a:p>
          <a:p>
            <a:pPr algn="ctr"/>
            <a:r>
              <a:rPr lang="en-US" altLang="zh-CN" sz="1400" dirty="0"/>
              <a:t>male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261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055E9FE-4560-4E21-9C47-93EB244E2476}"/>
              </a:ext>
            </a:extLst>
          </p:cNvPr>
          <p:cNvSpPr/>
          <p:nvPr/>
        </p:nvSpPr>
        <p:spPr>
          <a:xfrm>
            <a:off x="2916051" y="902523"/>
            <a:ext cx="2104572" cy="5348514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9A42812-859F-4973-80D3-2A6D86A35F3A}"/>
              </a:ext>
            </a:extLst>
          </p:cNvPr>
          <p:cNvSpPr/>
          <p:nvPr/>
        </p:nvSpPr>
        <p:spPr>
          <a:xfrm>
            <a:off x="5200072" y="902523"/>
            <a:ext cx="6179128" cy="3253841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8BD4C1E-A291-4CA2-82A2-2A234441970A}"/>
              </a:ext>
            </a:extLst>
          </p:cNvPr>
          <p:cNvSpPr/>
          <p:nvPr/>
        </p:nvSpPr>
        <p:spPr>
          <a:xfrm>
            <a:off x="5200072" y="5200073"/>
            <a:ext cx="6234545" cy="105096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F66A90-119B-40A3-996E-82AA8389C16E}"/>
              </a:ext>
            </a:extLst>
          </p:cNvPr>
          <p:cNvSpPr txBox="1"/>
          <p:nvPr/>
        </p:nvSpPr>
        <p:spPr>
          <a:xfrm>
            <a:off x="3527166" y="12869"/>
            <a:ext cx="697627" cy="707886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0482D8-6287-450F-95A1-8D4E8E794FC8}"/>
              </a:ext>
            </a:extLst>
          </p:cNvPr>
          <p:cNvSpPr txBox="1"/>
          <p:nvPr/>
        </p:nvSpPr>
        <p:spPr>
          <a:xfrm>
            <a:off x="7592009" y="12869"/>
            <a:ext cx="697627" cy="707886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45DCB9-7C1D-4CBA-A7E3-F02656F69D96}"/>
              </a:ext>
            </a:extLst>
          </p:cNvPr>
          <p:cNvSpPr txBox="1"/>
          <p:nvPr/>
        </p:nvSpPr>
        <p:spPr>
          <a:xfrm>
            <a:off x="7506865" y="4324276"/>
            <a:ext cx="1620957" cy="707886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方法区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240E75C-2511-4D4B-8401-CF8664BFD878}"/>
              </a:ext>
            </a:extLst>
          </p:cNvPr>
          <p:cNvSpPr/>
          <p:nvPr/>
        </p:nvSpPr>
        <p:spPr>
          <a:xfrm>
            <a:off x="5529283" y="5275941"/>
            <a:ext cx="1385454" cy="3397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Demo.class</a:t>
            </a:r>
            <a:endParaRPr lang="zh-CN" altLang="en-US" sz="14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2E8A174-8CD3-469F-9C39-CEA981F1D5DA}"/>
              </a:ext>
            </a:extLst>
          </p:cNvPr>
          <p:cNvSpPr/>
          <p:nvPr/>
        </p:nvSpPr>
        <p:spPr>
          <a:xfrm>
            <a:off x="2991176" y="4277890"/>
            <a:ext cx="1954321" cy="10931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main</a:t>
            </a:r>
            <a:r>
              <a:rPr lang="zh-CN" altLang="en-US" sz="1400" dirty="0"/>
              <a:t>方法</a:t>
            </a:r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r>
              <a:rPr lang="en-US" altLang="zh-CN" sz="1400" dirty="0"/>
              <a:t>int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=</a:t>
            </a:r>
            <a:r>
              <a:rPr lang="zh-CN" altLang="en-US" sz="1400" dirty="0"/>
              <a:t> </a:t>
            </a:r>
            <a:r>
              <a:rPr lang="en-US" altLang="zh-CN" sz="1400" dirty="0"/>
              <a:t>10;</a:t>
            </a:r>
          </a:p>
          <a:p>
            <a:pPr algn="ctr"/>
            <a:r>
              <a:rPr lang="en-US" altLang="zh-CN" sz="1400" dirty="0"/>
              <a:t>a = 100</a:t>
            </a:r>
            <a:r>
              <a:rPr lang="zh-CN" altLang="en-US" sz="1400" dirty="0"/>
              <a:t>；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DF0CD97-CF45-4498-A094-80A82C208B2D}"/>
              </a:ext>
            </a:extLst>
          </p:cNvPr>
          <p:cNvSpPr/>
          <p:nvPr/>
        </p:nvSpPr>
        <p:spPr>
          <a:xfrm>
            <a:off x="0" y="12869"/>
            <a:ext cx="3297382" cy="46614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基本数据类型与引用数据类型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58ED1AF-9431-4B69-B1A9-A9C8CE19B127}"/>
              </a:ext>
            </a:extLst>
          </p:cNvPr>
          <p:cNvSpPr/>
          <p:nvPr/>
        </p:nvSpPr>
        <p:spPr>
          <a:xfrm>
            <a:off x="5529283" y="5615709"/>
            <a:ext cx="1385454" cy="43410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Main()</a:t>
            </a:r>
            <a:endParaRPr lang="zh-CN" altLang="en-US" sz="1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FD858B3-5B27-47B6-A136-4165743C2B72}"/>
              </a:ext>
            </a:extLst>
          </p:cNvPr>
          <p:cNvSpPr/>
          <p:nvPr/>
        </p:nvSpPr>
        <p:spPr>
          <a:xfrm>
            <a:off x="0" y="902523"/>
            <a:ext cx="4281617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050" dirty="0">
              <a:latin typeface="Courier New" panose="02070309020205020404" pitchFamily="49" charset="0"/>
            </a:endParaRPr>
          </a:p>
          <a:p>
            <a:r>
              <a:rPr lang="en-US" altLang="zh-CN" sz="105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5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Demo{</a:t>
            </a:r>
          </a:p>
          <a:p>
            <a:r>
              <a:rPr lang="en-US" altLang="zh-CN" sz="105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public</a:t>
            </a:r>
            <a:r>
              <a:rPr lang="en-US" altLang="zh-CN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5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5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05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zh-CN" sz="105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	int</a:t>
            </a:r>
            <a:r>
              <a:rPr lang="en-US" altLang="zh-CN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a = 20;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sz="105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sz="105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CN" sz="1050" i="1" dirty="0">
                <a:solidFill>
                  <a:srgbClr val="000000"/>
                </a:solidFill>
                <a:latin typeface="Courier New" panose="02070309020205020404" pitchFamily="49" charset="0"/>
              </a:rPr>
              <a:t>(a);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a = 100;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sz="105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sz="105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CN" sz="1050" i="1" dirty="0">
                <a:solidFill>
                  <a:srgbClr val="000000"/>
                </a:solidFill>
                <a:latin typeface="Courier New" panose="02070309020205020404" pitchFamily="49" charset="0"/>
              </a:rPr>
              <a:t>(a);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82780D-BDF3-4E74-BBDF-3B4BF52ABDBB}"/>
              </a:ext>
            </a:extLst>
          </p:cNvPr>
          <p:cNvSpPr txBox="1"/>
          <p:nvPr/>
        </p:nvSpPr>
        <p:spPr>
          <a:xfrm>
            <a:off x="4064457" y="4756017"/>
            <a:ext cx="7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2A711D8-54B0-4A5F-88B7-E281137DCC34}"/>
              </a:ext>
            </a:extLst>
          </p:cNvPr>
          <p:cNvSpPr/>
          <p:nvPr/>
        </p:nvSpPr>
        <p:spPr>
          <a:xfrm>
            <a:off x="0" y="3195929"/>
            <a:ext cx="2859027" cy="305510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基本数据类型与引用数据类型</a:t>
            </a:r>
            <a:endParaRPr lang="en-US" altLang="zh-CN" sz="1400" dirty="0">
              <a:latin typeface="字体管家甜甜圈 (非商业使用)" panose="020B0400000000000000" pitchFamily="34" charset="-122"/>
              <a:ea typeface="字体管家甜甜圈 (非商业使用)" panose="020B0400000000000000" pitchFamily="34" charset="-122"/>
            </a:endParaRPr>
          </a:p>
          <a:p>
            <a:pPr algn="ctr"/>
            <a:endParaRPr lang="en-US" altLang="zh-CN" sz="1400" dirty="0">
              <a:latin typeface="字体管家甜甜圈 (非商业使用)" panose="020B0400000000000000" pitchFamily="34" charset="-122"/>
              <a:ea typeface="字体管家甜甜圈 (非商业使用)" panose="020B0400000000000000" pitchFamily="34" charset="-122"/>
            </a:endParaRPr>
          </a:p>
          <a:p>
            <a:r>
              <a:rPr lang="zh-CN" altLang="en-US" sz="1400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基本数据类型：值传递</a:t>
            </a:r>
            <a:endParaRPr lang="en-US" altLang="zh-CN" sz="1400" dirty="0">
              <a:latin typeface="字体管家甜甜圈 (非商业使用)" panose="020B0400000000000000" pitchFamily="34" charset="-122"/>
              <a:ea typeface="字体管家甜甜圈 (非商业使用)" panose="020B0400000000000000" pitchFamily="34" charset="-122"/>
            </a:endParaRPr>
          </a:p>
          <a:p>
            <a:endParaRPr lang="en-US" altLang="zh-CN" sz="1400" dirty="0">
              <a:latin typeface="字体管家甜甜圈 (非商业使用)" panose="020B0400000000000000" pitchFamily="34" charset="-122"/>
              <a:ea typeface="字体管家甜甜圈 (非商业使用)" panose="020B0400000000000000" pitchFamily="34" charset="-122"/>
            </a:endParaRPr>
          </a:p>
          <a:p>
            <a:r>
              <a:rPr lang="zh-CN" altLang="en-US" sz="1400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引用数据类型：地址传递</a:t>
            </a:r>
            <a:endParaRPr lang="en-US" altLang="zh-CN" sz="1400" dirty="0">
              <a:latin typeface="字体管家甜甜圈 (非商业使用)" panose="020B0400000000000000" pitchFamily="34" charset="-122"/>
              <a:ea typeface="字体管家甜甜圈 (非商业使用)" panose="020B0400000000000000" pitchFamily="34" charset="-122"/>
            </a:endParaRPr>
          </a:p>
          <a:p>
            <a:pPr algn="ctr"/>
            <a:endParaRPr lang="zh-CN" altLang="en-US" dirty="0">
              <a:latin typeface="字体管家甜甜圈 (非商业使用)" panose="020B0400000000000000" pitchFamily="34" charset="-122"/>
              <a:ea typeface="字体管家甜甜圈 (非商业使用)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276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FA03925-78F2-4C30-87CB-8500C9E8F1DF}"/>
              </a:ext>
            </a:extLst>
          </p:cNvPr>
          <p:cNvSpPr/>
          <p:nvPr/>
        </p:nvSpPr>
        <p:spPr>
          <a:xfrm>
            <a:off x="1208568" y="1443841"/>
            <a:ext cx="102788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Demo{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   public</a:t>
            </a:r>
            <a:r>
              <a:rPr lang="en-US" altLang="zh-CN" b="1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main(String[] </a:t>
            </a:r>
            <a:r>
              <a:rPr lang="en-US" altLang="zh-CN" b="1" dirty="0" err="1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	Animal d = </a:t>
            </a:r>
            <a:r>
              <a:rPr lang="en-US" altLang="zh-CN" b="1" dirty="0">
                <a:solidFill>
                  <a:srgbClr val="7F0055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Animal(“tiger”,16);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}</a:t>
            </a:r>
          </a:p>
          <a:p>
            <a:endParaRPr lang="zh-CN" altLang="en-US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Animal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   String </a:t>
            </a:r>
            <a:r>
              <a:rPr lang="en-US" altLang="zh-CN" dirty="0">
                <a:solidFill>
                  <a:srgbClr val="0000C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age</a:t>
            </a:r>
            <a:r>
              <a:rPr lang="en-US" altLang="zh-CN" b="1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   Animal(String name, int age)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System.out.println</a:t>
            </a:r>
            <a:r>
              <a:rPr lang="en-US" altLang="zh-CN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(“Animal:”+</a:t>
            </a:r>
            <a:r>
              <a:rPr lang="en-US" altLang="zh-CN" dirty="0" err="1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name+age</a:t>
            </a:r>
            <a:r>
              <a:rPr lang="en-US" altLang="zh-CN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);	</a:t>
            </a:r>
          </a:p>
          <a:p>
            <a:r>
              <a:rPr lang="en-US" altLang="zh-CN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}</a:t>
            </a:r>
            <a:endParaRPr lang="zh-CN" altLang="en-US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820FBB-F08E-4055-8F3E-D5AF480DD743}"/>
              </a:ext>
            </a:extLst>
          </p:cNvPr>
          <p:cNvSpPr/>
          <p:nvPr/>
        </p:nvSpPr>
        <p:spPr>
          <a:xfrm>
            <a:off x="3840480" y="2326640"/>
            <a:ext cx="2032000" cy="33528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E41A46-8086-41A0-AAFD-4AD752E4F10B}"/>
              </a:ext>
            </a:extLst>
          </p:cNvPr>
          <p:cNvSpPr/>
          <p:nvPr/>
        </p:nvSpPr>
        <p:spPr>
          <a:xfrm>
            <a:off x="1463040" y="4267200"/>
            <a:ext cx="4998720" cy="92456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CC5231B-B8F5-4AF0-A0B9-51268DE1F7AB}"/>
              </a:ext>
            </a:extLst>
          </p:cNvPr>
          <p:cNvSpPr/>
          <p:nvPr/>
        </p:nvSpPr>
        <p:spPr>
          <a:xfrm>
            <a:off x="0" y="12869"/>
            <a:ext cx="3297382" cy="46614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自定义构造器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5A37593-AD01-4266-81DD-57B627C44316}"/>
              </a:ext>
            </a:extLst>
          </p:cNvPr>
          <p:cNvSpPr/>
          <p:nvPr/>
        </p:nvSpPr>
        <p:spPr>
          <a:xfrm>
            <a:off x="6847050" y="3280889"/>
            <a:ext cx="5117122" cy="222294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>
              <a:spcBef>
                <a:spcPts val="600"/>
              </a:spcBef>
              <a:spcAft>
                <a:spcPts val="600"/>
              </a:spcAft>
            </a:pPr>
            <a:r>
              <a:rPr lang="zh-CN" altLang="en-US" sz="14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构造器的特点</a:t>
            </a:r>
          </a:p>
          <a:p>
            <a:pPr marL="18000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1. </a:t>
            </a: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构造器的名称和类的名是一样的</a:t>
            </a:r>
          </a:p>
          <a:p>
            <a:pPr marL="18000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2. </a:t>
            </a: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禁止有返回类型，不能使用</a:t>
            </a:r>
            <a:r>
              <a:rPr lang="en-US" altLang="zh-CN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void</a:t>
            </a: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作返回值</a:t>
            </a:r>
          </a:p>
          <a:p>
            <a:pPr marL="18000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3. </a:t>
            </a: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不能使用</a:t>
            </a:r>
            <a:r>
              <a:rPr lang="en-US" altLang="zh-CN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return</a:t>
            </a: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语句</a:t>
            </a:r>
          </a:p>
          <a:p>
            <a:pPr marL="18000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4. </a:t>
            </a: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构造器 返回的是当前创建对象的地址</a:t>
            </a:r>
            <a:endParaRPr lang="zh-CN" altLang="en-US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7DA5037-BC23-43DF-9E19-7755B8CDFE53}"/>
              </a:ext>
            </a:extLst>
          </p:cNvPr>
          <p:cNvSpPr/>
          <p:nvPr/>
        </p:nvSpPr>
        <p:spPr>
          <a:xfrm>
            <a:off x="6847050" y="1812105"/>
            <a:ext cx="5117122" cy="136435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>
              <a:spcBef>
                <a:spcPts val="600"/>
              </a:spcBef>
              <a:spcAft>
                <a:spcPts val="600"/>
              </a:spcAft>
            </a:pPr>
            <a:r>
              <a:rPr lang="zh-CN" altLang="en-US" sz="14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构造器的作用</a:t>
            </a:r>
          </a:p>
          <a:p>
            <a:pPr marL="18000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1. </a:t>
            </a: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创建对象，须和</a:t>
            </a:r>
            <a:r>
              <a:rPr lang="en-US" altLang="zh-CN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new</a:t>
            </a: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一起使用</a:t>
            </a:r>
          </a:p>
          <a:p>
            <a:pPr marL="18000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2. </a:t>
            </a: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完成对象的初始化操作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CDCD4E6-30A5-45BC-A7CA-A796FFE4403D}"/>
              </a:ext>
            </a:extLst>
          </p:cNvPr>
          <p:cNvSpPr/>
          <p:nvPr/>
        </p:nvSpPr>
        <p:spPr>
          <a:xfrm>
            <a:off x="6847050" y="343321"/>
            <a:ext cx="5117122" cy="136435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>
              <a:spcBef>
                <a:spcPts val="600"/>
              </a:spcBef>
              <a:spcAft>
                <a:spcPts val="600"/>
              </a:spcAft>
            </a:pPr>
            <a:r>
              <a:rPr lang="zh-CN" altLang="en-US" sz="14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自定义构造器</a:t>
            </a:r>
            <a:endParaRPr lang="en-US" altLang="zh-CN" sz="1400" b="1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52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自己定义了构造器，编译器就不再创建默认构造器</a:t>
            </a:r>
            <a:endParaRPr lang="en-US" altLang="zh-CN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52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一个类最少一个构造器</a:t>
            </a:r>
            <a:endParaRPr lang="en-US" altLang="zh-CN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52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创建对象</a:t>
            </a:r>
            <a:r>
              <a:rPr lang="en-US" altLang="zh-CN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就是在调用构造器</a:t>
            </a:r>
            <a:endParaRPr lang="en-US" altLang="zh-CN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44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147471B0-08B4-46AA-A9D0-C8D8512DAC25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27364" y="3223132"/>
            <a:ext cx="2706513" cy="1551552"/>
          </a:xfrm>
          <a:prstGeom prst="bentConnector3">
            <a:avLst>
              <a:gd name="adj1" fmla="val 9955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5D58AD0-1A1C-4DF9-AE93-CF0589029D6D}"/>
              </a:ext>
            </a:extLst>
          </p:cNvPr>
          <p:cNvSpPr/>
          <p:nvPr/>
        </p:nvSpPr>
        <p:spPr>
          <a:xfrm>
            <a:off x="273530" y="1173167"/>
            <a:ext cx="885015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Demo{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public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Animal d = new Animal(“Tiger”);</a:t>
            </a:r>
            <a:endParaRPr lang="en-US" altLang="zh-CN" sz="1600" b="1" dirty="0">
              <a:solidFill>
                <a:srgbClr val="000000"/>
              </a:solidFill>
              <a:highlight>
                <a:srgbClr val="F0D8A8"/>
              </a:highlight>
              <a:latin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(d);</a:t>
            </a:r>
          </a:p>
          <a:p>
            <a:endParaRPr lang="zh-CN" altLang="en-US" sz="1600" dirty="0">
              <a:latin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Animal s =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Animal(</a:t>
            </a:r>
            <a:r>
              <a:rPr lang="en-US" altLang="zh-CN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"Monkey"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,6);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(s);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zh-CN" altLang="en-US" sz="1600" dirty="0">
              <a:latin typeface="Courier New" panose="020703090202050204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Animal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String </a:t>
            </a:r>
            <a:r>
              <a:rPr lang="en-US" altLang="zh-CN" sz="16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int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age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Animal(String name)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"Animal Name:"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+name);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Animal(String name,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age)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"Animal </a:t>
            </a:r>
            <a:r>
              <a:rPr lang="en-US" altLang="zh-CN" sz="16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Name"</a:t>
            </a:r>
            <a:r>
              <a:rPr lang="en-US" altLang="zh-CN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+name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"\</a:t>
            </a:r>
            <a:r>
              <a:rPr lang="en-US" altLang="zh-CN" sz="16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tAge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:"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+age);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sz="1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820FBB-F08E-4055-8F3E-D5AF480DD743}"/>
              </a:ext>
            </a:extLst>
          </p:cNvPr>
          <p:cNvSpPr/>
          <p:nvPr/>
        </p:nvSpPr>
        <p:spPr>
          <a:xfrm>
            <a:off x="1224741" y="1688105"/>
            <a:ext cx="4271817" cy="56741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CC5231B-B8F5-4AF0-A0B9-51268DE1F7AB}"/>
              </a:ext>
            </a:extLst>
          </p:cNvPr>
          <p:cNvSpPr/>
          <p:nvPr/>
        </p:nvSpPr>
        <p:spPr>
          <a:xfrm>
            <a:off x="0" y="12869"/>
            <a:ext cx="3297382" cy="46614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构造器重载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5A37593-AD01-4266-81DD-57B627C44316}"/>
              </a:ext>
            </a:extLst>
          </p:cNvPr>
          <p:cNvSpPr/>
          <p:nvPr/>
        </p:nvSpPr>
        <p:spPr>
          <a:xfrm>
            <a:off x="6801348" y="576634"/>
            <a:ext cx="5117122" cy="222294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>
              <a:spcBef>
                <a:spcPts val="600"/>
              </a:spcBef>
              <a:spcAft>
                <a:spcPts val="600"/>
              </a:spcAft>
            </a:pPr>
            <a:r>
              <a:rPr lang="zh-CN" altLang="en-US" sz="14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构造器重载</a:t>
            </a:r>
          </a:p>
          <a:p>
            <a:pPr marL="18000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1.</a:t>
            </a: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与方法重载一样</a:t>
            </a:r>
            <a:endParaRPr lang="en-US" altLang="zh-CN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18000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2. </a:t>
            </a: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可以定义多个构造器，构造器的方法名一样</a:t>
            </a:r>
            <a:endParaRPr lang="en-US" altLang="zh-CN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18000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3. </a:t>
            </a: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参数不一样，创建对象</a:t>
            </a:r>
            <a:r>
              <a:rPr lang="en-US" altLang="zh-CN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根据参数不同</a:t>
            </a:r>
            <a:r>
              <a:rPr lang="en-US" altLang="zh-CN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调用不同的构造器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6A80EC-341B-4220-88A7-8C4D1E4E23B2}"/>
              </a:ext>
            </a:extLst>
          </p:cNvPr>
          <p:cNvSpPr/>
          <p:nvPr/>
        </p:nvSpPr>
        <p:spPr>
          <a:xfrm>
            <a:off x="1224742" y="2382264"/>
            <a:ext cx="4271818" cy="56741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200638-8CE2-430C-B3CC-A781D717F97E}"/>
              </a:ext>
            </a:extLst>
          </p:cNvPr>
          <p:cNvSpPr/>
          <p:nvPr/>
        </p:nvSpPr>
        <p:spPr>
          <a:xfrm>
            <a:off x="777702" y="4404104"/>
            <a:ext cx="5551978" cy="76579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060D519F-09A7-40CD-914E-655E17EBD6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18510" y="2892934"/>
            <a:ext cx="2412744" cy="609596"/>
          </a:xfrm>
          <a:prstGeom prst="bentConnector3">
            <a:avLst>
              <a:gd name="adj1" fmla="val 99689"/>
            </a:avLst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84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699</Words>
  <Application>Microsoft Office PowerPoint</Application>
  <PresentationFormat>宽屏</PresentationFormat>
  <Paragraphs>175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Yu Gothic UI</vt:lpstr>
      <vt:lpstr>等线</vt:lpstr>
      <vt:lpstr>等线 Light</vt:lpstr>
      <vt:lpstr>方正黑体简体</vt:lpstr>
      <vt:lpstr>字体管家甜甜圈 (非商业使用)</vt:lpstr>
      <vt:lpstr>Arial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 lin</dc:creator>
  <cp:lastModifiedBy>tao lin</cp:lastModifiedBy>
  <cp:revision>17</cp:revision>
  <dcterms:created xsi:type="dcterms:W3CDTF">2018-09-24T11:14:46Z</dcterms:created>
  <dcterms:modified xsi:type="dcterms:W3CDTF">2018-09-24T15:16:29Z</dcterms:modified>
</cp:coreProperties>
</file>