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0" r:id="rId4"/>
    <p:sldId id="267" r:id="rId5"/>
    <p:sldId id="262"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CC"/>
    <a:srgbClr val="DAE3F3"/>
    <a:srgbClr val="000000"/>
    <a:srgbClr val="7379F9"/>
    <a:srgbClr val="82B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09" d="100"/>
          <a:sy n="109" d="100"/>
        </p:scale>
        <p:origin x="13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8176-B520-4C67-A097-4B1582AE7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6AE642-7C99-4534-8A41-FE78605F7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E3F-12AE-4B20-BD40-EAD2C0E0BF7D}"/>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F65C54AC-49D9-4155-AD68-B95593FF6F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3A45B-9FA4-41AD-BFEC-2E0473716F1B}"/>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45524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B617-8B69-47D3-B739-C94A899351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0B796-C46D-488D-A63F-5B6E7E0738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1002F-AEA7-4949-9438-9B87227B65C5}"/>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413EB0CA-EB42-433C-AD8E-6C7880C140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F0B70A-B266-4AF1-B0FA-B56B3E21BE79}"/>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3700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AA3FE-5BA6-47E2-909E-ADBF3AFA3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DEAD6-2098-4177-9A54-2D4A2B00A1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147F1-8A2A-423D-AB78-044C59335372}"/>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9C430A0C-8716-49D6-BED4-79A4343689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82DF05-B0F6-4768-BBFF-09D8913D3626}"/>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6708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A453-ABD6-4BAC-AFFA-6EB770212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6D640-ADDE-4B0B-B718-2F0EA55AAA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CFFEF-6F18-433E-8544-AE1EAD47970E}"/>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F584F84D-9EDB-498B-8BE6-CB1C48F3D3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0DE832-8818-4522-83E6-F06BA7CBE56C}"/>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007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92DD-94B4-460B-833B-4C2CFDD98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93060-5D12-4582-831D-1724D5BE2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3DD95D-B530-406D-B795-770F85B8CF1E}"/>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30994170-A592-4201-A6E8-0799EBA907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3C45B9-F393-495F-8D95-292BE4E250B8}"/>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14954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3C25-5135-49F9-829D-E757C3E85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A850B-4654-4567-B4D1-EF83EE44BA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D998A-F550-46F1-B904-386D1AD976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96E616-F240-491A-A556-FFD3E52DE471}"/>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6" name="Footer Placeholder 5">
            <a:extLst>
              <a:ext uri="{FF2B5EF4-FFF2-40B4-BE49-F238E27FC236}">
                <a16:creationId xmlns:a16="http://schemas.microsoft.com/office/drawing/2014/main" id="{EF74E142-9BBA-48EE-98D9-6AFFCB8FF4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B1278E-47C0-4BCB-9990-62AB259144F3}"/>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12633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DE86-4FAD-4810-AFF4-5E27601869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9AA83A-F62A-40DA-B80E-E4FDE6822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DFC7A4-3080-452B-9A4B-90E637B6A8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5624E-4E81-4364-84A8-C082F2CC6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3637C8-2F3E-4032-9331-F46289FC4E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3BC74-5A22-4FE8-AA83-FEC8B093D11B}"/>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8" name="Footer Placeholder 7">
            <a:extLst>
              <a:ext uri="{FF2B5EF4-FFF2-40B4-BE49-F238E27FC236}">
                <a16:creationId xmlns:a16="http://schemas.microsoft.com/office/drawing/2014/main" id="{4EECD309-B2E2-4EDA-B3BC-5F4A6FD3A0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9FE731-8E58-4F71-B5E0-695A1FAF8266}"/>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4719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095C-719A-4716-B36E-FA14DF038F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E4D82-5272-457F-87EF-A2F6B2D4D89D}"/>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4" name="Footer Placeholder 3">
            <a:extLst>
              <a:ext uri="{FF2B5EF4-FFF2-40B4-BE49-F238E27FC236}">
                <a16:creationId xmlns:a16="http://schemas.microsoft.com/office/drawing/2014/main" id="{496A24E5-D892-427C-B9A0-410576E785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2BE30F-35C6-4866-A23F-E18986FC21F2}"/>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104106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817CC-F6C9-47CB-9A6E-3FE7DD13BB1E}"/>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3" name="Footer Placeholder 2">
            <a:extLst>
              <a:ext uri="{FF2B5EF4-FFF2-40B4-BE49-F238E27FC236}">
                <a16:creationId xmlns:a16="http://schemas.microsoft.com/office/drawing/2014/main" id="{CFBAE41B-E118-4F51-9BD0-4E585A4DEE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B34E66-2510-4D15-82B5-A8D933FB6C74}"/>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399354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2B25-CB77-4E68-B855-803233067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E0C5D0-A582-4C53-882C-8910EFD59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9CA1E-7F21-4A7A-8868-3E0056F7C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7F57C-84C5-4BB5-B419-3107986A1B9D}"/>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6" name="Footer Placeholder 5">
            <a:extLst>
              <a:ext uri="{FF2B5EF4-FFF2-40B4-BE49-F238E27FC236}">
                <a16:creationId xmlns:a16="http://schemas.microsoft.com/office/drawing/2014/main" id="{117F52C7-94B0-456B-B5EF-D84CAAEB8E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26DA3-98D3-487B-A9C8-8492DB29C07B}"/>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285120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B0E2-B914-4B10-BC8C-31A1596D4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CE8F74-D544-4F7F-853E-9E8BF5A80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830E4BE-5228-4530-B8AA-F88FD7FCC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1A0CE5-FBD4-47A9-9946-E7C83BF69329}"/>
              </a:ext>
            </a:extLst>
          </p:cNvPr>
          <p:cNvSpPr>
            <a:spLocks noGrp="1"/>
          </p:cNvSpPr>
          <p:nvPr>
            <p:ph type="dt" sz="half" idx="10"/>
          </p:nvPr>
        </p:nvSpPr>
        <p:spPr/>
        <p:txBody>
          <a:bodyPr/>
          <a:lstStyle/>
          <a:p>
            <a:fld id="{151D03FA-9847-4525-9CBE-E70F1570E268}" type="datetimeFigureOut">
              <a:rPr lang="en-US" smtClean="0"/>
              <a:t>1/24/2019</a:t>
            </a:fld>
            <a:endParaRPr lang="en-US" dirty="0"/>
          </a:p>
        </p:txBody>
      </p:sp>
      <p:sp>
        <p:nvSpPr>
          <p:cNvPr id="6" name="Footer Placeholder 5">
            <a:extLst>
              <a:ext uri="{FF2B5EF4-FFF2-40B4-BE49-F238E27FC236}">
                <a16:creationId xmlns:a16="http://schemas.microsoft.com/office/drawing/2014/main" id="{B13C522A-E633-404A-B857-0C2CAEB482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0C21C9-35FC-4331-B451-65A090163171}"/>
              </a:ext>
            </a:extLst>
          </p:cNvPr>
          <p:cNvSpPr>
            <a:spLocks noGrp="1"/>
          </p:cNvSpPr>
          <p:nvPr>
            <p:ph type="sldNum" sz="quarter" idx="12"/>
          </p:nvPr>
        </p:nvSpPr>
        <p:spPr/>
        <p:txBody>
          <a:bodyPr/>
          <a:lstStyle/>
          <a:p>
            <a:fld id="{17F2ABA6-9479-4E53-8154-4C124C6B2266}" type="slidenum">
              <a:rPr lang="en-US" smtClean="0"/>
              <a:t>‹#›</a:t>
            </a:fld>
            <a:endParaRPr lang="en-US" dirty="0"/>
          </a:p>
        </p:txBody>
      </p:sp>
    </p:spTree>
    <p:extLst>
      <p:ext uri="{BB962C8B-B14F-4D97-AF65-F5344CB8AC3E}">
        <p14:creationId xmlns:p14="http://schemas.microsoft.com/office/powerpoint/2010/main" val="50085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ADF5A-E1B3-4448-ABAC-155F512B5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07A1F-752E-482A-BAFD-6EA3C9E0C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57985-D242-4DDF-AFF2-5D70AB81E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D03FA-9847-4525-9CBE-E70F1570E268}" type="datetimeFigureOut">
              <a:rPr lang="en-US" smtClean="0"/>
              <a:t>1/24/2019</a:t>
            </a:fld>
            <a:endParaRPr lang="en-US" dirty="0"/>
          </a:p>
        </p:txBody>
      </p:sp>
      <p:sp>
        <p:nvSpPr>
          <p:cNvPr id="5" name="Footer Placeholder 4">
            <a:extLst>
              <a:ext uri="{FF2B5EF4-FFF2-40B4-BE49-F238E27FC236}">
                <a16:creationId xmlns:a16="http://schemas.microsoft.com/office/drawing/2014/main" id="{F39837C0-174B-43CE-8BA7-E87B6C8C6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B7AAB2-2BC6-45F0-AC1A-2E5553A87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ABA6-9479-4E53-8154-4C124C6B2266}" type="slidenum">
              <a:rPr lang="en-US" smtClean="0"/>
              <a:t>‹#›</a:t>
            </a:fld>
            <a:endParaRPr lang="en-US" dirty="0"/>
          </a:p>
        </p:txBody>
      </p:sp>
    </p:spTree>
    <p:extLst>
      <p:ext uri="{BB962C8B-B14F-4D97-AF65-F5344CB8AC3E}">
        <p14:creationId xmlns:p14="http://schemas.microsoft.com/office/powerpoint/2010/main" val="218345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3.jpeg"/><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image" Target="../media/image1.jpeg"/><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www.snooth.com/" TargetMode="External"/><Relationship Id="rId11" Type="http://schemas.openxmlformats.org/officeDocument/2006/relationships/image" Target="../media/image4.png"/><Relationship Id="rId5" Type="http://schemas.openxmlformats.org/officeDocument/2006/relationships/image" Target="../media/image12.png"/><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www.edamam.com/" TargetMode="External"/><Relationship Id="rId9" Type="http://schemas.openxmlformats.org/officeDocument/2006/relationships/image" Target="../media/image15.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hatsinyourfridge.heroku.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nehasahay/Project2" TargetMode="External"/><Relationship Id="rId2" Type="http://schemas.openxmlformats.org/officeDocument/2006/relationships/image" Target="../media/image1.jpe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hatsinyourfridge.heroku.com/"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nehasahay/Project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8.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github.com/nehasahay/Project2"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5" y="580292"/>
            <a:ext cx="4325820" cy="5804181"/>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15" name="TextBox 14">
            <a:extLst>
              <a:ext uri="{FF2B5EF4-FFF2-40B4-BE49-F238E27FC236}">
                <a16:creationId xmlns:a16="http://schemas.microsoft.com/office/drawing/2014/main" id="{DE1459E0-5120-4938-A46C-4F7247866840}"/>
              </a:ext>
            </a:extLst>
          </p:cNvPr>
          <p:cNvSpPr txBox="1"/>
          <p:nvPr/>
        </p:nvSpPr>
        <p:spPr>
          <a:xfrm>
            <a:off x="110835" y="1540727"/>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72381" y="1881927"/>
            <a:ext cx="400929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3" name="TextBox 32">
            <a:extLst>
              <a:ext uri="{FF2B5EF4-FFF2-40B4-BE49-F238E27FC236}">
                <a16:creationId xmlns:a16="http://schemas.microsoft.com/office/drawing/2014/main" id="{E28A8976-9521-4889-B953-BFCFB7D8E416}"/>
              </a:ext>
            </a:extLst>
          </p:cNvPr>
          <p:cNvSpPr txBox="1"/>
          <p:nvPr/>
        </p:nvSpPr>
        <p:spPr>
          <a:xfrm>
            <a:off x="110835" y="2424807"/>
            <a:ext cx="152106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Presented by:</a:t>
            </a:r>
          </a:p>
        </p:txBody>
      </p:sp>
      <p:sp>
        <p:nvSpPr>
          <p:cNvPr id="34" name="TextBox 33">
            <a:extLst>
              <a:ext uri="{FF2B5EF4-FFF2-40B4-BE49-F238E27FC236}">
                <a16:creationId xmlns:a16="http://schemas.microsoft.com/office/drawing/2014/main" id="{D2FDA6FD-B9A7-4FCD-93FE-79784F40D6CA}"/>
              </a:ext>
            </a:extLst>
          </p:cNvPr>
          <p:cNvSpPr txBox="1"/>
          <p:nvPr/>
        </p:nvSpPr>
        <p:spPr>
          <a:xfrm>
            <a:off x="110837" y="2707974"/>
            <a:ext cx="4624753" cy="1815882"/>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Neha Sahey </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Front End &amp; Principle API Developer</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Swaroop (“Roop”) Kondreddy</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Authentication Developer &amp; Principle DB Administrator</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Peter Santiago</a:t>
            </a:r>
            <a:b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b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Backend API &amp; DB Developer</a:t>
            </a:r>
          </a:p>
        </p:txBody>
      </p:sp>
      <p:sp>
        <p:nvSpPr>
          <p:cNvPr id="35" name="TextBox 34">
            <a:extLst>
              <a:ext uri="{FF2B5EF4-FFF2-40B4-BE49-F238E27FC236}">
                <a16:creationId xmlns:a16="http://schemas.microsoft.com/office/drawing/2014/main" id="{A597072C-DD05-4E80-AB34-D98B003AA40D}"/>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36" name="TextBox 35">
            <a:extLst>
              <a:ext uri="{FF2B5EF4-FFF2-40B4-BE49-F238E27FC236}">
                <a16:creationId xmlns:a16="http://schemas.microsoft.com/office/drawing/2014/main" id="{4C36D921-B8F0-466B-91E3-25879DE1B42E}"/>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pic>
        <p:nvPicPr>
          <p:cNvPr id="37" name="Picture 2" descr="Image result for nodejs png">
            <a:extLst>
              <a:ext uri="{FF2B5EF4-FFF2-40B4-BE49-F238E27FC236}">
                <a16:creationId xmlns:a16="http://schemas.microsoft.com/office/drawing/2014/main" id="{389274E3-7D2D-4BB3-8ADF-38B612DBA2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Image result for css png">
            <a:extLst>
              <a:ext uri="{FF2B5EF4-FFF2-40B4-BE49-F238E27FC236}">
                <a16:creationId xmlns:a16="http://schemas.microsoft.com/office/drawing/2014/main" id="{57E90ED7-868E-45AB-88E9-0DDBD7D65D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80A94AF-DB7C-401D-B012-465446E73C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40" name="Picture 18" descr="Image result for heroku logo png">
            <a:extLst>
              <a:ext uri="{FF2B5EF4-FFF2-40B4-BE49-F238E27FC236}">
                <a16:creationId xmlns:a16="http://schemas.microsoft.com/office/drawing/2014/main" id="{271931ED-5E5F-4C60-90A7-04A2E4E7BC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Image result for d3 png">
            <a:extLst>
              <a:ext uri="{FF2B5EF4-FFF2-40B4-BE49-F238E27FC236}">
                <a16:creationId xmlns:a16="http://schemas.microsoft.com/office/drawing/2014/main" id="{C984D255-FBB2-45D5-AA96-1812B03033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Image result for javascript logo png">
            <a:extLst>
              <a:ext uri="{FF2B5EF4-FFF2-40B4-BE49-F238E27FC236}">
                <a16:creationId xmlns:a16="http://schemas.microsoft.com/office/drawing/2014/main" id="{F98CBCC5-F93D-4FEC-B8AE-C17AFA79CB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Image result for bootstrap logo png">
            <a:extLst>
              <a:ext uri="{FF2B5EF4-FFF2-40B4-BE49-F238E27FC236}">
                <a16:creationId xmlns:a16="http://schemas.microsoft.com/office/drawing/2014/main" id="{2D4B2256-0817-42AF-92F0-8E3FBE7909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1ECAC35F-3661-4BBA-AB42-8D458E7D842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45" name="Picture 2" descr="Image result for github png">
            <a:extLst>
              <a:ext uri="{FF2B5EF4-FFF2-40B4-BE49-F238E27FC236}">
                <a16:creationId xmlns:a16="http://schemas.microsoft.com/office/drawing/2014/main" id="{27036BB5-20ED-4F48-A8C1-B8BF19EE47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59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3" name="Rectangle 42">
            <a:extLst>
              <a:ext uri="{FF2B5EF4-FFF2-40B4-BE49-F238E27FC236}">
                <a16:creationId xmlns:a16="http://schemas.microsoft.com/office/drawing/2014/main" id="{17AEBAFA-FCE1-4336-8FB3-C6AC5381EADF}"/>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7878"/>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5" name="Rectangle: Rounded Corners 24">
            <a:extLst>
              <a:ext uri="{FF2B5EF4-FFF2-40B4-BE49-F238E27FC236}">
                <a16:creationId xmlns:a16="http://schemas.microsoft.com/office/drawing/2014/main" id="{50766E46-4CC1-4C0B-B2DB-1EA9A6F3D65C}"/>
              </a:ext>
            </a:extLst>
          </p:cNvPr>
          <p:cNvSpPr/>
          <p:nvPr/>
        </p:nvSpPr>
        <p:spPr>
          <a:xfrm>
            <a:off x="246185" y="1248501"/>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4CC8C53-91D4-44FA-A759-6FC7B059D5B1}"/>
              </a:ext>
            </a:extLst>
          </p:cNvPr>
          <p:cNvSpPr txBox="1"/>
          <p:nvPr/>
        </p:nvSpPr>
        <p:spPr>
          <a:xfrm>
            <a:off x="941535" y="1254989"/>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27" name="TextBox 26">
            <a:extLst>
              <a:ext uri="{FF2B5EF4-FFF2-40B4-BE49-F238E27FC236}">
                <a16:creationId xmlns:a16="http://schemas.microsoft.com/office/drawing/2014/main" id="{8DDC950A-E399-46C2-8388-EBCD72839ABC}"/>
              </a:ext>
            </a:extLst>
          </p:cNvPr>
          <p:cNvSpPr txBox="1"/>
          <p:nvPr/>
        </p:nvSpPr>
        <p:spPr>
          <a:xfrm>
            <a:off x="1112055" y="1598987"/>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29" name="Rectangle: Rounded Corners 28">
            <a:extLst>
              <a:ext uri="{FF2B5EF4-FFF2-40B4-BE49-F238E27FC236}">
                <a16:creationId xmlns:a16="http://schemas.microsoft.com/office/drawing/2014/main" id="{B4FE1308-6F1E-40AD-B7A7-0BCF5A8B8D99}"/>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40301457-979A-4E15-AD08-CEE00B1F15B8}"/>
              </a:ext>
            </a:extLst>
          </p:cNvPr>
          <p:cNvSpPr txBox="1"/>
          <p:nvPr/>
        </p:nvSpPr>
        <p:spPr>
          <a:xfrm>
            <a:off x="1230235" y="2099848"/>
            <a:ext cx="3128683"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Why raid my fridge?</a:t>
            </a:r>
          </a:p>
        </p:txBody>
      </p:sp>
      <p:sp>
        <p:nvSpPr>
          <p:cNvPr id="36" name="TextBox 35">
            <a:extLst>
              <a:ext uri="{FF2B5EF4-FFF2-40B4-BE49-F238E27FC236}">
                <a16:creationId xmlns:a16="http://schemas.microsoft.com/office/drawing/2014/main" id="{1155D1EA-A02E-4B14-BB6D-22BEBDEB8734}"/>
              </a:ext>
            </a:extLst>
          </p:cNvPr>
          <p:cNvSpPr txBox="1"/>
          <p:nvPr/>
        </p:nvSpPr>
        <p:spPr>
          <a:xfrm>
            <a:off x="466778" y="2787165"/>
            <a:ext cx="4755065" cy="2462213"/>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Once upon a time there were three hungry developers that didn’t know what to eat just prior to a huge development project. None of them wanted to leave their offices to scavenger for eats..</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all they wanted to do was satiate their appetites. “What’s in the fridge!?” exclaimed a developer. An idea, and a company was born. </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i="1"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“Food, Wine, Opportunity. This makes us all happy” </a:t>
            </a:r>
          </a:p>
          <a:p>
            <a:r>
              <a:rPr lang="en-US" sz="1400" i="1"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Peter Santiago, founder and CEO</a:t>
            </a:r>
          </a:p>
        </p:txBody>
      </p:sp>
      <p:sp>
        <p:nvSpPr>
          <p:cNvPr id="37" name="TextBox 36">
            <a:extLst>
              <a:ext uri="{FF2B5EF4-FFF2-40B4-BE49-F238E27FC236}">
                <a16:creationId xmlns:a16="http://schemas.microsoft.com/office/drawing/2014/main" id="{D9B9F7B0-FCB3-44A4-BF15-04DF32CB9CF8}"/>
              </a:ext>
            </a:extLst>
          </p:cNvPr>
          <p:cNvSpPr txBox="1"/>
          <p:nvPr/>
        </p:nvSpPr>
        <p:spPr>
          <a:xfrm>
            <a:off x="7267082" y="4430410"/>
            <a:ext cx="3529903" cy="584775"/>
          </a:xfrm>
          <a:prstGeom prst="rect">
            <a:avLst/>
          </a:prstGeom>
          <a:noFill/>
        </p:spPr>
        <p:txBody>
          <a:bodyPr wrap="square" rtlCol="0">
            <a:spAutoFit/>
          </a:bodyPr>
          <a:lstStyle/>
          <a:p>
            <a:pPr algn="ctr"/>
            <a:r>
              <a:rPr lang="en-US" sz="1600" b="1" dirty="0">
                <a:solidFill>
                  <a:schemeClr val="bg1"/>
                </a:solidFill>
                <a:latin typeface="Selawik Semibold" panose="020B0604020202020204" pitchFamily="34" charset="0"/>
                <a:cs typeface="Cordia New" panose="020B0502040204020203" pitchFamily="34" charset="-34"/>
              </a:rPr>
              <a:t>Three Hungry Developers (3HD)</a:t>
            </a:r>
          </a:p>
          <a:p>
            <a:pPr algn="ctr"/>
            <a:r>
              <a:rPr lang="en-US" sz="1600" b="1" dirty="0">
                <a:solidFill>
                  <a:schemeClr val="bg1"/>
                </a:solidFill>
                <a:latin typeface="Selawik Semibold" panose="020B0604020202020204" pitchFamily="34" charset="0"/>
                <a:cs typeface="Cordia New" panose="020B0502040204020203" pitchFamily="34" charset="-34"/>
              </a:rPr>
              <a:t>LLC, 2019</a:t>
            </a:r>
          </a:p>
        </p:txBody>
      </p:sp>
      <p:sp>
        <p:nvSpPr>
          <p:cNvPr id="39" name="Oval 38">
            <a:extLst>
              <a:ext uri="{FF2B5EF4-FFF2-40B4-BE49-F238E27FC236}">
                <a16:creationId xmlns:a16="http://schemas.microsoft.com/office/drawing/2014/main" id="{639D9310-4218-4066-A51F-2B481DAC06CE}"/>
              </a:ext>
            </a:extLst>
          </p:cNvPr>
          <p:cNvSpPr/>
          <p:nvPr/>
        </p:nvSpPr>
        <p:spPr>
          <a:xfrm>
            <a:off x="7961583" y="2253035"/>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3C2CAAB-8F75-41FF-AFC2-6BAF916796E1}"/>
              </a:ext>
            </a:extLst>
          </p:cNvPr>
          <p:cNvSpPr/>
          <p:nvPr/>
        </p:nvSpPr>
        <p:spPr>
          <a:xfrm>
            <a:off x="8655961" y="2265203"/>
            <a:ext cx="591442" cy="1918036"/>
          </a:xfrm>
          <a:prstGeom prst="rect">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0597B0F7-1E32-4A81-A94B-2F5FBBA0287A}"/>
              </a:ext>
            </a:extLst>
          </p:cNvPr>
          <p:cNvSpPr/>
          <p:nvPr/>
        </p:nvSpPr>
        <p:spPr>
          <a:xfrm rot="5400000">
            <a:off x="8438329" y="2139235"/>
            <a:ext cx="1948228" cy="2139780"/>
          </a:xfrm>
          <a:prstGeom prst="blockArc">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TextBox 41">
            <a:extLst>
              <a:ext uri="{FF2B5EF4-FFF2-40B4-BE49-F238E27FC236}">
                <a16:creationId xmlns:a16="http://schemas.microsoft.com/office/drawing/2014/main" id="{9AC0E0E9-4786-468B-98A3-0758E30D82CD}"/>
              </a:ext>
            </a:extLst>
          </p:cNvPr>
          <p:cNvSpPr txBox="1"/>
          <p:nvPr/>
        </p:nvSpPr>
        <p:spPr>
          <a:xfrm>
            <a:off x="9798424" y="27988"/>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44" name="TextBox 43">
            <a:extLst>
              <a:ext uri="{FF2B5EF4-FFF2-40B4-BE49-F238E27FC236}">
                <a16:creationId xmlns:a16="http://schemas.microsoft.com/office/drawing/2014/main" id="{5A33BC0B-3E34-4395-BD7E-DA5FCB85D3D2}"/>
              </a:ext>
            </a:extLst>
          </p:cNvPr>
          <p:cNvSpPr txBox="1"/>
          <p:nvPr/>
        </p:nvSpPr>
        <p:spPr>
          <a:xfrm>
            <a:off x="110837" y="182404"/>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pic>
        <p:nvPicPr>
          <p:cNvPr id="45" name="Picture 2" descr="Image result for nodejs png">
            <a:extLst>
              <a:ext uri="{FF2B5EF4-FFF2-40B4-BE49-F238E27FC236}">
                <a16:creationId xmlns:a16="http://schemas.microsoft.com/office/drawing/2014/main" id="{A9DFEFA0-8B74-426F-989E-9D08EB6A8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4" descr="Image result for css png">
            <a:extLst>
              <a:ext uri="{FF2B5EF4-FFF2-40B4-BE49-F238E27FC236}">
                <a16:creationId xmlns:a16="http://schemas.microsoft.com/office/drawing/2014/main" id="{8A875BE7-96CF-41B2-993E-B42B257F68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849B18D7-F395-4EF7-8F73-CF68ADE58C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48" name="Picture 18" descr="Image result for heroku logo png">
            <a:extLst>
              <a:ext uri="{FF2B5EF4-FFF2-40B4-BE49-F238E27FC236}">
                <a16:creationId xmlns:a16="http://schemas.microsoft.com/office/drawing/2014/main" id="{68CEEBF5-715B-4702-A682-1FBCAF3023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0" descr="Image result for d3 png">
            <a:extLst>
              <a:ext uri="{FF2B5EF4-FFF2-40B4-BE49-F238E27FC236}">
                <a16:creationId xmlns:a16="http://schemas.microsoft.com/office/drawing/2014/main" id="{C9CC9682-C229-4AAA-8E50-42448A8D6A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Image result for javascript logo png">
            <a:extLst>
              <a:ext uri="{FF2B5EF4-FFF2-40B4-BE49-F238E27FC236}">
                <a16:creationId xmlns:a16="http://schemas.microsoft.com/office/drawing/2014/main" id="{6DE867ED-A515-41D1-9DC5-CC7FE890DE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4" descr="Image result for bootstrap logo png">
            <a:extLst>
              <a:ext uri="{FF2B5EF4-FFF2-40B4-BE49-F238E27FC236}">
                <a16:creationId xmlns:a16="http://schemas.microsoft.com/office/drawing/2014/main" id="{ACD16D10-D5FF-4395-9602-38D7EAC6A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85CC1101-A903-46AD-9C88-330B76FB84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53" name="Picture 2" descr="Image result for github png">
            <a:extLst>
              <a:ext uri="{FF2B5EF4-FFF2-40B4-BE49-F238E27FC236}">
                <a16:creationId xmlns:a16="http://schemas.microsoft.com/office/drawing/2014/main" id="{F77982E3-616A-4AFA-9759-6AC11115F1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41F4F52C-1581-43EE-A125-59D1366B2B6B}"/>
              </a:ext>
            </a:extLst>
          </p:cNvPr>
          <p:cNvSpPr/>
          <p:nvPr/>
        </p:nvSpPr>
        <p:spPr>
          <a:xfrm>
            <a:off x="7961583" y="3678108"/>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667062C-B380-4327-85BD-71C8390B6992}"/>
              </a:ext>
            </a:extLst>
          </p:cNvPr>
          <p:cNvSpPr/>
          <p:nvPr/>
        </p:nvSpPr>
        <p:spPr>
          <a:xfrm>
            <a:off x="7961583" y="2965571"/>
            <a:ext cx="482623" cy="502923"/>
          </a:xfrm>
          <a:prstGeom prst="ellipse">
            <a:avLst/>
          </a:prstGeom>
          <a:noFill/>
          <a:ln w="76200">
            <a:solidFill>
              <a:srgbClr val="CCFFCC"/>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207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7" name="Rectangle: Rounded Corners 26">
            <a:extLst>
              <a:ext uri="{FF2B5EF4-FFF2-40B4-BE49-F238E27FC236}">
                <a16:creationId xmlns:a16="http://schemas.microsoft.com/office/drawing/2014/main" id="{97EFBE90-EA2A-47C0-BFFA-C1C5CA4F6C0C}"/>
              </a:ext>
            </a:extLst>
          </p:cNvPr>
          <p:cNvSpPr/>
          <p:nvPr/>
        </p:nvSpPr>
        <p:spPr>
          <a:xfrm>
            <a:off x="246185" y="1239536"/>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941535" y="1246024"/>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112055" y="1590022"/>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 name="Rectangle: Rounded Corners 2">
            <a:extLst>
              <a:ext uri="{FF2B5EF4-FFF2-40B4-BE49-F238E27FC236}">
                <a16:creationId xmlns:a16="http://schemas.microsoft.com/office/drawing/2014/main" id="{F5A01791-9D5A-4C93-9B21-63A8EAFC2967}"/>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5376B4A-D801-4C4F-B434-919956FDB7F9}"/>
              </a:ext>
            </a:extLst>
          </p:cNvPr>
          <p:cNvSpPr txBox="1"/>
          <p:nvPr/>
        </p:nvSpPr>
        <p:spPr>
          <a:xfrm>
            <a:off x="1899516" y="2053674"/>
            <a:ext cx="1889587"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The Concept</a:t>
            </a:r>
          </a:p>
        </p:txBody>
      </p:sp>
      <p:sp>
        <p:nvSpPr>
          <p:cNvPr id="34" name="TextBox 33">
            <a:extLst>
              <a:ext uri="{FF2B5EF4-FFF2-40B4-BE49-F238E27FC236}">
                <a16:creationId xmlns:a16="http://schemas.microsoft.com/office/drawing/2014/main" id="{D2FDA6FD-B9A7-4FCD-93FE-79784F40D6CA}"/>
              </a:ext>
            </a:extLst>
          </p:cNvPr>
          <p:cNvSpPr txBox="1"/>
          <p:nvPr/>
        </p:nvSpPr>
        <p:spPr>
          <a:xfrm>
            <a:off x="466778" y="2787165"/>
            <a:ext cx="4755065" cy="2462213"/>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Ever had the munchies but didn’t know what to make? Not in the mood to go out grocery shopping or order Chinese take out again?</a:t>
            </a:r>
          </a:p>
          <a:p>
            <a:endPar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endParaRPr>
          </a:p>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What’s in your fridge is a simple application that exposes the joys of cooking at home using just the ingredients in your fridge. Just provide the ingredients and the application will present instant recipes that you can craft at home based on your selection. Moreover the application will optionally find that perfect wine in your cellar to pair with your delicious home cooked cuisine.</a:t>
            </a:r>
          </a:p>
        </p:txBody>
      </p:sp>
      <p:pic>
        <p:nvPicPr>
          <p:cNvPr id="6146" name="Picture 2" descr="Image result for edamam logo png">
            <a:hlinkClick r:id="rId4"/>
            <a:extLst>
              <a:ext uri="{FF2B5EF4-FFF2-40B4-BE49-F238E27FC236}">
                <a16:creationId xmlns:a16="http://schemas.microsoft.com/office/drawing/2014/main" id="{DFCDC559-B665-4FFA-8234-3C8DD295F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711" y="1796861"/>
            <a:ext cx="3408626" cy="126687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snooth wine logo png">
            <a:hlinkClick r:id="rId6"/>
            <a:extLst>
              <a:ext uri="{FF2B5EF4-FFF2-40B4-BE49-F238E27FC236}">
                <a16:creationId xmlns:a16="http://schemas.microsoft.com/office/drawing/2014/main" id="{981E2407-DD9B-486E-8ADE-D7D0855BA1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8928" y="4275375"/>
            <a:ext cx="3345791" cy="100809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AA5063C4-DC86-49FD-B38D-EEB9B09A5A8A}"/>
              </a:ext>
            </a:extLst>
          </p:cNvPr>
          <p:cNvSpPr txBox="1"/>
          <p:nvPr/>
        </p:nvSpPr>
        <p:spPr>
          <a:xfrm>
            <a:off x="7904988" y="1993914"/>
            <a:ext cx="1528782" cy="307777"/>
          </a:xfrm>
          <a:prstGeom prst="rect">
            <a:avLst/>
          </a:prstGeom>
          <a:noFill/>
        </p:spPr>
        <p:txBody>
          <a:bodyPr wrap="square" rtlCol="0">
            <a:spAutoFit/>
          </a:bodyPr>
          <a:lstStyle/>
          <a:p>
            <a:r>
              <a:rPr lang="en-US" sz="1400" dirty="0">
                <a:solidFill>
                  <a:schemeClr val="tx2">
                    <a:lumMod val="20000"/>
                    <a:lumOff val="80000"/>
                  </a:schemeClr>
                </a:solidFill>
                <a:latin typeface="Gill Sans MT" panose="020B0502020104020203" pitchFamily="34" charset="0"/>
              </a:rPr>
              <a:t>Recipe API Engine</a:t>
            </a:r>
          </a:p>
        </p:txBody>
      </p:sp>
      <p:sp>
        <p:nvSpPr>
          <p:cNvPr id="39" name="TextBox 38">
            <a:extLst>
              <a:ext uri="{FF2B5EF4-FFF2-40B4-BE49-F238E27FC236}">
                <a16:creationId xmlns:a16="http://schemas.microsoft.com/office/drawing/2014/main" id="{5653513B-CED5-4CBE-982C-052D0F8F2BF6}"/>
              </a:ext>
            </a:extLst>
          </p:cNvPr>
          <p:cNvSpPr txBox="1"/>
          <p:nvPr/>
        </p:nvSpPr>
        <p:spPr>
          <a:xfrm>
            <a:off x="7950988" y="4002708"/>
            <a:ext cx="3623536" cy="307777"/>
          </a:xfrm>
          <a:prstGeom prst="rect">
            <a:avLst/>
          </a:prstGeom>
          <a:noFill/>
        </p:spPr>
        <p:txBody>
          <a:bodyPr wrap="square" rtlCol="0">
            <a:spAutoFit/>
          </a:bodyPr>
          <a:lstStyle/>
          <a:p>
            <a:r>
              <a:rPr lang="en-US" sz="1400" dirty="0">
                <a:solidFill>
                  <a:schemeClr val="tx2">
                    <a:lumMod val="20000"/>
                    <a:lumOff val="80000"/>
                  </a:schemeClr>
                </a:solidFill>
                <a:latin typeface="Gill Sans MT" panose="020B0502020104020203" pitchFamily="34" charset="0"/>
              </a:rPr>
              <a:t>Expert Wine Sommelier API Engine</a:t>
            </a:r>
          </a:p>
        </p:txBody>
      </p:sp>
      <p:sp>
        <p:nvSpPr>
          <p:cNvPr id="6" name="Oval 5">
            <a:extLst>
              <a:ext uri="{FF2B5EF4-FFF2-40B4-BE49-F238E27FC236}">
                <a16:creationId xmlns:a16="http://schemas.microsoft.com/office/drawing/2014/main" id="{AA5A207C-C016-46CF-B45E-E353B13D732A}"/>
              </a:ext>
            </a:extLst>
          </p:cNvPr>
          <p:cNvSpPr/>
          <p:nvPr/>
        </p:nvSpPr>
        <p:spPr>
          <a:xfrm>
            <a:off x="6992355" y="2528212"/>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4DEDE434-1672-43AB-9C43-CD8859927C83}"/>
              </a:ext>
            </a:extLst>
          </p:cNvPr>
          <p:cNvSpPr/>
          <p:nvPr/>
        </p:nvSpPr>
        <p:spPr>
          <a:xfrm>
            <a:off x="6992355" y="4441874"/>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C0D21E1-9A46-4211-8C28-507345B84749}"/>
              </a:ext>
            </a:extLst>
          </p:cNvPr>
          <p:cNvSpPr/>
          <p:nvPr/>
        </p:nvSpPr>
        <p:spPr>
          <a:xfrm>
            <a:off x="5835831" y="3441441"/>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A7F2F7C-F734-4519-8238-81829F9D6AC5}"/>
              </a:ext>
            </a:extLst>
          </p:cNvPr>
          <p:cNvSpPr/>
          <p:nvPr/>
        </p:nvSpPr>
        <p:spPr>
          <a:xfrm>
            <a:off x="6992355" y="3441442"/>
            <a:ext cx="558588" cy="526905"/>
          </a:xfrm>
          <a:prstGeom prst="ellipse">
            <a:avLst/>
          </a:prstGeom>
          <a:noFill/>
          <a:ln w="762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EEA1A615-031F-48FE-88A4-21188E528D70}"/>
              </a:ext>
            </a:extLst>
          </p:cNvPr>
          <p:cNvCxnSpPr>
            <a:stCxn id="41" idx="7"/>
            <a:endCxn id="6" idx="3"/>
          </p:cNvCxnSpPr>
          <p:nvPr/>
        </p:nvCxnSpPr>
        <p:spPr>
          <a:xfrm flipV="1">
            <a:off x="6312616" y="2977954"/>
            <a:ext cx="761542" cy="54065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9238405-8034-4C70-98DD-F0D83DA9197C}"/>
              </a:ext>
            </a:extLst>
          </p:cNvPr>
          <p:cNvCxnSpPr>
            <a:cxnSpLocks/>
            <a:stCxn id="41" idx="6"/>
            <a:endCxn id="42" idx="2"/>
          </p:cNvCxnSpPr>
          <p:nvPr/>
        </p:nvCxnSpPr>
        <p:spPr>
          <a:xfrm>
            <a:off x="6394419" y="3704894"/>
            <a:ext cx="597936" cy="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17FD11-4A0E-4250-B9F7-B2EB0074A3CA}"/>
              </a:ext>
            </a:extLst>
          </p:cNvPr>
          <p:cNvCxnSpPr>
            <a:cxnSpLocks/>
            <a:stCxn id="41" idx="5"/>
            <a:endCxn id="40" idx="1"/>
          </p:cNvCxnSpPr>
          <p:nvPr/>
        </p:nvCxnSpPr>
        <p:spPr>
          <a:xfrm>
            <a:off x="6312616" y="3891183"/>
            <a:ext cx="761542" cy="627854"/>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CDB9D88-55E1-4928-A086-C20CA3A1875B}"/>
              </a:ext>
            </a:extLst>
          </p:cNvPr>
          <p:cNvSpPr txBox="1"/>
          <p:nvPr/>
        </p:nvSpPr>
        <p:spPr>
          <a:xfrm>
            <a:off x="8582383" y="3306408"/>
            <a:ext cx="2551783" cy="584775"/>
          </a:xfrm>
          <a:prstGeom prst="rect">
            <a:avLst/>
          </a:prstGeom>
          <a:noFill/>
        </p:spPr>
        <p:txBody>
          <a:bodyPr wrap="square" rtlCol="0">
            <a:spAutoFit/>
          </a:bodyPr>
          <a:lstStyle/>
          <a:p>
            <a:pPr algn="ctr"/>
            <a:r>
              <a:rPr lang="en-US" sz="1600" b="1" dirty="0">
                <a:solidFill>
                  <a:schemeClr val="tx2">
                    <a:lumMod val="20000"/>
                    <a:lumOff val="80000"/>
                  </a:schemeClr>
                </a:solidFill>
                <a:latin typeface="Dubai Light" panose="020B0303030403030204" pitchFamily="34" charset="-78"/>
                <a:cs typeface="Dubai Light" panose="020B0303030403030204" pitchFamily="34" charset="-78"/>
              </a:rPr>
              <a:t>3HD-WIYF</a:t>
            </a:r>
            <a:br>
              <a:rPr lang="en-US" sz="1600" b="1" dirty="0">
                <a:solidFill>
                  <a:schemeClr val="tx2">
                    <a:lumMod val="20000"/>
                    <a:lumOff val="80000"/>
                  </a:schemeClr>
                </a:solidFill>
                <a:latin typeface="Dubai Light" panose="020B0303030403030204" pitchFamily="34" charset="-78"/>
                <a:cs typeface="Dubai Light" panose="020B0303030403030204" pitchFamily="34" charset="-78"/>
              </a:rPr>
            </a:br>
            <a:r>
              <a:rPr lang="en-US" sz="1600" dirty="0">
                <a:solidFill>
                  <a:schemeClr val="tx2">
                    <a:lumMod val="20000"/>
                    <a:lumOff val="80000"/>
                  </a:schemeClr>
                </a:solidFill>
                <a:latin typeface="Dubai Light" panose="020B0303030403030204" pitchFamily="34" charset="-78"/>
                <a:cs typeface="Dubai Light" panose="020B0303030403030204" pitchFamily="34" charset="-78"/>
              </a:rPr>
              <a:t>WINE PARING SERVICES</a:t>
            </a:r>
          </a:p>
        </p:txBody>
      </p:sp>
      <p:pic>
        <p:nvPicPr>
          <p:cNvPr id="6152" name="Picture 8" descr="Image result for gear png">
            <a:extLst>
              <a:ext uri="{FF2B5EF4-FFF2-40B4-BE49-F238E27FC236}">
                <a16:creationId xmlns:a16="http://schemas.microsoft.com/office/drawing/2014/main" id="{363FD9EB-A8BA-484A-8860-115CA52BC2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1147" y="3117196"/>
            <a:ext cx="448194" cy="44819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database png">
            <a:extLst>
              <a:ext uri="{FF2B5EF4-FFF2-40B4-BE49-F238E27FC236}">
                <a16:creationId xmlns:a16="http://schemas.microsoft.com/office/drawing/2014/main" id="{CDF0F40A-090B-4C0E-9DA4-6E44C40DF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0773" y="3289192"/>
            <a:ext cx="638860" cy="707842"/>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79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pic>
        <p:nvPicPr>
          <p:cNvPr id="3074" name="Picture 2" descr="Image result for nodejs png">
            <a:extLst>
              <a:ext uri="{FF2B5EF4-FFF2-40B4-BE49-F238E27FC236}">
                <a16:creationId xmlns:a16="http://schemas.microsoft.com/office/drawing/2014/main" id="{7F934AE5-2AF9-4BDD-9969-20D5DD23E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css png">
            <a:extLst>
              <a:ext uri="{FF2B5EF4-FFF2-40B4-BE49-F238E27FC236}">
                <a16:creationId xmlns:a16="http://schemas.microsoft.com/office/drawing/2014/main" id="{B6497779-7945-4CB1-9922-025FE7AFF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5E31ED3-F4AC-4521-B248-937F288375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3090" name="Picture 18" descr="Image result for heroku logo png">
            <a:extLst>
              <a:ext uri="{FF2B5EF4-FFF2-40B4-BE49-F238E27FC236}">
                <a16:creationId xmlns:a16="http://schemas.microsoft.com/office/drawing/2014/main" id="{0EC38B64-0DA5-45F4-8DB7-610C040A08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d3 png">
            <a:extLst>
              <a:ext uri="{FF2B5EF4-FFF2-40B4-BE49-F238E27FC236}">
                <a16:creationId xmlns:a16="http://schemas.microsoft.com/office/drawing/2014/main" id="{E0F162D0-1158-4C14-954D-C03766A0EE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javascript logo png">
            <a:extLst>
              <a:ext uri="{FF2B5EF4-FFF2-40B4-BE49-F238E27FC236}">
                <a16:creationId xmlns:a16="http://schemas.microsoft.com/office/drawing/2014/main" id="{C158FBA9-4893-4D16-B737-B440732E7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bootstrap logo png">
            <a:extLst>
              <a:ext uri="{FF2B5EF4-FFF2-40B4-BE49-F238E27FC236}">
                <a16:creationId xmlns:a16="http://schemas.microsoft.com/office/drawing/2014/main" id="{C4B04A6F-DBA3-4EF9-820D-8AD8865E6F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6FC844E-5282-4088-9F68-9A5A7AFF9E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sp>
        <p:nvSpPr>
          <p:cNvPr id="27" name="Rectangle: Rounded Corners 26">
            <a:extLst>
              <a:ext uri="{FF2B5EF4-FFF2-40B4-BE49-F238E27FC236}">
                <a16:creationId xmlns:a16="http://schemas.microsoft.com/office/drawing/2014/main" id="{97EFBE90-EA2A-47C0-BFFA-C1C5CA4F6C0C}"/>
              </a:ext>
            </a:extLst>
          </p:cNvPr>
          <p:cNvSpPr/>
          <p:nvPr/>
        </p:nvSpPr>
        <p:spPr>
          <a:xfrm>
            <a:off x="2355273" y="1685073"/>
            <a:ext cx="7569952" cy="2456104"/>
          </a:xfrm>
          <a:prstGeom prst="roundRect">
            <a:avLst>
              <a:gd name="adj" fmla="val 6649"/>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4675968" y="1768345"/>
            <a:ext cx="2782298"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New Technologies</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hlinkClick r:id="rId12"/>
            <a:extLst>
              <a:ext uri="{FF2B5EF4-FFF2-40B4-BE49-F238E27FC236}">
                <a16:creationId xmlns:a16="http://schemas.microsoft.com/office/drawing/2014/main" id="{D24BF254-2C98-43F1-8BFB-260A9AA3887A}"/>
              </a:ext>
            </a:extLst>
          </p:cNvPr>
          <p:cNvSpPr txBox="1"/>
          <p:nvPr/>
        </p:nvSpPr>
        <p:spPr>
          <a:xfrm>
            <a:off x="6407323" y="2230010"/>
            <a:ext cx="331750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https://pugjs.org/api/getting-started.html</a:t>
            </a:r>
          </a:p>
        </p:txBody>
      </p:sp>
      <p:sp>
        <p:nvSpPr>
          <p:cNvPr id="37" name="TextBox 36">
            <a:hlinkClick r:id="rId13"/>
            <a:extLst>
              <a:ext uri="{FF2B5EF4-FFF2-40B4-BE49-F238E27FC236}">
                <a16:creationId xmlns:a16="http://schemas.microsoft.com/office/drawing/2014/main" id="{194E8D6E-EFBB-40A8-AEF1-3A9B86494BBD}"/>
              </a:ext>
            </a:extLst>
          </p:cNvPr>
          <p:cNvSpPr txBox="1"/>
          <p:nvPr/>
        </p:nvSpPr>
        <p:spPr>
          <a:xfrm>
            <a:off x="6402050" y="2655147"/>
            <a:ext cx="1471584"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https://d3js.org/</a:t>
            </a:r>
          </a:p>
        </p:txBody>
      </p:sp>
      <p:pic>
        <p:nvPicPr>
          <p:cNvPr id="8194" name="Picture 2" descr="Image result for github png">
            <a:extLst>
              <a:ext uri="{FF2B5EF4-FFF2-40B4-BE49-F238E27FC236}">
                <a16:creationId xmlns:a16="http://schemas.microsoft.com/office/drawing/2014/main" id="{86A73BEF-DB09-4750-9350-55393881F65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BB5AB63-0ECC-43D5-A942-7391A1F3AF06}"/>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29" name="Picture 28">
            <a:extLst>
              <a:ext uri="{FF2B5EF4-FFF2-40B4-BE49-F238E27FC236}">
                <a16:creationId xmlns:a16="http://schemas.microsoft.com/office/drawing/2014/main" id="{25A9FABB-094D-4E7F-8CF7-346A308F1C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3842" y="2251072"/>
            <a:ext cx="473266" cy="348627"/>
          </a:xfrm>
          <a:prstGeom prst="rect">
            <a:avLst/>
          </a:prstGeom>
        </p:spPr>
      </p:pic>
      <p:pic>
        <p:nvPicPr>
          <p:cNvPr id="30" name="Picture 20" descr="Image result for d3 png">
            <a:extLst>
              <a:ext uri="{FF2B5EF4-FFF2-40B4-BE49-F238E27FC236}">
                <a16:creationId xmlns:a16="http://schemas.microsoft.com/office/drawing/2014/main" id="{10478CD7-D41A-423F-9B1D-6F9E294421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3297" y="2633586"/>
            <a:ext cx="354356" cy="35435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hlinkClick r:id="rId13"/>
            <a:extLst>
              <a:ext uri="{FF2B5EF4-FFF2-40B4-BE49-F238E27FC236}">
                <a16:creationId xmlns:a16="http://schemas.microsoft.com/office/drawing/2014/main" id="{75E610D5-1BA0-4131-B6A2-B8C227A6CE48}"/>
              </a:ext>
            </a:extLst>
          </p:cNvPr>
          <p:cNvSpPr txBox="1"/>
          <p:nvPr/>
        </p:nvSpPr>
        <p:spPr>
          <a:xfrm>
            <a:off x="3117787" y="2247221"/>
            <a:ext cx="3159921" cy="307777"/>
          </a:xfrm>
          <a:prstGeom prst="rect">
            <a:avLst/>
          </a:prstGeom>
          <a:noFill/>
        </p:spPr>
        <p:txBody>
          <a:bodyPr wrap="square" rtlCol="0">
            <a:spAutoFit/>
          </a:bodyPr>
          <a:lstStyle/>
          <a:p>
            <a:r>
              <a:rPr lang="en-US" sz="1400" dirty="0" err="1">
                <a:solidFill>
                  <a:schemeClr val="bg1"/>
                </a:solidFill>
                <a:latin typeface="Segoe UI Light" panose="020B0502040204020203" pitchFamily="34" charset="0"/>
                <a:ea typeface="DotumChe" panose="020B0609000101010101" pitchFamily="49" charset="-127"/>
                <a:cs typeface="Segoe UI Light" panose="020B0502040204020203" pitchFamily="34" charset="0"/>
              </a:rPr>
              <a:t>PugJS</a:t>
            </a:r>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FE Frame Work (Site Containers)</a:t>
            </a:r>
          </a:p>
        </p:txBody>
      </p:sp>
      <p:sp>
        <p:nvSpPr>
          <p:cNvPr id="34" name="TextBox 33">
            <a:hlinkClick r:id="rId13"/>
            <a:extLst>
              <a:ext uri="{FF2B5EF4-FFF2-40B4-BE49-F238E27FC236}">
                <a16:creationId xmlns:a16="http://schemas.microsoft.com/office/drawing/2014/main" id="{0D20AD39-5CD9-433F-B7B0-B4DDC134E7D2}"/>
              </a:ext>
            </a:extLst>
          </p:cNvPr>
          <p:cNvSpPr txBox="1"/>
          <p:nvPr/>
        </p:nvSpPr>
        <p:spPr>
          <a:xfrm>
            <a:off x="3117787" y="2660077"/>
            <a:ext cx="288735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D3 Data Driven Docs (Reporting)</a:t>
            </a:r>
          </a:p>
        </p:txBody>
      </p:sp>
      <p:pic>
        <p:nvPicPr>
          <p:cNvPr id="1026" name="Picture 2" descr="Image result for materialize png">
            <a:extLst>
              <a:ext uri="{FF2B5EF4-FFF2-40B4-BE49-F238E27FC236}">
                <a16:creationId xmlns:a16="http://schemas.microsoft.com/office/drawing/2014/main" id="{D85D8763-1664-421B-A8BE-CE6DF4BEF3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5428" y="6445698"/>
            <a:ext cx="377454" cy="3774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mage result for materialize png">
            <a:extLst>
              <a:ext uri="{FF2B5EF4-FFF2-40B4-BE49-F238E27FC236}">
                <a16:creationId xmlns:a16="http://schemas.microsoft.com/office/drawing/2014/main" id="{7D439754-1348-46B3-ADB2-FA9EE358C7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1748" y="3044262"/>
            <a:ext cx="377454" cy="37745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hlinkClick r:id="rId13"/>
            <a:extLst>
              <a:ext uri="{FF2B5EF4-FFF2-40B4-BE49-F238E27FC236}">
                <a16:creationId xmlns:a16="http://schemas.microsoft.com/office/drawing/2014/main" id="{DDD0DD63-E2B8-4D4B-ACE7-42A450DC205C}"/>
              </a:ext>
            </a:extLst>
          </p:cNvPr>
          <p:cNvSpPr txBox="1"/>
          <p:nvPr/>
        </p:nvSpPr>
        <p:spPr>
          <a:xfrm>
            <a:off x="3117788" y="3077913"/>
            <a:ext cx="282581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Materialize FE Frame Work (Login)</a:t>
            </a:r>
          </a:p>
        </p:txBody>
      </p:sp>
      <p:sp>
        <p:nvSpPr>
          <p:cNvPr id="38" name="TextBox 37">
            <a:hlinkClick r:id="rId12"/>
            <a:extLst>
              <a:ext uri="{FF2B5EF4-FFF2-40B4-BE49-F238E27FC236}">
                <a16:creationId xmlns:a16="http://schemas.microsoft.com/office/drawing/2014/main" id="{077E6FDD-2242-493F-BD7D-89C9217D560B}"/>
              </a:ext>
            </a:extLst>
          </p:cNvPr>
          <p:cNvSpPr txBox="1"/>
          <p:nvPr/>
        </p:nvSpPr>
        <p:spPr>
          <a:xfrm>
            <a:off x="6407323" y="3077913"/>
            <a:ext cx="331750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https://materializecss.com/</a:t>
            </a:r>
          </a:p>
        </p:txBody>
      </p:sp>
      <p:pic>
        <p:nvPicPr>
          <p:cNvPr id="1028" name="Picture 4" descr="Image result for passport js png">
            <a:extLst>
              <a:ext uri="{FF2B5EF4-FFF2-40B4-BE49-F238E27FC236}">
                <a16:creationId xmlns:a16="http://schemas.microsoft.com/office/drawing/2014/main" id="{36491297-9F0C-44B7-A248-A9A5D9A7FD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8128" y="3514859"/>
            <a:ext cx="413811" cy="41381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hlinkClick r:id="rId13"/>
            <a:extLst>
              <a:ext uri="{FF2B5EF4-FFF2-40B4-BE49-F238E27FC236}">
                <a16:creationId xmlns:a16="http://schemas.microsoft.com/office/drawing/2014/main" id="{25908B65-58F7-49FF-8D77-94197AAC5270}"/>
              </a:ext>
            </a:extLst>
          </p:cNvPr>
          <p:cNvSpPr txBox="1"/>
          <p:nvPr/>
        </p:nvSpPr>
        <p:spPr>
          <a:xfrm>
            <a:off x="3117444" y="3497275"/>
            <a:ext cx="282581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Encrypted User Authentication</a:t>
            </a:r>
          </a:p>
        </p:txBody>
      </p:sp>
      <p:sp>
        <p:nvSpPr>
          <p:cNvPr id="40" name="TextBox 39">
            <a:hlinkClick r:id="rId12"/>
            <a:extLst>
              <a:ext uri="{FF2B5EF4-FFF2-40B4-BE49-F238E27FC236}">
                <a16:creationId xmlns:a16="http://schemas.microsoft.com/office/drawing/2014/main" id="{8088709C-6BDD-495F-8CB1-445283A74E5D}"/>
              </a:ext>
            </a:extLst>
          </p:cNvPr>
          <p:cNvSpPr txBox="1"/>
          <p:nvPr/>
        </p:nvSpPr>
        <p:spPr>
          <a:xfrm>
            <a:off x="6406979" y="3497275"/>
            <a:ext cx="3317502"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http://www.passportjs.org/</a:t>
            </a:r>
          </a:p>
        </p:txBody>
      </p:sp>
    </p:spTree>
    <p:extLst>
      <p:ext uri="{BB962C8B-B14F-4D97-AF65-F5344CB8AC3E}">
        <p14:creationId xmlns:p14="http://schemas.microsoft.com/office/powerpoint/2010/main" val="193235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pic>
        <p:nvPicPr>
          <p:cNvPr id="3074" name="Picture 2" descr="Image result for nodejs png">
            <a:extLst>
              <a:ext uri="{FF2B5EF4-FFF2-40B4-BE49-F238E27FC236}">
                <a16:creationId xmlns:a16="http://schemas.microsoft.com/office/drawing/2014/main" id="{7F934AE5-2AF9-4BDD-9969-20D5DD23E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css png">
            <a:extLst>
              <a:ext uri="{FF2B5EF4-FFF2-40B4-BE49-F238E27FC236}">
                <a16:creationId xmlns:a16="http://schemas.microsoft.com/office/drawing/2014/main" id="{B6497779-7945-4CB1-9922-025FE7AFF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5E31ED3-F4AC-4521-B248-937F288375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3090" name="Picture 18" descr="Image result for heroku logo png">
            <a:extLst>
              <a:ext uri="{FF2B5EF4-FFF2-40B4-BE49-F238E27FC236}">
                <a16:creationId xmlns:a16="http://schemas.microsoft.com/office/drawing/2014/main" id="{0EC38B64-0DA5-45F4-8DB7-610C040A08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d3 png">
            <a:extLst>
              <a:ext uri="{FF2B5EF4-FFF2-40B4-BE49-F238E27FC236}">
                <a16:creationId xmlns:a16="http://schemas.microsoft.com/office/drawing/2014/main" id="{E0F162D0-1158-4C14-954D-C03766A0EE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javascript logo png">
            <a:extLst>
              <a:ext uri="{FF2B5EF4-FFF2-40B4-BE49-F238E27FC236}">
                <a16:creationId xmlns:a16="http://schemas.microsoft.com/office/drawing/2014/main" id="{C158FBA9-4893-4D16-B737-B440732E7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bootstrap logo png">
            <a:extLst>
              <a:ext uri="{FF2B5EF4-FFF2-40B4-BE49-F238E27FC236}">
                <a16:creationId xmlns:a16="http://schemas.microsoft.com/office/drawing/2014/main" id="{C4B04A6F-DBA3-4EF9-820D-8AD8865E6F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6FC844E-5282-4088-9F68-9A5A7AFF9E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sp>
        <p:nvSpPr>
          <p:cNvPr id="27" name="Rectangle: Rounded Corners 26">
            <a:extLst>
              <a:ext uri="{FF2B5EF4-FFF2-40B4-BE49-F238E27FC236}">
                <a16:creationId xmlns:a16="http://schemas.microsoft.com/office/drawing/2014/main" id="{97EFBE90-EA2A-47C0-BFFA-C1C5CA4F6C0C}"/>
              </a:ext>
            </a:extLst>
          </p:cNvPr>
          <p:cNvSpPr/>
          <p:nvPr/>
        </p:nvSpPr>
        <p:spPr>
          <a:xfrm>
            <a:off x="3468990" y="2535915"/>
            <a:ext cx="5196254" cy="1605262"/>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4675968" y="2547280"/>
            <a:ext cx="2782298"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DEMO</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hlinkClick r:id="rId12"/>
            <a:extLst>
              <a:ext uri="{FF2B5EF4-FFF2-40B4-BE49-F238E27FC236}">
                <a16:creationId xmlns:a16="http://schemas.microsoft.com/office/drawing/2014/main" id="{D24BF254-2C98-43F1-8BFB-260A9AA3887A}"/>
              </a:ext>
            </a:extLst>
          </p:cNvPr>
          <p:cNvSpPr txBox="1"/>
          <p:nvPr/>
        </p:nvSpPr>
        <p:spPr>
          <a:xfrm>
            <a:off x="4559533" y="2995087"/>
            <a:ext cx="335840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https://github.com/nehasahay/Project2</a:t>
            </a:r>
          </a:p>
        </p:txBody>
      </p:sp>
      <p:sp>
        <p:nvSpPr>
          <p:cNvPr id="37" name="TextBox 36">
            <a:hlinkClick r:id="rId13"/>
            <a:extLst>
              <a:ext uri="{FF2B5EF4-FFF2-40B4-BE49-F238E27FC236}">
                <a16:creationId xmlns:a16="http://schemas.microsoft.com/office/drawing/2014/main" id="{194E8D6E-EFBB-40A8-AEF1-3A9B86494BBD}"/>
              </a:ext>
            </a:extLst>
          </p:cNvPr>
          <p:cNvSpPr txBox="1"/>
          <p:nvPr/>
        </p:nvSpPr>
        <p:spPr>
          <a:xfrm>
            <a:off x="4559533" y="3429000"/>
            <a:ext cx="3358409"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https://whatsinyourfridge.Heroku.com</a:t>
            </a:r>
          </a:p>
        </p:txBody>
      </p:sp>
      <p:pic>
        <p:nvPicPr>
          <p:cNvPr id="45" name="Picture 18" descr="Image result for heroku logo png">
            <a:extLst>
              <a:ext uri="{FF2B5EF4-FFF2-40B4-BE49-F238E27FC236}">
                <a16:creationId xmlns:a16="http://schemas.microsoft.com/office/drawing/2014/main" id="{E3ED88E1-7384-4593-9467-2A1566A066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4925" y="3429000"/>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github png">
            <a:extLst>
              <a:ext uri="{FF2B5EF4-FFF2-40B4-BE49-F238E27FC236}">
                <a16:creationId xmlns:a16="http://schemas.microsoft.com/office/drawing/2014/main" id="{86A73BEF-DB09-4750-9350-55393881F65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github png">
            <a:extLst>
              <a:ext uri="{FF2B5EF4-FFF2-40B4-BE49-F238E27FC236}">
                <a16:creationId xmlns:a16="http://schemas.microsoft.com/office/drawing/2014/main" id="{C0895667-C42D-4964-911C-046C4E3881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4906" y="2876404"/>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hungry person png">
            <a:extLst>
              <a:ext uri="{FF2B5EF4-FFF2-40B4-BE49-F238E27FC236}">
                <a16:creationId xmlns:a16="http://schemas.microsoft.com/office/drawing/2014/main" id="{F8DEFC7E-6CC2-4E6B-AD18-9CEC49C8E9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26034" y="3003318"/>
            <a:ext cx="4876800" cy="3395058"/>
          </a:xfrm>
          <a:prstGeom prst="rect">
            <a:avLst/>
          </a:prstGeom>
          <a:noFill/>
          <a:extLst>
            <a:ext uri="{909E8E84-426E-40DD-AFC4-6F175D3DCCD1}">
              <a14:hiddenFill xmlns:a14="http://schemas.microsoft.com/office/drawing/2010/main">
                <a:solidFill>
                  <a:srgbClr val="FFFFFF"/>
                </a:solidFill>
              </a14:hiddenFill>
            </a:ext>
          </a:extLst>
        </p:spPr>
      </p:pic>
      <p:sp>
        <p:nvSpPr>
          <p:cNvPr id="49" name="Thought Bubble: Cloud 48">
            <a:extLst>
              <a:ext uri="{FF2B5EF4-FFF2-40B4-BE49-F238E27FC236}">
                <a16:creationId xmlns:a16="http://schemas.microsoft.com/office/drawing/2014/main" id="{30A5F198-E0D1-4952-91D0-301FD35A41BD}"/>
              </a:ext>
            </a:extLst>
          </p:cNvPr>
          <p:cNvSpPr/>
          <p:nvPr/>
        </p:nvSpPr>
        <p:spPr>
          <a:xfrm flipH="1">
            <a:off x="9147466" y="1548769"/>
            <a:ext cx="2908396" cy="1403885"/>
          </a:xfrm>
          <a:prstGeom prst="cloudCallout">
            <a:avLst>
              <a:gd name="adj1" fmla="val 19978"/>
              <a:gd name="adj2" fmla="val 8304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C’mon! No More Slides. I want to EAT!!!!</a:t>
            </a:r>
          </a:p>
        </p:txBody>
      </p:sp>
      <p:sp>
        <p:nvSpPr>
          <p:cNvPr id="51" name="TextBox 50">
            <a:extLst>
              <a:ext uri="{FF2B5EF4-FFF2-40B4-BE49-F238E27FC236}">
                <a16:creationId xmlns:a16="http://schemas.microsoft.com/office/drawing/2014/main" id="{EBB5AB63-0ECC-43D5-A942-7391A1F3AF06}"/>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sp>
        <p:nvSpPr>
          <p:cNvPr id="52" name="Rectangle: Rounded Corners 51">
            <a:hlinkClick r:id="rId13"/>
            <a:extLst>
              <a:ext uri="{FF2B5EF4-FFF2-40B4-BE49-F238E27FC236}">
                <a16:creationId xmlns:a16="http://schemas.microsoft.com/office/drawing/2014/main" id="{F0B38D50-D71B-4989-BEF5-B554CF7A8311}"/>
              </a:ext>
            </a:extLst>
          </p:cNvPr>
          <p:cNvSpPr/>
          <p:nvPr/>
        </p:nvSpPr>
        <p:spPr>
          <a:xfrm>
            <a:off x="5259298" y="4364765"/>
            <a:ext cx="1673393" cy="510364"/>
          </a:xfrm>
          <a:prstGeom prst="roundRect">
            <a:avLst>
              <a:gd name="adj" fmla="val 11661"/>
            </a:avLst>
          </a:prstGeom>
          <a:solidFill>
            <a:srgbClr val="66CCFF">
              <a:alpha val="42745"/>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Eat!</a:t>
            </a:r>
          </a:p>
        </p:txBody>
      </p:sp>
    </p:spTree>
    <p:extLst>
      <p:ext uri="{BB962C8B-B14F-4D97-AF65-F5344CB8AC3E}">
        <p14:creationId xmlns:p14="http://schemas.microsoft.com/office/powerpoint/2010/main" val="61690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27" name="Rectangle: Rounded Corners 26">
            <a:extLst>
              <a:ext uri="{FF2B5EF4-FFF2-40B4-BE49-F238E27FC236}">
                <a16:creationId xmlns:a16="http://schemas.microsoft.com/office/drawing/2014/main" id="{97EFBE90-EA2A-47C0-BFFA-C1C5CA4F6C0C}"/>
              </a:ext>
            </a:extLst>
          </p:cNvPr>
          <p:cNvSpPr/>
          <p:nvPr/>
        </p:nvSpPr>
        <p:spPr>
          <a:xfrm>
            <a:off x="246185" y="1248501"/>
            <a:ext cx="5196254" cy="676820"/>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E1459E0-5120-4938-A46C-4F7247866840}"/>
              </a:ext>
            </a:extLst>
          </p:cNvPr>
          <p:cNvSpPr txBox="1"/>
          <p:nvPr/>
        </p:nvSpPr>
        <p:spPr>
          <a:xfrm>
            <a:off x="941535" y="1246024"/>
            <a:ext cx="373673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WHAT’S IN YOUR FRIDGE?</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32" name="TextBox 31">
            <a:extLst>
              <a:ext uri="{FF2B5EF4-FFF2-40B4-BE49-F238E27FC236}">
                <a16:creationId xmlns:a16="http://schemas.microsoft.com/office/drawing/2014/main" id="{D24BF254-2C98-43F1-8BFB-260A9AA3887A}"/>
              </a:ext>
            </a:extLst>
          </p:cNvPr>
          <p:cNvSpPr txBox="1"/>
          <p:nvPr/>
        </p:nvSpPr>
        <p:spPr>
          <a:xfrm>
            <a:off x="1112055" y="1598987"/>
            <a:ext cx="3677048" cy="307777"/>
          </a:xfrm>
          <a:prstGeom prst="rect">
            <a:avLst/>
          </a:prstGeom>
          <a:noFill/>
        </p:spPr>
        <p:txBody>
          <a:bodyPr wrap="square" rtlCol="0">
            <a:spAutoFit/>
          </a:bodyPr>
          <a:lstStyle/>
          <a:p>
            <a:r>
              <a:rPr lang="en-US" sz="14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A RECIPE AND WINE PAIRING APPLICATION</a:t>
            </a:r>
          </a:p>
        </p:txBody>
      </p:sp>
      <p:sp>
        <p:nvSpPr>
          <p:cNvPr id="3" name="Rectangle: Rounded Corners 2">
            <a:extLst>
              <a:ext uri="{FF2B5EF4-FFF2-40B4-BE49-F238E27FC236}">
                <a16:creationId xmlns:a16="http://schemas.microsoft.com/office/drawing/2014/main" id="{F5A01791-9D5A-4C93-9B21-63A8EAFC2967}"/>
              </a:ext>
            </a:extLst>
          </p:cNvPr>
          <p:cNvSpPr/>
          <p:nvPr/>
        </p:nvSpPr>
        <p:spPr>
          <a:xfrm>
            <a:off x="246185" y="2012873"/>
            <a:ext cx="5196254" cy="3438364"/>
          </a:xfrm>
          <a:prstGeom prst="roundRect">
            <a:avLst>
              <a:gd name="adj" fmla="val 2609"/>
            </a:avLst>
          </a:prstGeom>
          <a:solidFill>
            <a:srgbClr val="7379F9">
              <a:alpha val="78039"/>
            </a:srgb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5376B4A-D801-4C4F-B434-919956FDB7F9}"/>
              </a:ext>
            </a:extLst>
          </p:cNvPr>
          <p:cNvSpPr txBox="1"/>
          <p:nvPr/>
        </p:nvSpPr>
        <p:spPr>
          <a:xfrm>
            <a:off x="1576786" y="2143321"/>
            <a:ext cx="2430437"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Road Map (2019)</a:t>
            </a:r>
          </a:p>
        </p:txBody>
      </p:sp>
      <p:sp>
        <p:nvSpPr>
          <p:cNvPr id="34" name="TextBox 33">
            <a:extLst>
              <a:ext uri="{FF2B5EF4-FFF2-40B4-BE49-F238E27FC236}">
                <a16:creationId xmlns:a16="http://schemas.microsoft.com/office/drawing/2014/main" id="{D2FDA6FD-B9A7-4FCD-93FE-79784F40D6CA}"/>
              </a:ext>
            </a:extLst>
          </p:cNvPr>
          <p:cNvSpPr txBox="1"/>
          <p:nvPr/>
        </p:nvSpPr>
        <p:spPr>
          <a:xfrm>
            <a:off x="278517" y="2796130"/>
            <a:ext cx="5133906"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Nutritional Data (3DS Reporting)</a:t>
            </a:r>
          </a:p>
          <a:p>
            <a:pPr marL="285750" indent="-285750">
              <a:buFont typeface="Arial" panose="020B0604020202020204" pitchFamily="34" charset="0"/>
              <a:buChar char="•"/>
            </a:pPr>
            <a:r>
              <a:rPr lang="en-US" sz="1600" dirty="0" err="1">
                <a:solidFill>
                  <a:schemeClr val="bg1"/>
                </a:solidFill>
                <a:latin typeface="Segoe UI Light" panose="020B0502040204020203" pitchFamily="34" charset="0"/>
                <a:ea typeface="DotumChe" panose="020B0609000101010101" pitchFamily="49" charset="-127"/>
                <a:cs typeface="Segoe UI Light" panose="020B0502040204020203" pitchFamily="34" charset="0"/>
              </a:rPr>
              <a:t>ReactJs</a:t>
            </a: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 Technology Application</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Migrate to MongoDB</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Enhanced Registration and Authentication</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Extended Context Driven Sommelier Pairing DB</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Price, Allergy and Caloric Filtering</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Social Media Referencing (Sharing Recipes)</a:t>
            </a:r>
          </a:p>
          <a:p>
            <a:pPr marL="285750" indent="-285750">
              <a:buFont typeface="Arial" panose="020B0604020202020204" pitchFamily="34" charset="0"/>
              <a:buChar char="•"/>
            </a:pPr>
            <a:r>
              <a:rPr lang="en-US" sz="1600"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Scheduling and Reminder Recipe Services</a:t>
            </a:r>
          </a:p>
        </p:txBody>
      </p:sp>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acebook png">
            <a:extLst>
              <a:ext uri="{FF2B5EF4-FFF2-40B4-BE49-F238E27FC236}">
                <a16:creationId xmlns:a16="http://schemas.microsoft.com/office/drawing/2014/main" id="{5D6EF541-A65F-438A-8C7C-74828FA38C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2922" y="3333897"/>
            <a:ext cx="1250480" cy="9378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ock png">
            <a:extLst>
              <a:ext uri="{FF2B5EF4-FFF2-40B4-BE49-F238E27FC236}">
                <a16:creationId xmlns:a16="http://schemas.microsoft.com/office/drawing/2014/main" id="{8B879547-03D2-4CF7-B617-D0F06A9DCA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7903" y="2117868"/>
            <a:ext cx="1404760" cy="12243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report png">
            <a:extLst>
              <a:ext uri="{FF2B5EF4-FFF2-40B4-BE49-F238E27FC236}">
                <a16:creationId xmlns:a16="http://schemas.microsoft.com/office/drawing/2014/main" id="{2A7DFEF3-FEBB-474C-AF2F-5AC04FD60D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08868" y="1609785"/>
            <a:ext cx="1384995" cy="13849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witter png">
            <a:extLst>
              <a:ext uri="{FF2B5EF4-FFF2-40B4-BE49-F238E27FC236}">
                <a16:creationId xmlns:a16="http://schemas.microsoft.com/office/drawing/2014/main" id="{E48D49C5-E8F5-43D4-98D4-C100B935693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19126" y="3726865"/>
            <a:ext cx="876097" cy="87609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Image result for database png">
            <a:extLst>
              <a:ext uri="{FF2B5EF4-FFF2-40B4-BE49-F238E27FC236}">
                <a16:creationId xmlns:a16="http://schemas.microsoft.com/office/drawing/2014/main" id="{47C3E78E-35E0-411D-8A31-C051B2CBE47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29621" y="1500698"/>
            <a:ext cx="527415" cy="5843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alendar png">
            <a:extLst>
              <a:ext uri="{FF2B5EF4-FFF2-40B4-BE49-F238E27FC236}">
                <a16:creationId xmlns:a16="http://schemas.microsoft.com/office/drawing/2014/main" id="{36395ABF-B01D-4497-89DB-1EBC59197B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69958" y="2830247"/>
            <a:ext cx="1384996" cy="1038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wine bottle png">
            <a:extLst>
              <a:ext uri="{FF2B5EF4-FFF2-40B4-BE49-F238E27FC236}">
                <a16:creationId xmlns:a16="http://schemas.microsoft.com/office/drawing/2014/main" id="{F7076125-ECE7-43F5-B41F-DAB5999D4EF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9280821">
            <a:off x="9329507" y="1130158"/>
            <a:ext cx="461718" cy="16046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fruit png">
            <a:extLst>
              <a:ext uri="{FF2B5EF4-FFF2-40B4-BE49-F238E27FC236}">
                <a16:creationId xmlns:a16="http://schemas.microsoft.com/office/drawing/2014/main" id="{C75F7206-2543-4DCE-B65F-7EA4672CFC7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20144926">
            <a:off x="9046782" y="4015267"/>
            <a:ext cx="1027168" cy="116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7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2EBB-6D80-449E-A0AD-5F37A4B5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4" name="Rectangle 13">
            <a:extLst>
              <a:ext uri="{FF2B5EF4-FFF2-40B4-BE49-F238E27FC236}">
                <a16:creationId xmlns:a16="http://schemas.microsoft.com/office/drawing/2014/main" id="{E087A739-2B8C-47C6-9959-407926043A40}"/>
              </a:ext>
            </a:extLst>
          </p:cNvPr>
          <p:cNvSpPr/>
          <p:nvPr/>
        </p:nvSpPr>
        <p:spPr>
          <a:xfrm>
            <a:off x="-6" y="413238"/>
            <a:ext cx="12192005" cy="5971235"/>
          </a:xfrm>
          <a:prstGeom prst="rect">
            <a:avLst/>
          </a:prstGeom>
          <a:solidFill>
            <a:srgbClr val="000000">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FDB29BE-A45E-4A60-A9E6-D54F20A3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 y="-1087"/>
            <a:ext cx="12192000" cy="1224359"/>
          </a:xfrm>
          <a:prstGeom prst="rect">
            <a:avLst/>
          </a:prstGeom>
        </p:spPr>
      </p:pic>
      <p:pic>
        <p:nvPicPr>
          <p:cNvPr id="28" name="Picture 27">
            <a:extLst>
              <a:ext uri="{FF2B5EF4-FFF2-40B4-BE49-F238E27FC236}">
                <a16:creationId xmlns:a16="http://schemas.microsoft.com/office/drawing/2014/main" id="{E6F5E377-5175-4EE2-BBB1-DE312D2A4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336930"/>
            <a:ext cx="12192000" cy="1500124"/>
          </a:xfrm>
          <a:prstGeom prst="rect">
            <a:avLst/>
          </a:prstGeom>
        </p:spPr>
      </p:pic>
      <p:sp>
        <p:nvSpPr>
          <p:cNvPr id="8" name="Rectangle 7">
            <a:extLst>
              <a:ext uri="{FF2B5EF4-FFF2-40B4-BE49-F238E27FC236}">
                <a16:creationId xmlns:a16="http://schemas.microsoft.com/office/drawing/2014/main" id="{E510F844-999C-4D91-809C-3AFB67C274B2}"/>
              </a:ext>
            </a:extLst>
          </p:cNvPr>
          <p:cNvSpPr/>
          <p:nvPr/>
        </p:nvSpPr>
        <p:spPr>
          <a:xfrm>
            <a:off x="0" y="6405419"/>
            <a:ext cx="12192000" cy="452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0080AF-F759-4B54-8EC1-B1DF1028DA5F}"/>
              </a:ext>
            </a:extLst>
          </p:cNvPr>
          <p:cNvSpPr txBox="1"/>
          <p:nvPr/>
        </p:nvSpPr>
        <p:spPr>
          <a:xfrm>
            <a:off x="110837" y="6493210"/>
            <a:ext cx="2244436" cy="276999"/>
          </a:xfrm>
          <a:prstGeom prst="rect">
            <a:avLst/>
          </a:prstGeom>
          <a:noFill/>
        </p:spPr>
        <p:txBody>
          <a:bodyPr wrap="square" rtlCol="0">
            <a:spAutoFit/>
          </a:bodyPr>
          <a:lstStyle/>
          <a:p>
            <a:r>
              <a:rPr lang="en-US" sz="1200" dirty="0">
                <a:solidFill>
                  <a:schemeClr val="bg1"/>
                </a:solidFill>
              </a:rPr>
              <a:t>3HD, LLC ©2019</a:t>
            </a:r>
          </a:p>
        </p:txBody>
      </p:sp>
      <p:sp>
        <p:nvSpPr>
          <p:cNvPr id="31" name="TextBox 30">
            <a:extLst>
              <a:ext uri="{FF2B5EF4-FFF2-40B4-BE49-F238E27FC236}">
                <a16:creationId xmlns:a16="http://schemas.microsoft.com/office/drawing/2014/main" id="{300E0323-CCB9-4D0C-961B-BAA52660C11B}"/>
              </a:ext>
            </a:extLst>
          </p:cNvPr>
          <p:cNvSpPr txBox="1"/>
          <p:nvPr/>
        </p:nvSpPr>
        <p:spPr>
          <a:xfrm>
            <a:off x="110837" y="173439"/>
            <a:ext cx="1600202" cy="461665"/>
          </a:xfrm>
          <a:prstGeom prst="rect">
            <a:avLst/>
          </a:prstGeom>
          <a:noFill/>
        </p:spPr>
        <p:txBody>
          <a:bodyPr wrap="square" rtlCol="0">
            <a:spAutoFit/>
          </a:bodyPr>
          <a:lstStyle/>
          <a:p>
            <a:r>
              <a:rPr lang="en-US" sz="2400" dirty="0">
                <a:solidFill>
                  <a:schemeClr val="bg1"/>
                </a:solidFill>
                <a:latin typeface="Gill Sans MT" panose="020B0502020104020203" pitchFamily="34" charset="0"/>
              </a:rPr>
              <a:t>Project 2</a:t>
            </a:r>
          </a:p>
        </p:txBody>
      </p:sp>
      <p:sp>
        <p:nvSpPr>
          <p:cNvPr id="51" name="TextBox 50">
            <a:extLst>
              <a:ext uri="{FF2B5EF4-FFF2-40B4-BE49-F238E27FC236}">
                <a16:creationId xmlns:a16="http://schemas.microsoft.com/office/drawing/2014/main" id="{DFE0ABB9-D68E-465B-97B4-B87950F5E3B0}"/>
              </a:ext>
            </a:extLst>
          </p:cNvPr>
          <p:cNvSpPr txBox="1"/>
          <p:nvPr/>
        </p:nvSpPr>
        <p:spPr>
          <a:xfrm>
            <a:off x="9798424" y="19023"/>
            <a:ext cx="2428889" cy="523220"/>
          </a:xfrm>
          <a:prstGeom prst="rect">
            <a:avLst/>
          </a:prstGeom>
          <a:noFill/>
        </p:spPr>
        <p:txBody>
          <a:bodyPr wrap="square" rtlCol="0">
            <a:spAutoFit/>
          </a:bodyPr>
          <a:lstStyle/>
          <a:p>
            <a:r>
              <a:rPr lang="en-US" sz="1400" dirty="0">
                <a:solidFill>
                  <a:schemeClr val="bg1"/>
                </a:solidFill>
                <a:latin typeface="Gill Sans MT" panose="020B0502020104020203" pitchFamily="34" charset="0"/>
              </a:rPr>
              <a:t>Updated: January 24</a:t>
            </a:r>
            <a:r>
              <a:rPr lang="en-US" sz="1400" baseline="30000" dirty="0">
                <a:solidFill>
                  <a:schemeClr val="bg1"/>
                </a:solidFill>
                <a:latin typeface="Gill Sans MT" panose="020B0502020104020203" pitchFamily="34" charset="0"/>
              </a:rPr>
              <a:t>th</a:t>
            </a:r>
            <a:r>
              <a:rPr lang="en-US" sz="1400" dirty="0">
                <a:solidFill>
                  <a:schemeClr val="bg1"/>
                </a:solidFill>
                <a:latin typeface="Gill Sans MT" panose="020B0502020104020203" pitchFamily="34" charset="0"/>
              </a:rPr>
              <a:t>, 2019</a:t>
            </a:r>
          </a:p>
          <a:p>
            <a:r>
              <a:rPr lang="en-US" sz="1400" dirty="0">
                <a:solidFill>
                  <a:schemeClr val="bg1"/>
                </a:solidFill>
                <a:latin typeface="Gill Sans MT" panose="020B0502020104020203" pitchFamily="34" charset="0"/>
              </a:rPr>
              <a:t>Release: 1.0.0</a:t>
            </a:r>
          </a:p>
        </p:txBody>
      </p:sp>
      <p:pic>
        <p:nvPicPr>
          <p:cNvPr id="53" name="Picture 2" descr="Image result for nodejs png">
            <a:extLst>
              <a:ext uri="{FF2B5EF4-FFF2-40B4-BE49-F238E27FC236}">
                <a16:creationId xmlns:a16="http://schemas.microsoft.com/office/drawing/2014/main" id="{B16312C7-F511-4581-9E69-540CBA6C1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296" y="6470056"/>
            <a:ext cx="580812" cy="35580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4" descr="Image result for css png">
            <a:extLst>
              <a:ext uri="{FF2B5EF4-FFF2-40B4-BE49-F238E27FC236}">
                <a16:creationId xmlns:a16="http://schemas.microsoft.com/office/drawing/2014/main" id="{E70A0FF7-47F3-4538-9B1B-07E86D134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3829" y="6473642"/>
            <a:ext cx="348627" cy="3486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2E7F8EAC-2D0B-4BC7-AA97-F27849DAD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5225" y="6497634"/>
            <a:ext cx="473266" cy="348627"/>
          </a:xfrm>
          <a:prstGeom prst="rect">
            <a:avLst/>
          </a:prstGeom>
        </p:spPr>
      </p:pic>
      <p:pic>
        <p:nvPicPr>
          <p:cNvPr id="56" name="Picture 18" descr="Image result for heroku logo png">
            <a:extLst>
              <a:ext uri="{FF2B5EF4-FFF2-40B4-BE49-F238E27FC236}">
                <a16:creationId xmlns:a16="http://schemas.microsoft.com/office/drawing/2014/main" id="{BE2F052E-24E8-4DA1-9E86-CA646660C9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8359" y="6472274"/>
            <a:ext cx="348626" cy="34862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descr="Image result for d3 png">
            <a:extLst>
              <a:ext uri="{FF2B5EF4-FFF2-40B4-BE49-F238E27FC236}">
                <a16:creationId xmlns:a16="http://schemas.microsoft.com/office/drawing/2014/main" id="{5CBE744B-35EC-47F6-B793-EF4308F905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6853" y="6472274"/>
            <a:ext cx="354356" cy="35435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2" descr="Image result for javascript logo png">
            <a:extLst>
              <a:ext uri="{FF2B5EF4-FFF2-40B4-BE49-F238E27FC236}">
                <a16:creationId xmlns:a16="http://schemas.microsoft.com/office/drawing/2014/main" id="{B8DFD65C-2100-4046-BE04-EC5A093CEB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8815" y="6477039"/>
            <a:ext cx="307712" cy="34862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Image result for bootstrap logo png">
            <a:extLst>
              <a:ext uri="{FF2B5EF4-FFF2-40B4-BE49-F238E27FC236}">
                <a16:creationId xmlns:a16="http://schemas.microsoft.com/office/drawing/2014/main" id="{2E796DC1-CD14-4A1A-8D0E-B0477CD5A2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6025" y="6472274"/>
            <a:ext cx="448449" cy="37661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8839FEA3-120A-4AA2-9869-059BCF9B4B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35702" y="6477039"/>
            <a:ext cx="345461" cy="343861"/>
          </a:xfrm>
          <a:prstGeom prst="rect">
            <a:avLst/>
          </a:prstGeom>
        </p:spPr>
      </p:pic>
      <p:pic>
        <p:nvPicPr>
          <p:cNvPr id="61" name="Picture 2" descr="Image result for github png">
            <a:extLst>
              <a:ext uri="{FF2B5EF4-FFF2-40B4-BE49-F238E27FC236}">
                <a16:creationId xmlns:a16="http://schemas.microsoft.com/office/drawing/2014/main" id="{BF450FE8-D3B8-4269-A4B5-A64CBDC275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3032" y="6435650"/>
            <a:ext cx="468660" cy="38957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66D5BD17-93BE-4E4C-A78B-7D9854D29414}"/>
              </a:ext>
            </a:extLst>
          </p:cNvPr>
          <p:cNvSpPr/>
          <p:nvPr/>
        </p:nvSpPr>
        <p:spPr>
          <a:xfrm>
            <a:off x="3468990" y="2535915"/>
            <a:ext cx="5196254" cy="1605262"/>
          </a:xfrm>
          <a:prstGeom prst="roundRect">
            <a:avLst>
              <a:gd name="adj" fmla="val 11661"/>
            </a:avLst>
          </a:prstGeom>
          <a:solidFill>
            <a:srgbClr val="000000">
              <a:alpha val="43137"/>
            </a:srgbClr>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C48F10A0-11F6-4F2B-A832-C0642008EAFF}"/>
              </a:ext>
            </a:extLst>
          </p:cNvPr>
          <p:cNvSpPr txBox="1"/>
          <p:nvPr/>
        </p:nvSpPr>
        <p:spPr>
          <a:xfrm>
            <a:off x="4675968" y="2547280"/>
            <a:ext cx="2782298"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Thank You</a:t>
            </a:r>
          </a:p>
        </p:txBody>
      </p:sp>
      <p:sp>
        <p:nvSpPr>
          <p:cNvPr id="36" name="TextBox 35">
            <a:hlinkClick r:id="rId13"/>
            <a:extLst>
              <a:ext uri="{FF2B5EF4-FFF2-40B4-BE49-F238E27FC236}">
                <a16:creationId xmlns:a16="http://schemas.microsoft.com/office/drawing/2014/main" id="{50BFF180-A6ED-4FAA-9C48-B58D144FEAD6}"/>
              </a:ext>
            </a:extLst>
          </p:cNvPr>
          <p:cNvSpPr txBox="1"/>
          <p:nvPr/>
        </p:nvSpPr>
        <p:spPr>
          <a:xfrm>
            <a:off x="4387912" y="3155651"/>
            <a:ext cx="3358409" cy="646331"/>
          </a:xfrm>
          <a:prstGeom prst="rect">
            <a:avLst/>
          </a:prstGeom>
          <a:noFill/>
        </p:spPr>
        <p:txBody>
          <a:bodyPr wrap="square" rtlCol="0">
            <a:spAutoFit/>
          </a:bodyPr>
          <a:lstStyle/>
          <a:p>
            <a:pPr algn="ctr"/>
            <a:r>
              <a:rPr lang="en-US"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Q&amp;A</a:t>
            </a:r>
          </a:p>
          <a:p>
            <a:pPr algn="ctr"/>
            <a:r>
              <a:rPr lang="en-US" dirty="0">
                <a:solidFill>
                  <a:schemeClr val="bg1"/>
                </a:solidFill>
                <a:latin typeface="Segoe UI Light" panose="020B0502040204020203" pitchFamily="34" charset="0"/>
                <a:ea typeface="DotumChe" panose="020B0609000101010101" pitchFamily="49" charset="-127"/>
                <a:cs typeface="Segoe UI Light" panose="020B0502040204020203" pitchFamily="34" charset="0"/>
              </a:rPr>
              <a:t>3HD Team Panel</a:t>
            </a:r>
          </a:p>
        </p:txBody>
      </p:sp>
    </p:spTree>
    <p:extLst>
      <p:ext uri="{BB962C8B-B14F-4D97-AF65-F5344CB8AC3E}">
        <p14:creationId xmlns:p14="http://schemas.microsoft.com/office/powerpoint/2010/main" val="2904367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507</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DotumChe</vt:lpstr>
      <vt:lpstr>Arial</vt:lpstr>
      <vt:lpstr>Calibri</vt:lpstr>
      <vt:lpstr>Calibri Light</vt:lpstr>
      <vt:lpstr>Cordia New</vt:lpstr>
      <vt:lpstr>Dubai Light</vt:lpstr>
      <vt:lpstr>Gill Sans MT</vt:lpstr>
      <vt:lpstr>Segoe UI Light</vt:lpstr>
      <vt:lpstr>Selawik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Peter</dc:creator>
  <cp:lastModifiedBy>Santiago, Peter</cp:lastModifiedBy>
  <cp:revision>47</cp:revision>
  <dcterms:created xsi:type="dcterms:W3CDTF">2019-01-19T17:50:23Z</dcterms:created>
  <dcterms:modified xsi:type="dcterms:W3CDTF">2019-01-25T00:52:21Z</dcterms:modified>
</cp:coreProperties>
</file>