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EA9FDC7-5AA1-4005-B285-E32587682182}">
  <a:tblStyle styleId="{BEA9FDC7-5AA1-4005-B285-E325876821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3b6c5d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3b6c5d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5775026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5775026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5775026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5775026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70819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70819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970819e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970819e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83b6c5d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3b6c5d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83b6c5d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83b6c5d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57750263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57750263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5775026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5775026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57750263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57750263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4c68d54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4c68d54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57750263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57750263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749c0fe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749c0fe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4c68d540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4c68d540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4c68d540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4c68d540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4c68d540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4c68d540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5775026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5775026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775026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775026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775026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775026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775026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775026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rchive.ics.uci.edu/ml/datasets/wine+quality" TargetMode="External"/><Relationship Id="rId4" Type="http://schemas.openxmlformats.org/officeDocument/2006/relationships/hyperlink" Target="http://archive.ics.uci.edu/ml/datasets/credit+approval" TargetMode="External"/><Relationship Id="rId5" Type="http://schemas.openxmlformats.org/officeDocument/2006/relationships/hyperlink" Target="https://archive.ics.uci.edu/ml/index.ph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journals.plos.org/plosone/article?id=10.1371/journal.pone.0091240" TargetMode="External"/><Relationship Id="rId4" Type="http://schemas.openxmlformats.org/officeDocument/2006/relationships/hyperlink" Target="https://psb.stanford.edu/psb-online/proceedings/psb18/petkovic.pdf" TargetMode="External"/><Relationship Id="rId11" Type="http://schemas.openxmlformats.org/officeDocument/2006/relationships/hyperlink" Target="https://cran.r-project.org/web/packages/randomForest/randomForest.pdf" TargetMode="External"/><Relationship Id="rId10" Type="http://schemas.openxmlformats.org/officeDocument/2006/relationships/hyperlink" Target="https://cran.r-project.org/web/packages/caret/caret.pdf" TargetMode="External"/><Relationship Id="rId9" Type="http://schemas.openxmlformats.org/officeDocument/2006/relationships/hyperlink" Target="https://archive.ics.uci.edu/ml/datasets/Credit+Approval" TargetMode="External"/><Relationship Id="rId5" Type="http://schemas.openxmlformats.org/officeDocument/2006/relationships/hyperlink" Target="https://psb.stanford.edu/psb-online/proceedings/psb18/wkshop-machine.pdf" TargetMode="External"/><Relationship Id="rId6" Type="http://schemas.openxmlformats.org/officeDocument/2006/relationships/hyperlink" Target="https://psb.stanford.edu/psb-online/proceedings/psb18/olson.pdf" TargetMode="External"/><Relationship Id="rId7" Type="http://schemas.openxmlformats.org/officeDocument/2006/relationships/hyperlink" Target="http://proceedings.mlr.press/v3/chang08a/chang08a.pdf" TargetMode="External"/><Relationship Id="rId8" Type="http://schemas.openxmlformats.org/officeDocument/2006/relationships/hyperlink" Target="https://archive.ics.uci.edu/ml/datasets/Wine+Qual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tionary.org/wiki/%E2%88%9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Study of Machine Learning Explainability</a:t>
            </a:r>
            <a:endParaRPr/>
          </a:p>
        </p:txBody>
      </p:sp>
      <p:sp>
        <p:nvSpPr>
          <p:cNvPr id="135" name="Google Shape;135;p13"/>
          <p:cNvSpPr txBox="1"/>
          <p:nvPr>
            <p:ph idx="1" type="subTitle"/>
          </p:nvPr>
        </p:nvSpPr>
        <p:spPr>
          <a:xfrm>
            <a:off x="5083950" y="3924925"/>
            <a:ext cx="3470700" cy="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Nicholas Stepanov</a:t>
            </a:r>
            <a:endParaRPr/>
          </a:p>
          <a:p>
            <a:pPr indent="0" lvl="0" marL="0" rtl="0" algn="l">
              <a:spcBef>
                <a:spcPts val="0"/>
              </a:spcBef>
              <a:spcAft>
                <a:spcPts val="0"/>
              </a:spcAft>
              <a:buNone/>
            </a:pPr>
            <a:r>
              <a:rPr lang="en"/>
              <a:t>Mentor: Prof. D. Petkovic</a:t>
            </a:r>
            <a:endParaRPr/>
          </a:p>
          <a:p>
            <a:pPr indent="0" lvl="0" marL="0" rtl="0" algn="l">
              <a:spcBef>
                <a:spcPts val="0"/>
              </a:spcBef>
              <a:spcAft>
                <a:spcPts val="0"/>
              </a:spcAft>
              <a:buNone/>
            </a:pPr>
            <a:r>
              <a:rPr lang="en"/>
              <a:t>Fall 2018 </a:t>
            </a:r>
            <a:endParaRPr/>
          </a:p>
          <a:p>
            <a:pPr indent="0" lvl="0" marL="0" rtl="0" algn="l">
              <a:spcBef>
                <a:spcPts val="0"/>
              </a:spcBef>
              <a:spcAft>
                <a:spcPts val="0"/>
              </a:spcAft>
              <a:buNone/>
            </a:pPr>
            <a:r>
              <a:rPr lang="en"/>
              <a:t>San Francisco State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Metrics Used</a:t>
            </a:r>
            <a:endParaRPr/>
          </a:p>
        </p:txBody>
      </p:sp>
      <p:sp>
        <p:nvSpPr>
          <p:cNvPr id="189" name="Google Shape;189;p22"/>
          <p:cNvSpPr txBox="1"/>
          <p:nvPr>
            <p:ph idx="1" type="body"/>
          </p:nvPr>
        </p:nvSpPr>
        <p:spPr>
          <a:xfrm>
            <a:off x="1297500" y="1035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a:t>ROC AUC Score was chosen as the main accuracy metric for this project since it provides a more reliable way to measure accuracy than F1_Score and is more commonly used evaluating Support Vector Machines. </a:t>
            </a:r>
            <a:endParaRPr/>
          </a:p>
        </p:txBody>
      </p:sp>
      <p:pic>
        <p:nvPicPr>
          <p:cNvPr id="190" name="Google Shape;190;p22"/>
          <p:cNvPicPr preferRelativeResize="0"/>
          <p:nvPr/>
        </p:nvPicPr>
        <p:blipFill>
          <a:blip r:embed="rId3">
            <a:alphaModFix/>
          </a:blip>
          <a:stretch>
            <a:fillRect/>
          </a:stretch>
        </p:blipFill>
        <p:spPr>
          <a:xfrm>
            <a:off x="1384325" y="2089950"/>
            <a:ext cx="3009251" cy="2880201"/>
          </a:xfrm>
          <a:prstGeom prst="rect">
            <a:avLst/>
          </a:prstGeom>
          <a:noFill/>
          <a:ln>
            <a:noFill/>
          </a:ln>
        </p:spPr>
      </p:pic>
      <p:cxnSp>
        <p:nvCxnSpPr>
          <p:cNvPr id="191" name="Google Shape;191;p22"/>
          <p:cNvCxnSpPr/>
          <p:nvPr/>
        </p:nvCxnSpPr>
        <p:spPr>
          <a:xfrm flipH="1">
            <a:off x="3611300" y="2117450"/>
            <a:ext cx="2140500" cy="161700"/>
          </a:xfrm>
          <a:prstGeom prst="straightConnector1">
            <a:avLst/>
          </a:prstGeom>
          <a:noFill/>
          <a:ln cap="flat" cmpd="sng" w="9525">
            <a:solidFill>
              <a:srgbClr val="1155CC"/>
            </a:solidFill>
            <a:prstDash val="solid"/>
            <a:round/>
            <a:headEnd len="med" w="med" type="none"/>
            <a:tailEnd len="med" w="med" type="triangle"/>
          </a:ln>
        </p:spPr>
      </p:cxnSp>
      <p:sp>
        <p:nvSpPr>
          <p:cNvPr id="192" name="Google Shape;192;p22"/>
          <p:cNvSpPr txBox="1"/>
          <p:nvPr/>
        </p:nvSpPr>
        <p:spPr>
          <a:xfrm>
            <a:off x="5828775" y="1924975"/>
            <a:ext cx="24333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The graphed line indicates model performance at various settings of threshold for class predictions</a:t>
            </a:r>
            <a:endParaRPr sz="1200">
              <a:solidFill>
                <a:srgbClr val="FFFFFF"/>
              </a:solidFill>
            </a:endParaRPr>
          </a:p>
        </p:txBody>
      </p:sp>
      <p:cxnSp>
        <p:nvCxnSpPr>
          <p:cNvPr id="193" name="Google Shape;193;p22"/>
          <p:cNvCxnSpPr>
            <a:endCxn id="194" idx="2"/>
          </p:cNvCxnSpPr>
          <p:nvPr/>
        </p:nvCxnSpPr>
        <p:spPr>
          <a:xfrm rot="10800000">
            <a:off x="4219350" y="3437950"/>
            <a:ext cx="1671000" cy="296400"/>
          </a:xfrm>
          <a:prstGeom prst="straightConnector1">
            <a:avLst/>
          </a:prstGeom>
          <a:noFill/>
          <a:ln cap="flat" cmpd="sng" w="9525">
            <a:solidFill>
              <a:srgbClr val="0000FF"/>
            </a:solidFill>
            <a:prstDash val="solid"/>
            <a:round/>
            <a:headEnd len="med" w="med" type="none"/>
            <a:tailEnd len="med" w="med" type="triangle"/>
          </a:ln>
        </p:spPr>
      </p:cxnSp>
      <p:sp>
        <p:nvSpPr>
          <p:cNvPr id="194" name="Google Shape;194;p22"/>
          <p:cNvSpPr/>
          <p:nvPr/>
        </p:nvSpPr>
        <p:spPr>
          <a:xfrm rot="-5400000">
            <a:off x="1998000" y="2313850"/>
            <a:ext cx="2194500" cy="2248200"/>
          </a:xfrm>
          <a:prstGeom prst="round1Rect">
            <a:avLst>
              <a:gd fmla="val 50000"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nvSpPr>
        <p:spPr>
          <a:xfrm>
            <a:off x="6075175" y="3480325"/>
            <a:ext cx="1948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The area under such graphed line is used to assess model performance</a:t>
            </a:r>
            <a:endParaRPr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 Used</a:t>
            </a:r>
            <a:endParaRPr/>
          </a:p>
        </p:txBody>
      </p:sp>
      <p:sp>
        <p:nvSpPr>
          <p:cNvPr id="201" name="Google Shape;201;p23"/>
          <p:cNvSpPr txBox="1"/>
          <p:nvPr>
            <p:ph idx="1" type="body"/>
          </p:nvPr>
        </p:nvSpPr>
        <p:spPr>
          <a:xfrm>
            <a:off x="1297500" y="1181975"/>
            <a:ext cx="7038900" cy="3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DATABASE 1: </a:t>
            </a:r>
            <a:r>
              <a:rPr lang="en" sz="1400" u="sng">
                <a:solidFill>
                  <a:schemeClr val="accent5"/>
                </a:solidFill>
                <a:hlinkClick r:id="rId3"/>
              </a:rPr>
              <a:t>Wine Quality Dataset</a:t>
            </a:r>
            <a:r>
              <a:rPr lang="en" sz="1400"/>
              <a:t> has 11 training features and quality that ranges from 0 to 10. All of the training features are numeric which makes the data preparation easier. Quality column was modified to detect good quality ( </a:t>
            </a:r>
            <a:r>
              <a:rPr lang="en" sz="1400">
                <a:latin typeface="Arial"/>
                <a:ea typeface="Arial"/>
                <a:cs typeface="Arial"/>
                <a:sym typeface="Arial"/>
              </a:rPr>
              <a:t>≥6) </a:t>
            </a:r>
            <a:r>
              <a:rPr lang="en" sz="1400"/>
              <a:t>as 1 and poor quality (&lt;6) as 0 which split the dataset targets approximately in half. The database contains 4898 Instances. </a:t>
            </a:r>
            <a:endParaRPr sz="1400"/>
          </a:p>
          <a:p>
            <a:pPr indent="0" lvl="0" marL="0" rtl="0" algn="l">
              <a:spcBef>
                <a:spcPts val="1600"/>
              </a:spcBef>
              <a:spcAft>
                <a:spcPts val="0"/>
              </a:spcAft>
              <a:buNone/>
            </a:pPr>
            <a:r>
              <a:rPr lang="en" sz="1400"/>
              <a:t>DATABASE 2: </a:t>
            </a:r>
            <a:r>
              <a:rPr lang="en" sz="1400" u="sng">
                <a:solidFill>
                  <a:schemeClr val="hlink"/>
                </a:solidFill>
                <a:hlinkClick r:id="rId4"/>
              </a:rPr>
              <a:t>Credit Approval Dataset</a:t>
            </a:r>
            <a:r>
              <a:rPr lang="en" sz="1400"/>
              <a:t> has 15 training features and a binary approval decision. Only 6 training features in the dataset are numeric and the remaining 9 are classes. These classes were one-hot encoded which resulted in an increased amount of “new training features”. The dataset contains 690 instances.</a:t>
            </a:r>
            <a:endParaRPr sz="1400"/>
          </a:p>
          <a:p>
            <a:pPr indent="0" lvl="0" marL="0" rtl="0" algn="l">
              <a:spcBef>
                <a:spcPts val="1600"/>
              </a:spcBef>
              <a:spcAft>
                <a:spcPts val="0"/>
              </a:spcAft>
              <a:buNone/>
            </a:pPr>
            <a:r>
              <a:rPr lang="en" sz="1400"/>
              <a:t>Both of the databases were found in UCI Machine Learning Repository:</a:t>
            </a:r>
            <a:endParaRPr sz="1400"/>
          </a:p>
          <a:p>
            <a:pPr indent="0" lvl="0" marL="0" rtl="0" algn="l">
              <a:spcBef>
                <a:spcPts val="1600"/>
              </a:spcBef>
              <a:spcAft>
                <a:spcPts val="1600"/>
              </a:spcAft>
              <a:buNone/>
            </a:pPr>
            <a:r>
              <a:rPr lang="en" sz="1400" u="sng">
                <a:solidFill>
                  <a:schemeClr val="hlink"/>
                </a:solidFill>
                <a:hlinkClick r:id="rId5"/>
              </a:rPr>
              <a:t>https://archive.ics.uci.edu/ml/index.php</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Tools Used</a:t>
            </a:r>
            <a:endParaRPr/>
          </a:p>
        </p:txBody>
      </p:sp>
      <p:sp>
        <p:nvSpPr>
          <p:cNvPr id="207" name="Google Shape;207;p24"/>
          <p:cNvSpPr txBox="1"/>
          <p:nvPr>
            <p:ph idx="1" type="body"/>
          </p:nvPr>
        </p:nvSpPr>
        <p:spPr>
          <a:xfrm>
            <a:off x="1297500" y="1043175"/>
            <a:ext cx="7038900" cy="32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presented in Jupyter Notebook using R - the language for statistical computing that was developed in University of Auckland, New Zealand in 1992. R is widely used for statistics and data analysis and provides a broad range of packages with function implementations.</a:t>
            </a:r>
            <a:endParaRPr/>
          </a:p>
          <a:p>
            <a:pPr indent="0" lvl="0" marL="0" rtl="0" algn="l">
              <a:spcBef>
                <a:spcPts val="1600"/>
              </a:spcBef>
              <a:spcAft>
                <a:spcPts val="0"/>
              </a:spcAft>
              <a:buNone/>
            </a:pPr>
            <a:r>
              <a:rPr lang="en"/>
              <a:t>Packages used:</a:t>
            </a:r>
            <a:endParaRPr/>
          </a:p>
          <a:p>
            <a:pPr indent="0" lvl="0" marL="0" rtl="0" algn="l">
              <a:spcBef>
                <a:spcPts val="1600"/>
              </a:spcBef>
              <a:spcAft>
                <a:spcPts val="0"/>
              </a:spcAft>
              <a:buNone/>
            </a:pPr>
            <a:r>
              <a:rPr lang="en"/>
              <a:t>Caret - caret is a package developed to streamline the process for creating predictive models. It contains useful tools for data pre-processing, model training and variable importance selection. (</a:t>
            </a:r>
            <a:r>
              <a:rPr lang="en"/>
              <a:t>https://cran.r-project.org/web/packages/caret/caret.pdf)</a:t>
            </a:r>
            <a:endParaRPr/>
          </a:p>
          <a:p>
            <a:pPr indent="0" lvl="0" marL="0" rtl="0" algn="l">
              <a:spcBef>
                <a:spcPts val="1600"/>
              </a:spcBef>
              <a:spcAft>
                <a:spcPts val="1600"/>
              </a:spcAft>
              <a:buNone/>
            </a:pPr>
            <a:r>
              <a:rPr lang="en"/>
              <a:t>RandomForest - RandomForest package was developed to implement the relevant functions for working with Random Forest Classifiers including accuracy metrics and variable importance measures. (https://cran.r-project.org/web/packages/randomForest/randomForest.pdf)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Procedures used. Random Forest.</a:t>
            </a:r>
            <a:endParaRPr/>
          </a:p>
          <a:p>
            <a:pPr indent="0" lvl="0" marL="0" rtl="0" algn="l">
              <a:spcBef>
                <a:spcPts val="0"/>
              </a:spcBef>
              <a:spcAft>
                <a:spcPts val="0"/>
              </a:spcAft>
              <a:buNone/>
            </a:pPr>
            <a:r>
              <a:rPr lang="en"/>
              <a:t>caret and randomForest packages.</a:t>
            </a:r>
            <a:endParaRPr/>
          </a:p>
        </p:txBody>
      </p:sp>
      <p:sp>
        <p:nvSpPr>
          <p:cNvPr id="213" name="Google Shape;213;p25"/>
          <p:cNvSpPr txBox="1"/>
          <p:nvPr>
            <p:ph idx="1" type="body"/>
          </p:nvPr>
        </p:nvSpPr>
        <p:spPr>
          <a:xfrm>
            <a:off x="1266650" y="1897000"/>
            <a:ext cx="70389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Search Approach: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Determining Variable Importance: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4" name="Google Shape;214;p25"/>
          <p:cNvPicPr preferRelativeResize="0"/>
          <p:nvPr/>
        </p:nvPicPr>
        <p:blipFill>
          <a:blip r:embed="rId3">
            <a:alphaModFix/>
          </a:blip>
          <a:stretch>
            <a:fillRect/>
          </a:stretch>
        </p:blipFill>
        <p:spPr>
          <a:xfrm>
            <a:off x="1420000" y="2448300"/>
            <a:ext cx="4618060" cy="1164475"/>
          </a:xfrm>
          <a:prstGeom prst="rect">
            <a:avLst/>
          </a:prstGeom>
          <a:noFill/>
          <a:ln>
            <a:noFill/>
          </a:ln>
        </p:spPr>
      </p:pic>
      <p:pic>
        <p:nvPicPr>
          <p:cNvPr id="215" name="Google Shape;215;p25"/>
          <p:cNvPicPr preferRelativeResize="0"/>
          <p:nvPr/>
        </p:nvPicPr>
        <p:blipFill>
          <a:blip r:embed="rId4">
            <a:alphaModFix/>
          </a:blip>
          <a:stretch>
            <a:fillRect/>
          </a:stretch>
        </p:blipFill>
        <p:spPr>
          <a:xfrm>
            <a:off x="1420000" y="4116323"/>
            <a:ext cx="6160549" cy="520225"/>
          </a:xfrm>
          <a:prstGeom prst="rect">
            <a:avLst/>
          </a:prstGeom>
          <a:noFill/>
          <a:ln>
            <a:noFill/>
          </a:ln>
        </p:spPr>
      </p:pic>
      <p:pic>
        <p:nvPicPr>
          <p:cNvPr id="216" name="Google Shape;216;p25"/>
          <p:cNvPicPr preferRelativeResize="0"/>
          <p:nvPr/>
        </p:nvPicPr>
        <p:blipFill>
          <a:blip r:embed="rId5">
            <a:alphaModFix/>
          </a:blip>
          <a:stretch>
            <a:fillRect/>
          </a:stretch>
        </p:blipFill>
        <p:spPr>
          <a:xfrm>
            <a:off x="1347675" y="1392675"/>
            <a:ext cx="2276919" cy="3519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293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Procedures used. SVM. e1071 and pROC packages.</a:t>
            </a:r>
            <a:endParaRPr/>
          </a:p>
        </p:txBody>
      </p:sp>
      <p:sp>
        <p:nvSpPr>
          <p:cNvPr id="222" name="Google Shape;222;p26"/>
          <p:cNvSpPr txBox="1"/>
          <p:nvPr>
            <p:ph idx="1" type="body"/>
          </p:nvPr>
        </p:nvSpPr>
        <p:spPr>
          <a:xfrm>
            <a:off x="1297488" y="1455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normalization and scaling: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Area Under Curve calculation: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Variable Importance calculation:</a:t>
            </a:r>
            <a:endParaRPr/>
          </a:p>
          <a:p>
            <a:pPr indent="0" lvl="0" marL="0" rtl="0" algn="l">
              <a:spcBef>
                <a:spcPts val="1600"/>
              </a:spcBef>
              <a:spcAft>
                <a:spcPts val="1600"/>
              </a:spcAft>
              <a:buNone/>
            </a:pPr>
            <a:r>
              <a:t/>
            </a:r>
            <a:endParaRPr/>
          </a:p>
        </p:txBody>
      </p:sp>
      <p:pic>
        <p:nvPicPr>
          <p:cNvPr id="223" name="Google Shape;223;p26"/>
          <p:cNvPicPr preferRelativeResize="0"/>
          <p:nvPr/>
        </p:nvPicPr>
        <p:blipFill>
          <a:blip r:embed="rId3">
            <a:alphaModFix/>
          </a:blip>
          <a:stretch>
            <a:fillRect/>
          </a:stretch>
        </p:blipFill>
        <p:spPr>
          <a:xfrm>
            <a:off x="1390225" y="1809048"/>
            <a:ext cx="6853427" cy="958400"/>
          </a:xfrm>
          <a:prstGeom prst="rect">
            <a:avLst/>
          </a:prstGeom>
          <a:noFill/>
          <a:ln>
            <a:noFill/>
          </a:ln>
        </p:spPr>
      </p:pic>
      <p:pic>
        <p:nvPicPr>
          <p:cNvPr id="224" name="Google Shape;224;p26"/>
          <p:cNvPicPr preferRelativeResize="0"/>
          <p:nvPr/>
        </p:nvPicPr>
        <p:blipFill>
          <a:blip r:embed="rId4">
            <a:alphaModFix/>
          </a:blip>
          <a:stretch>
            <a:fillRect/>
          </a:stretch>
        </p:blipFill>
        <p:spPr>
          <a:xfrm>
            <a:off x="1390216" y="3021850"/>
            <a:ext cx="4387684" cy="914100"/>
          </a:xfrm>
          <a:prstGeom prst="rect">
            <a:avLst/>
          </a:prstGeom>
          <a:noFill/>
          <a:ln>
            <a:noFill/>
          </a:ln>
        </p:spPr>
      </p:pic>
      <p:pic>
        <p:nvPicPr>
          <p:cNvPr id="225" name="Google Shape;225;p26"/>
          <p:cNvPicPr preferRelativeResize="0"/>
          <p:nvPr/>
        </p:nvPicPr>
        <p:blipFill>
          <a:blip r:embed="rId5">
            <a:alphaModFix/>
          </a:blip>
          <a:stretch>
            <a:fillRect/>
          </a:stretch>
        </p:blipFill>
        <p:spPr>
          <a:xfrm>
            <a:off x="1390250" y="4367975"/>
            <a:ext cx="5912449" cy="744300"/>
          </a:xfrm>
          <a:prstGeom prst="rect">
            <a:avLst/>
          </a:prstGeom>
          <a:noFill/>
          <a:ln>
            <a:noFill/>
          </a:ln>
        </p:spPr>
      </p:pic>
      <p:pic>
        <p:nvPicPr>
          <p:cNvPr id="226" name="Google Shape;226;p26"/>
          <p:cNvPicPr preferRelativeResize="0"/>
          <p:nvPr/>
        </p:nvPicPr>
        <p:blipFill>
          <a:blip r:embed="rId6">
            <a:alphaModFix/>
          </a:blip>
          <a:stretch>
            <a:fillRect/>
          </a:stretch>
        </p:blipFill>
        <p:spPr>
          <a:xfrm>
            <a:off x="4356575" y="963450"/>
            <a:ext cx="1820250" cy="49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2" name="Google Shape;232;p27"/>
          <p:cNvSpPr txBox="1"/>
          <p:nvPr>
            <p:ph idx="1" type="body"/>
          </p:nvPr>
        </p:nvSpPr>
        <p:spPr>
          <a:xfrm>
            <a:off x="1297500" y="1027750"/>
            <a:ext cx="7038900" cy="37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parameter optimization the following values were found to yield best accuracy result:</a:t>
            </a:r>
            <a:endParaRPr/>
          </a:p>
          <a:p>
            <a:pPr indent="0" lvl="0" marL="0" rtl="0" algn="l">
              <a:spcBef>
                <a:spcPts val="1600"/>
              </a:spcBef>
              <a:spcAft>
                <a:spcPts val="0"/>
              </a:spcAft>
              <a:buNone/>
            </a:pPr>
            <a:r>
              <a:rPr lang="en"/>
              <a:t>Random Forest: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SVM:</a:t>
            </a:r>
            <a:endParaRPr/>
          </a:p>
          <a:p>
            <a:pPr indent="0" lvl="0" marL="0" rtl="0" algn="l">
              <a:spcBef>
                <a:spcPts val="1600"/>
              </a:spcBef>
              <a:spcAft>
                <a:spcPts val="1600"/>
              </a:spcAft>
              <a:buNone/>
            </a:pPr>
            <a:r>
              <a:t/>
            </a:r>
            <a:endParaRPr/>
          </a:p>
        </p:txBody>
      </p:sp>
      <p:graphicFrame>
        <p:nvGraphicFramePr>
          <p:cNvPr id="233" name="Google Shape;233;p27"/>
          <p:cNvGraphicFramePr/>
          <p:nvPr/>
        </p:nvGraphicFramePr>
        <p:xfrm>
          <a:off x="2556425" y="1568400"/>
          <a:ext cx="3000000" cy="3000000"/>
        </p:xfrm>
        <a:graphic>
          <a:graphicData uri="http://schemas.openxmlformats.org/drawingml/2006/table">
            <a:tbl>
              <a:tblPr>
                <a:noFill/>
                <a:tableStyleId>{BEA9FDC7-5AA1-4005-B285-E32587682182}</a:tableStyleId>
              </a:tblPr>
              <a:tblGrid>
                <a:gridCol w="1156000"/>
                <a:gridCol w="1156000"/>
                <a:gridCol w="1156000"/>
                <a:gridCol w="1156000"/>
                <a:gridCol w="1156000"/>
              </a:tblGrid>
              <a:tr h="381000">
                <a:tc>
                  <a:txBody>
                    <a:bodyPr>
                      <a:noAutofit/>
                    </a:bodyPr>
                    <a:lstStyle/>
                    <a:p>
                      <a:pPr indent="0" lvl="0" marL="0" rtl="0" algn="l">
                        <a:spcBef>
                          <a:spcPts val="0"/>
                        </a:spcBef>
                        <a:spcAft>
                          <a:spcPts val="0"/>
                        </a:spcAft>
                        <a:buNone/>
                      </a:pPr>
                      <a:r>
                        <a:rPr lang="en">
                          <a:solidFill>
                            <a:schemeClr val="lt1"/>
                          </a:solidFill>
                        </a:rPr>
                        <a:t>DB \Parameter</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a:t>
                      </a:r>
                      <a:r>
                        <a:rPr lang="en">
                          <a:solidFill>
                            <a:schemeClr val="lt1"/>
                          </a:solidFill>
                        </a:rPr>
                        <a:t>NTREE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a:t>
                      </a:r>
                      <a:r>
                        <a:rPr lang="en">
                          <a:solidFill>
                            <a:schemeClr val="lt1"/>
                          </a:solidFill>
                        </a:rPr>
                        <a:t>MTRY</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a:t>
                      </a:r>
                      <a:r>
                        <a:rPr lang="en">
                          <a:solidFill>
                            <a:schemeClr val="lt1"/>
                          </a:solidFill>
                        </a:rPr>
                        <a:t>CUTOFF</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Derived AUC Score</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Wine Quality</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1000</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0.6</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Credit Approval</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1000</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0.6</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0.93</a:t>
                      </a:r>
                      <a:endParaRPr>
                        <a:solidFill>
                          <a:schemeClr val="lt1"/>
                        </a:solidFill>
                      </a:endParaRPr>
                    </a:p>
                  </a:txBody>
                  <a:tcPr marT="91425" marB="91425" marR="91425" marL="91425"/>
                </a:tc>
              </a:tr>
            </a:tbl>
          </a:graphicData>
        </a:graphic>
      </p:graphicFrame>
      <p:graphicFrame>
        <p:nvGraphicFramePr>
          <p:cNvPr id="234" name="Google Shape;234;p27"/>
          <p:cNvGraphicFramePr/>
          <p:nvPr/>
        </p:nvGraphicFramePr>
        <p:xfrm>
          <a:off x="2510225" y="3374250"/>
          <a:ext cx="3000000" cy="3000000"/>
        </p:xfrm>
        <a:graphic>
          <a:graphicData uri="http://schemas.openxmlformats.org/drawingml/2006/table">
            <a:tbl>
              <a:tblPr>
                <a:noFill/>
                <a:tableStyleId>{BEA9FDC7-5AA1-4005-B285-E32587682182}</a:tableStyleId>
              </a:tblPr>
              <a:tblGrid>
                <a:gridCol w="1926675"/>
                <a:gridCol w="1926675"/>
                <a:gridCol w="1926675"/>
              </a:tblGrid>
              <a:tr h="381000">
                <a:tc>
                  <a:txBody>
                    <a:bodyPr>
                      <a:noAutofit/>
                    </a:bodyPr>
                    <a:lstStyle/>
                    <a:p>
                      <a:pPr indent="0" lvl="0" marL="0" rtl="0" algn="l">
                        <a:spcBef>
                          <a:spcPts val="0"/>
                        </a:spcBef>
                        <a:spcAft>
                          <a:spcPts val="0"/>
                        </a:spcAft>
                        <a:buNone/>
                      </a:pPr>
                      <a:r>
                        <a:rPr lang="en">
                          <a:solidFill>
                            <a:schemeClr val="lt1"/>
                          </a:solidFill>
                        </a:rPr>
                        <a:t>DB \ Parameter</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Optimal C</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Derived AUC Score</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Wine Quality</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0.01</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0.81</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lt1"/>
                          </a:solidFill>
                        </a:rPr>
                        <a:t>Credit Approval</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8</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0.92</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40" name="Google Shape;240;p28"/>
          <p:cNvSpPr txBox="1"/>
          <p:nvPr>
            <p:ph idx="1" type="body"/>
          </p:nvPr>
        </p:nvSpPr>
        <p:spPr>
          <a:xfrm>
            <a:off x="1297500" y="1012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features in each dataset were identified for each ML method. The derived results showed some degree of similarity between two different methods:</a:t>
            </a:r>
            <a:endParaRPr/>
          </a:p>
          <a:p>
            <a:pPr indent="0" lvl="0" marL="0" rtl="0" algn="l">
              <a:spcBef>
                <a:spcPts val="1600"/>
              </a:spcBef>
              <a:spcAft>
                <a:spcPts val="0"/>
              </a:spcAft>
              <a:buNone/>
            </a:pPr>
            <a:r>
              <a:rPr lang="en"/>
              <a:t>Wine Quality DB:                                                                     Credit Approval DB:</a:t>
            </a:r>
            <a:endParaRPr/>
          </a:p>
          <a:p>
            <a:pPr indent="0" lvl="0" marL="0" rtl="0" algn="l">
              <a:spcBef>
                <a:spcPts val="1600"/>
              </a:spcBef>
              <a:spcAft>
                <a:spcPts val="1600"/>
              </a:spcAft>
              <a:buNone/>
            </a:pPr>
            <a:r>
              <a:rPr lang="en" sz="1200"/>
              <a:t>Random Forest MDA               SVM   |w</a:t>
            </a:r>
            <a:r>
              <a:rPr baseline="-25000" lang="en" sz="1200"/>
              <a:t>j</a:t>
            </a:r>
            <a:r>
              <a:rPr lang="en" sz="1200"/>
              <a:t>|                              Random Forest MDA       SVM </a:t>
            </a:r>
            <a:r>
              <a:rPr lang="en" sz="1200"/>
              <a:t>|w</a:t>
            </a:r>
            <a:r>
              <a:rPr baseline="-25000" lang="en" sz="1200"/>
              <a:t>j</a:t>
            </a:r>
            <a:r>
              <a:rPr lang="en" sz="1200"/>
              <a:t>| </a:t>
            </a:r>
            <a:endParaRPr sz="1200"/>
          </a:p>
        </p:txBody>
      </p:sp>
      <p:pic>
        <p:nvPicPr>
          <p:cNvPr id="241" name="Google Shape;241;p28"/>
          <p:cNvPicPr preferRelativeResize="0"/>
          <p:nvPr/>
        </p:nvPicPr>
        <p:blipFill>
          <a:blip r:embed="rId3">
            <a:alphaModFix/>
          </a:blip>
          <a:stretch>
            <a:fillRect/>
          </a:stretch>
        </p:blipFill>
        <p:spPr>
          <a:xfrm>
            <a:off x="2768072" y="2508988"/>
            <a:ext cx="1403653" cy="2227775"/>
          </a:xfrm>
          <a:prstGeom prst="rect">
            <a:avLst/>
          </a:prstGeom>
          <a:noFill/>
          <a:ln>
            <a:noFill/>
          </a:ln>
        </p:spPr>
      </p:pic>
      <p:pic>
        <p:nvPicPr>
          <p:cNvPr id="242" name="Google Shape;242;p28"/>
          <p:cNvPicPr preferRelativeResize="0"/>
          <p:nvPr/>
        </p:nvPicPr>
        <p:blipFill>
          <a:blip r:embed="rId4">
            <a:alphaModFix/>
          </a:blip>
          <a:stretch>
            <a:fillRect/>
          </a:stretch>
        </p:blipFill>
        <p:spPr>
          <a:xfrm>
            <a:off x="1364425" y="2508650"/>
            <a:ext cx="1403648" cy="2228451"/>
          </a:xfrm>
          <a:prstGeom prst="rect">
            <a:avLst/>
          </a:prstGeom>
          <a:noFill/>
          <a:ln>
            <a:noFill/>
          </a:ln>
        </p:spPr>
      </p:pic>
      <p:pic>
        <p:nvPicPr>
          <p:cNvPr id="243" name="Google Shape;243;p28"/>
          <p:cNvPicPr preferRelativeResize="0"/>
          <p:nvPr/>
        </p:nvPicPr>
        <p:blipFill>
          <a:blip r:embed="rId5">
            <a:alphaModFix/>
          </a:blip>
          <a:stretch>
            <a:fillRect/>
          </a:stretch>
        </p:blipFill>
        <p:spPr>
          <a:xfrm>
            <a:off x="5258014" y="2476400"/>
            <a:ext cx="954235" cy="2434700"/>
          </a:xfrm>
          <a:prstGeom prst="rect">
            <a:avLst/>
          </a:prstGeom>
          <a:noFill/>
          <a:ln>
            <a:noFill/>
          </a:ln>
        </p:spPr>
      </p:pic>
      <p:pic>
        <p:nvPicPr>
          <p:cNvPr id="244" name="Google Shape;244;p28"/>
          <p:cNvPicPr preferRelativeResize="0"/>
          <p:nvPr/>
        </p:nvPicPr>
        <p:blipFill>
          <a:blip r:embed="rId6">
            <a:alphaModFix/>
          </a:blip>
          <a:stretch>
            <a:fillRect/>
          </a:stretch>
        </p:blipFill>
        <p:spPr>
          <a:xfrm>
            <a:off x="6212250" y="2476400"/>
            <a:ext cx="926025" cy="243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50" name="Google Shape;250;p29"/>
          <p:cNvSpPr txBox="1"/>
          <p:nvPr>
            <p:ph idx="1" type="body"/>
          </p:nvPr>
        </p:nvSpPr>
        <p:spPr>
          <a:xfrm>
            <a:off x="1297500" y="9762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obtaining top important features for two different machine learning models on two different databases, new models were trained based on only half of the most important features of the dataset.  The following results were obtained:</a:t>
            </a:r>
            <a:endParaRPr/>
          </a:p>
        </p:txBody>
      </p:sp>
      <p:graphicFrame>
        <p:nvGraphicFramePr>
          <p:cNvPr id="251" name="Google Shape;251;p29"/>
          <p:cNvGraphicFramePr/>
          <p:nvPr/>
        </p:nvGraphicFramePr>
        <p:xfrm>
          <a:off x="748150" y="2101350"/>
          <a:ext cx="3000000" cy="3000000"/>
        </p:xfrm>
        <a:graphic>
          <a:graphicData uri="http://schemas.openxmlformats.org/drawingml/2006/table">
            <a:tbl>
              <a:tblPr>
                <a:noFill/>
                <a:tableStyleId>{BEA9FDC7-5AA1-4005-B285-E32587682182}</a:tableStyleId>
              </a:tblPr>
              <a:tblGrid>
                <a:gridCol w="2612200"/>
                <a:gridCol w="2288350"/>
                <a:gridCol w="2450275"/>
              </a:tblGrid>
              <a:tr h="434825">
                <a:tc>
                  <a:txBody>
                    <a:bodyPr>
                      <a:noAutofit/>
                    </a:bodyPr>
                    <a:lstStyle/>
                    <a:p>
                      <a:pPr indent="0" lvl="0" marL="0" rtl="0" algn="l">
                        <a:spcBef>
                          <a:spcPts val="0"/>
                        </a:spcBef>
                        <a:spcAft>
                          <a:spcPts val="0"/>
                        </a:spcAft>
                        <a:buNone/>
                      </a:pPr>
                      <a:r>
                        <a:rPr lang="en">
                          <a:solidFill>
                            <a:schemeClr val="lt1"/>
                          </a:solidFill>
                        </a:rPr>
                        <a:t>Database    \     ML method</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RandomForest</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SVM</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a:solidFill>
                            <a:schemeClr val="lt1"/>
                          </a:solidFill>
                        </a:rPr>
                        <a:t>Wine quality DB</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0.91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0.81 AUC Score</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a:solidFill>
                            <a:schemeClr val="lt1"/>
                          </a:solidFill>
                        </a:rPr>
                        <a:t>Credit approval DB</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0.93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0.92 AUC Score</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sz="1200">
                          <a:solidFill>
                            <a:schemeClr val="lt1"/>
                          </a:solidFill>
                        </a:rPr>
                        <a:t>Wine quality DB (top ranked ½ of features)</a:t>
                      </a:r>
                      <a:endParaRPr sz="1200">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0.90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0.79 AUC Score</a:t>
                      </a:r>
                      <a:endParaRPr>
                        <a:solidFill>
                          <a:schemeClr val="lt1"/>
                        </a:solidFill>
                      </a:endParaRPr>
                    </a:p>
                  </a:txBody>
                  <a:tcPr marT="91425" marB="91425" marR="91425" marL="91425"/>
                </a:tc>
              </a:tr>
              <a:tr h="434825">
                <a:tc>
                  <a:txBody>
                    <a:bodyPr>
                      <a:noAutofit/>
                    </a:bodyPr>
                    <a:lstStyle/>
                    <a:p>
                      <a:pPr indent="0" lvl="0" marL="0" rtl="0" algn="l">
                        <a:spcBef>
                          <a:spcPts val="0"/>
                        </a:spcBef>
                        <a:spcAft>
                          <a:spcPts val="0"/>
                        </a:spcAft>
                        <a:buNone/>
                      </a:pPr>
                      <a:r>
                        <a:rPr lang="en" sz="1200">
                          <a:solidFill>
                            <a:schemeClr val="lt1"/>
                          </a:solidFill>
                        </a:rPr>
                        <a:t>Credit approval DB (top ranked ½ of features)</a:t>
                      </a:r>
                      <a:endParaRPr sz="1200">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0.92 AUC Score</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0.88 AUC Score</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57" name="Google Shape;257;p30"/>
          <p:cNvSpPr txBox="1"/>
          <p:nvPr>
            <p:ph idx="1" type="body"/>
          </p:nvPr>
        </p:nvSpPr>
        <p:spPr>
          <a:xfrm>
            <a:off x="1297500" y="1045650"/>
            <a:ext cx="7038900" cy="37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showed that both Random Forest and Support Vector Classifiers can produce good classification results for the selected databases. In both datasets Random Forests slightly outperforms SVM.</a:t>
            </a:r>
            <a:endParaRPr sz="1200"/>
          </a:p>
          <a:p>
            <a:pPr indent="0" lvl="0" marL="0" rtl="0" algn="l">
              <a:spcBef>
                <a:spcPts val="1600"/>
              </a:spcBef>
              <a:spcAft>
                <a:spcPts val="0"/>
              </a:spcAft>
              <a:buNone/>
            </a:pPr>
            <a:r>
              <a:rPr lang="en" sz="1200"/>
              <a:t>We showed that feature importance can be estimated using MDA values for Random Forests and absolute values of relative weights for SVM with features normalized to 0 mean and unit variance. While the feature importances for different classifiers are not exactly the same, they do </a:t>
            </a:r>
            <a:r>
              <a:rPr lang="en" sz="1200"/>
              <a:t>possess</a:t>
            </a:r>
            <a:r>
              <a:rPr lang="en" sz="1200"/>
              <a:t> a considerable degree of similarity. </a:t>
            </a:r>
            <a:endParaRPr sz="1200"/>
          </a:p>
          <a:p>
            <a:pPr indent="0" lvl="0" marL="0" rtl="0" algn="l">
              <a:spcBef>
                <a:spcPts val="1600"/>
              </a:spcBef>
              <a:spcAft>
                <a:spcPts val="0"/>
              </a:spcAft>
              <a:buNone/>
            </a:pPr>
            <a:r>
              <a:rPr lang="en" sz="1200"/>
              <a:t>We then showed that for both of the ML methods the datasets cut in half with only most important features left can produce almost same results as the full datasets.</a:t>
            </a:r>
            <a:endParaRPr sz="1200"/>
          </a:p>
          <a:p>
            <a:pPr indent="0" lvl="0" marL="0" rtl="0" algn="l">
              <a:spcBef>
                <a:spcPts val="1600"/>
              </a:spcBef>
              <a:spcAft>
                <a:spcPts val="0"/>
              </a:spcAft>
              <a:buNone/>
            </a:pPr>
            <a:r>
              <a:rPr lang="en" sz="1200"/>
              <a:t>This confirms the results obtained in </a:t>
            </a:r>
            <a:r>
              <a:rPr lang="en" sz="900">
                <a:latin typeface="Arial"/>
                <a:ea typeface="Arial"/>
                <a:cs typeface="Arial"/>
                <a:sym typeface="Arial"/>
              </a:rPr>
              <a:t>“Improving the explainability of Random Forest classifier - user centered approach”</a:t>
            </a:r>
            <a:r>
              <a:rPr lang="en" sz="1200"/>
              <a:t>[2] which also found that a small amount of features is required to make a meaningful ML prediction. </a:t>
            </a:r>
            <a:endParaRPr sz="1200"/>
          </a:p>
          <a:p>
            <a:pPr indent="0" lvl="0" marL="0" rtl="0" algn="l">
              <a:spcBef>
                <a:spcPts val="1600"/>
              </a:spcBef>
              <a:spcAft>
                <a:spcPts val="1600"/>
              </a:spcAft>
              <a:buNone/>
            </a:pPr>
            <a:r>
              <a:rPr lang="en" sz="1200"/>
              <a:t>In many cases using less features for ML pipeline can reduce operation costs, but it also makes ML process more intuitive and easier to understand.</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63" name="Google Shape;26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 would like to thank Professor D. Petkovic for supervising this Study and providing great insight on the use of Machine Learning in real business applications as well as guiding me through the theoretical background of studied Machine Learning methods.</a:t>
            </a:r>
            <a:endParaRPr sz="1800"/>
          </a:p>
          <a:p>
            <a:pPr indent="0" lvl="0" marL="0" rtl="0" algn="l">
              <a:spcBef>
                <a:spcPts val="1600"/>
              </a:spcBef>
              <a:spcAft>
                <a:spcPts val="1600"/>
              </a:spcAft>
              <a:buNone/>
            </a:pPr>
            <a:r>
              <a:rPr lang="en" sz="1800"/>
              <a:t>Additional thanks to Dr. L Buturovic for providing help with understanding Support Vector Machines in theory and practice.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141" name="Google Shape;141;p14"/>
          <p:cNvSpPr txBox="1"/>
          <p:nvPr>
            <p:ph idx="1" type="body"/>
          </p:nvPr>
        </p:nvSpPr>
        <p:spPr>
          <a:xfrm>
            <a:off x="1297500" y="1467325"/>
            <a:ext cx="7038900" cy="322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a:t>
            </a:r>
            <a:r>
              <a:rPr lang="en" sz="1800"/>
              <a:t>ompare the performance of two machine learning models: Random Forest classifier and Support Vector Machine using accuracy metrics widely used in industry setting.</a:t>
            </a:r>
            <a:endParaRPr sz="1800"/>
          </a:p>
          <a:p>
            <a:pPr indent="-342900" lvl="0" marL="457200" rtl="0" algn="l">
              <a:spcBef>
                <a:spcPts val="0"/>
              </a:spcBef>
              <a:spcAft>
                <a:spcPts val="0"/>
              </a:spcAft>
              <a:buSzPts val="1800"/>
              <a:buAutoNum type="arabicPeriod"/>
            </a:pPr>
            <a:r>
              <a:rPr lang="en" sz="1800"/>
              <a:t>Provide some insight to explainability of the derived models presenting intuitive explanations to how the predictions are made and what are the most important prediction features in used databases.</a:t>
            </a:r>
            <a:endParaRPr sz="1800"/>
          </a:p>
          <a:p>
            <a:pPr indent="0" lvl="0" marL="0" rtl="0" algn="l">
              <a:spcBef>
                <a:spcPts val="1600"/>
              </a:spcBef>
              <a:spcAft>
                <a:spcPts val="1600"/>
              </a:spcAft>
              <a:buNone/>
            </a:pPr>
            <a:r>
              <a:rPr lang="en" sz="1800"/>
              <a:t>Two distinct Databases are taken from UCI Machine Learning Repository and are publicly available for use.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2598775" y="70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9" name="Google Shape;269;p32"/>
          <p:cNvSpPr txBox="1"/>
          <p:nvPr>
            <p:ph idx="1" type="body"/>
          </p:nvPr>
        </p:nvSpPr>
        <p:spPr>
          <a:xfrm>
            <a:off x="515900" y="750325"/>
            <a:ext cx="8259600" cy="40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900">
                <a:solidFill>
                  <a:srgbClr val="333333"/>
                </a:solidFill>
                <a:highlight>
                  <a:srgbClr val="FFFFFF"/>
                </a:highlight>
                <a:latin typeface="Arial"/>
                <a:ea typeface="Arial"/>
                <a:cs typeface="Arial"/>
                <a:sym typeface="Arial"/>
              </a:rPr>
              <a:t>[1]Buturovic L, Wong M, Tang GW, Altman RB, Petkovic D (2014) High Precision Prediction of Functional Sites in Protein Structures. PLoS ONE 9(3): e91240. </a:t>
            </a:r>
            <a:r>
              <a:rPr lang="en" sz="900" u="sng">
                <a:solidFill>
                  <a:schemeClr val="accent5"/>
                </a:solidFill>
                <a:hlinkClick r:id="rId3"/>
              </a:rPr>
              <a:t>https://journals.plos.org/plosone/article?id=10.1371/journal.pone.0091240</a:t>
            </a:r>
            <a:endParaRPr sz="900"/>
          </a:p>
          <a:p>
            <a:pPr indent="0" lvl="0" marL="0" rtl="0" algn="l">
              <a:spcBef>
                <a:spcPts val="1600"/>
              </a:spcBef>
              <a:spcAft>
                <a:spcPts val="0"/>
              </a:spcAft>
              <a:buClr>
                <a:srgbClr val="000000"/>
              </a:buClr>
              <a:buSzPts val="1100"/>
              <a:buFont typeface="Arial"/>
              <a:buNone/>
            </a:pPr>
            <a:r>
              <a:rPr lang="en" sz="900">
                <a:solidFill>
                  <a:srgbClr val="303030"/>
                </a:solidFill>
                <a:highlight>
                  <a:schemeClr val="lt1"/>
                </a:highlight>
                <a:latin typeface="Arial"/>
                <a:ea typeface="Arial"/>
                <a:cs typeface="Arial"/>
                <a:sym typeface="Arial"/>
              </a:rPr>
              <a:t>[2]Petkovic, Dragutin et al. “Improving the explainability of Random Forest classifier - user centered approach” </a:t>
            </a:r>
            <a:r>
              <a:rPr i="1" lang="en" sz="900">
                <a:solidFill>
                  <a:srgbClr val="303030"/>
                </a:solidFill>
                <a:highlight>
                  <a:schemeClr val="lt1"/>
                </a:highlight>
                <a:latin typeface="Arial"/>
                <a:ea typeface="Arial"/>
                <a:cs typeface="Arial"/>
                <a:sym typeface="Arial"/>
              </a:rPr>
              <a:t>Pacific Symposium on Biocomputing. Pacific Symposium on Biocomputing</a:t>
            </a:r>
            <a:r>
              <a:rPr lang="en" sz="900">
                <a:solidFill>
                  <a:srgbClr val="303030"/>
                </a:solidFill>
                <a:highlight>
                  <a:schemeClr val="lt1"/>
                </a:highlight>
                <a:latin typeface="Arial"/>
                <a:ea typeface="Arial"/>
                <a:cs typeface="Arial"/>
                <a:sym typeface="Arial"/>
              </a:rPr>
              <a:t> vol. 23 (2018): 204-215.</a:t>
            </a:r>
            <a:r>
              <a:rPr lang="en" sz="900" u="sng">
                <a:solidFill>
                  <a:schemeClr val="accent5"/>
                </a:solidFill>
                <a:hlinkClick r:id="rId4"/>
              </a:rPr>
              <a:t>https://psb.stanford.edu/psb-online/proceedings/psb18/petkovic.pdf</a:t>
            </a:r>
            <a:endParaRPr sz="900"/>
          </a:p>
          <a:p>
            <a:pPr indent="0" lvl="0" marL="0" rtl="0" algn="l">
              <a:spcBef>
                <a:spcPts val="1600"/>
              </a:spcBef>
              <a:spcAft>
                <a:spcPts val="0"/>
              </a:spcAft>
              <a:buClr>
                <a:srgbClr val="000000"/>
              </a:buClr>
              <a:buSzPts val="1100"/>
              <a:buFont typeface="Arial"/>
              <a:buNone/>
            </a:pPr>
            <a:r>
              <a:rPr lang="en" sz="900">
                <a:solidFill>
                  <a:srgbClr val="000000"/>
                </a:solidFill>
                <a:highlight>
                  <a:schemeClr val="lt1"/>
                </a:highlight>
              </a:rPr>
              <a:t>[3]Petkovic, Dragutin &amp; Kobzik, Lester &amp; Re, Christopher. (2018). Machine learning and deep analytics for biocomputing: call for better explainability. 623-627. </a:t>
            </a:r>
            <a:r>
              <a:rPr lang="en" sz="900" u="sng">
                <a:solidFill>
                  <a:schemeClr val="accent5"/>
                </a:solidFill>
                <a:hlinkClick r:id="rId5"/>
              </a:rPr>
              <a:t>https://psb.stanford.edu/psb-online/proceedings/psb18/wkshop-machine.pdf</a:t>
            </a:r>
            <a:endParaRPr sz="900"/>
          </a:p>
          <a:p>
            <a:pPr indent="0" lvl="0" marL="0" rtl="0" algn="l">
              <a:spcBef>
                <a:spcPts val="1600"/>
              </a:spcBef>
              <a:spcAft>
                <a:spcPts val="0"/>
              </a:spcAft>
              <a:buNone/>
            </a:pPr>
            <a:r>
              <a:rPr lang="en" sz="900">
                <a:solidFill>
                  <a:srgbClr val="000000"/>
                </a:solidFill>
                <a:highlight>
                  <a:schemeClr val="lt1"/>
                </a:highlight>
              </a:rPr>
              <a:t>[4]Olson, Randal &amp; La Cava, William &amp; Mustahsan, Zairah &amp; Varik, Akshay &amp; Moore, Jason. (2018). Data-driven advice for applying machine learning to bioinformatics problems. 192-203.</a:t>
            </a:r>
            <a:r>
              <a:rPr lang="en" sz="900"/>
              <a:t> </a:t>
            </a:r>
            <a:r>
              <a:rPr lang="en" sz="900" u="sng">
                <a:solidFill>
                  <a:schemeClr val="accent5"/>
                </a:solidFill>
                <a:hlinkClick r:id="rId6"/>
              </a:rPr>
              <a:t>https://psb.stanford.edu/psb-online/proceedings/psb18/olson.pdf</a:t>
            </a:r>
            <a:endParaRPr sz="900"/>
          </a:p>
          <a:p>
            <a:pPr indent="0" lvl="0" marL="0" rtl="0" algn="l">
              <a:spcBef>
                <a:spcPts val="1600"/>
              </a:spcBef>
              <a:spcAft>
                <a:spcPts val="0"/>
              </a:spcAft>
              <a:buClr>
                <a:srgbClr val="000000"/>
              </a:buClr>
              <a:buSzPts val="1100"/>
              <a:buFont typeface="Arial"/>
              <a:buNone/>
            </a:pPr>
            <a:r>
              <a:rPr lang="en" sz="900">
                <a:solidFill>
                  <a:srgbClr val="000000"/>
                </a:solidFill>
                <a:highlight>
                  <a:schemeClr val="lt1"/>
                </a:highlight>
              </a:rPr>
              <a:t>[5]Chang, Yin-Wen &amp; Lin, Chih-Jen. (2008). Feature ranking using linear SVM. Journal of Machine Learning Research - Proceedings Track. 3. 53-64.</a:t>
            </a:r>
            <a:r>
              <a:rPr lang="en" sz="900"/>
              <a:t> </a:t>
            </a:r>
            <a:r>
              <a:rPr lang="en" sz="900" u="sng">
                <a:solidFill>
                  <a:schemeClr val="accent5"/>
                </a:solidFill>
                <a:hlinkClick r:id="rId7"/>
              </a:rPr>
              <a:t>http://proceedings.mlr.press/v3/chang08a/chang08a.pdf</a:t>
            </a:r>
            <a:endParaRPr sz="900"/>
          </a:p>
          <a:p>
            <a:pPr indent="0" lvl="0" marL="0" rtl="0" algn="l">
              <a:spcBef>
                <a:spcPts val="1600"/>
              </a:spcBef>
              <a:spcAft>
                <a:spcPts val="0"/>
              </a:spcAft>
              <a:buClr>
                <a:srgbClr val="000000"/>
              </a:buClr>
              <a:buSzPts val="1100"/>
              <a:buFont typeface="Arial"/>
              <a:buNone/>
            </a:pPr>
            <a:r>
              <a:rPr lang="en" sz="900">
                <a:solidFill>
                  <a:srgbClr val="333333"/>
                </a:solidFill>
                <a:highlight>
                  <a:srgbClr val="FFFFFF"/>
                </a:highlight>
                <a:latin typeface="Arial"/>
                <a:ea typeface="Arial"/>
                <a:cs typeface="Arial"/>
                <a:sym typeface="Arial"/>
              </a:rPr>
              <a:t>[6]Breiman L (2001) Random Forest. Machine Learning 45 </a:t>
            </a:r>
            <a:r>
              <a:rPr lang="en" sz="900">
                <a:solidFill>
                  <a:srgbClr val="0000FF"/>
                </a:solidFill>
                <a:latin typeface="Arial"/>
                <a:ea typeface="Arial"/>
                <a:cs typeface="Arial"/>
                <a:sym typeface="Arial"/>
              </a:rPr>
              <a:t> https://link.springer.com/article/10.1023/A:1010933404324</a:t>
            </a:r>
            <a:endParaRPr sz="900">
              <a:solidFill>
                <a:srgbClr val="0000FF"/>
              </a:solidFill>
              <a:latin typeface="Arial"/>
              <a:ea typeface="Arial"/>
              <a:cs typeface="Arial"/>
              <a:sym typeface="Arial"/>
            </a:endParaRPr>
          </a:p>
          <a:p>
            <a:pPr indent="0" lvl="0" marL="0" rtl="0" algn="l">
              <a:spcBef>
                <a:spcPts val="1600"/>
              </a:spcBef>
              <a:spcAft>
                <a:spcPts val="0"/>
              </a:spcAft>
              <a:buNone/>
            </a:pPr>
            <a:r>
              <a:rPr lang="en" sz="900"/>
              <a:t>Wine Quality Dataset: </a:t>
            </a:r>
            <a:r>
              <a:rPr lang="en" sz="900" u="sng">
                <a:solidFill>
                  <a:srgbClr val="1155CC"/>
                </a:solidFill>
                <a:latin typeface="Arial"/>
                <a:ea typeface="Arial"/>
                <a:cs typeface="Arial"/>
                <a:sym typeface="Arial"/>
                <a:hlinkClick r:id="rId8"/>
              </a:rPr>
              <a:t>https://archive.ics.uci.edu/ml/datasets/Wine+Quality</a:t>
            </a:r>
            <a:endParaRPr sz="900"/>
          </a:p>
          <a:p>
            <a:pPr indent="0" lvl="0" marL="0" rtl="0" algn="l">
              <a:spcBef>
                <a:spcPts val="1600"/>
              </a:spcBef>
              <a:spcAft>
                <a:spcPts val="0"/>
              </a:spcAft>
              <a:buNone/>
            </a:pPr>
            <a:r>
              <a:rPr lang="en" sz="900"/>
              <a:t>Credit Approval Dataset: </a:t>
            </a:r>
            <a:r>
              <a:rPr lang="en" sz="900" u="sng">
                <a:solidFill>
                  <a:srgbClr val="1155CC"/>
                </a:solidFill>
                <a:latin typeface="Arial"/>
                <a:ea typeface="Arial"/>
                <a:cs typeface="Arial"/>
                <a:sym typeface="Arial"/>
                <a:hlinkClick r:id="rId9"/>
              </a:rPr>
              <a:t>https://archive.ics.uci.edu/ml/datasets/Credit+Approval</a:t>
            </a:r>
            <a:endParaRPr sz="900"/>
          </a:p>
          <a:p>
            <a:pPr indent="0" lvl="0" marL="0" rtl="0" algn="l">
              <a:spcBef>
                <a:spcPts val="1600"/>
              </a:spcBef>
              <a:spcAft>
                <a:spcPts val="0"/>
              </a:spcAft>
              <a:buNone/>
            </a:pPr>
            <a:r>
              <a:rPr lang="en" sz="900"/>
              <a:t>Caret package references: </a:t>
            </a:r>
            <a:r>
              <a:rPr lang="en" sz="900" u="sng">
                <a:solidFill>
                  <a:schemeClr val="hlink"/>
                </a:solidFill>
                <a:hlinkClick r:id="rId10"/>
              </a:rPr>
              <a:t>https://cran.r-project.org/web/packages/caret/caret.pdf</a:t>
            </a:r>
            <a:endParaRPr sz="900"/>
          </a:p>
          <a:p>
            <a:pPr indent="0" lvl="0" marL="0" rtl="0" algn="l">
              <a:spcBef>
                <a:spcPts val="1600"/>
              </a:spcBef>
              <a:spcAft>
                <a:spcPts val="0"/>
              </a:spcAft>
              <a:buNone/>
            </a:pPr>
            <a:r>
              <a:rPr lang="en" sz="900"/>
              <a:t>RandomForest package references: </a:t>
            </a:r>
            <a:r>
              <a:rPr lang="en" sz="900" u="sng">
                <a:solidFill>
                  <a:schemeClr val="hlink"/>
                </a:solidFill>
                <a:hlinkClick r:id="rId11"/>
              </a:rPr>
              <a:t>https://cran.r-project.org/web/packages/randomForest/randomForest.pdf</a:t>
            </a:r>
            <a:endParaRPr sz="900"/>
          </a:p>
          <a:p>
            <a:pPr indent="0" lvl="0" marL="0" rtl="0" algn="l">
              <a:spcBef>
                <a:spcPts val="1600"/>
              </a:spcBef>
              <a:spcAft>
                <a:spcPts val="0"/>
              </a:spcAft>
              <a:buNone/>
            </a:pPr>
            <a:r>
              <a:t/>
            </a:r>
            <a:endParaRPr sz="900">
              <a:solidFill>
                <a:srgbClr val="333333"/>
              </a:solidFill>
              <a:latin typeface="Arial"/>
              <a:ea typeface="Arial"/>
              <a:cs typeface="Arial"/>
              <a:sym typeface="Arial"/>
            </a:endParaRPr>
          </a:p>
          <a:p>
            <a:pPr indent="0" lvl="0" marL="0" rtl="0" algn="l">
              <a:spcBef>
                <a:spcPts val="1600"/>
              </a:spcBef>
              <a:spcAft>
                <a:spcPts val="0"/>
              </a:spcAft>
              <a:buNone/>
            </a:pPr>
            <a:r>
              <a:t/>
            </a:r>
            <a:endParaRPr sz="900"/>
          </a:p>
          <a:p>
            <a:pPr indent="0" lvl="0" marL="0" rtl="0" algn="l">
              <a:spcBef>
                <a:spcPts val="1600"/>
              </a:spcBef>
              <a:spcAft>
                <a:spcPts val="0"/>
              </a:spcAft>
              <a:buNone/>
            </a:pPr>
            <a:r>
              <a:t/>
            </a:r>
            <a:endParaRPr sz="900"/>
          </a:p>
          <a:p>
            <a:pPr indent="0" lvl="0" marL="0" rtl="0" algn="l">
              <a:spcBef>
                <a:spcPts val="1600"/>
              </a:spcBef>
              <a:spcAft>
                <a:spcPts val="0"/>
              </a:spcAft>
              <a:buNone/>
            </a:pPr>
            <a:r>
              <a:t/>
            </a:r>
            <a:endParaRPr sz="900"/>
          </a:p>
          <a:p>
            <a:pPr indent="0" lvl="0" marL="0" rtl="0" algn="l">
              <a:spcBef>
                <a:spcPts val="1600"/>
              </a:spcBef>
              <a:spcAft>
                <a:spcPts val="0"/>
              </a:spcAft>
              <a:buNone/>
            </a:pPr>
            <a:r>
              <a:t/>
            </a:r>
            <a:endParaRPr sz="9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806450" y="2352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interest!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147" name="Google Shape;147;p15"/>
          <p:cNvSpPr txBox="1"/>
          <p:nvPr>
            <p:ph idx="1" type="body"/>
          </p:nvPr>
        </p:nvSpPr>
        <p:spPr>
          <a:xfrm>
            <a:off x="1297500" y="1173125"/>
            <a:ext cx="7038900" cy="3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Random Forest Classifier was chosen as first machine learning technique which is a powerful tool in analysing big data showing significant results in various applications</a:t>
            </a:r>
            <a:endParaRPr sz="1400"/>
          </a:p>
          <a:p>
            <a:pPr indent="0" lvl="0" marL="0" rtl="0" algn="l">
              <a:spcBef>
                <a:spcPts val="1600"/>
              </a:spcBef>
              <a:spcAft>
                <a:spcPts val="0"/>
              </a:spcAft>
              <a:buNone/>
            </a:pPr>
            <a:r>
              <a:rPr lang="en" sz="1400"/>
              <a:t>Random Forest is a technique that utilizes Decision Tree Statistical Learning and improves it using ensemble method. Multiple Decision Trees are combined to arrive to an overall prediction.</a:t>
            </a:r>
            <a:endParaRPr sz="1400"/>
          </a:p>
          <a:p>
            <a:pPr indent="0" lvl="0" marL="0" rtl="0" algn="l">
              <a:spcBef>
                <a:spcPts val="1600"/>
              </a:spcBef>
              <a:spcAft>
                <a:spcPts val="0"/>
              </a:spcAft>
              <a:buNone/>
            </a:pPr>
            <a:r>
              <a:rPr lang="en" sz="1400"/>
              <a:t>In the process of training the data is bootstrapped into groups and each Decision Tree in the forest is trained on its own data. The bootstrapped data points are drawn with replacement making each Decision Tree to be trained on a separate training set.  Once the training is complete, the overall outcome is determined based on the amount of class predictions of individual trees.</a:t>
            </a:r>
            <a:endParaRPr sz="1400"/>
          </a:p>
          <a:p>
            <a:pPr indent="0" lvl="0" marL="0" rtl="0" algn="l">
              <a:spcBef>
                <a:spcPts val="1600"/>
              </a:spcBef>
              <a:spcAft>
                <a:spcPts val="1600"/>
              </a:spcAft>
              <a:buNone/>
            </a:pPr>
            <a:r>
              <a:rPr lang="en" sz="1000"/>
              <a:t>From [6]</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Parameters and Optimization</a:t>
            </a:r>
            <a:endParaRPr/>
          </a:p>
        </p:txBody>
      </p:sp>
      <p:sp>
        <p:nvSpPr>
          <p:cNvPr id="153" name="Google Shape;153;p16"/>
          <p:cNvSpPr txBox="1"/>
          <p:nvPr>
            <p:ph idx="1" type="body"/>
          </p:nvPr>
        </p:nvSpPr>
        <p:spPr>
          <a:xfrm>
            <a:off x="1297500" y="1112575"/>
            <a:ext cx="7038900" cy="3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Tuned parameters</a:t>
            </a:r>
            <a:r>
              <a:rPr lang="en" sz="1200"/>
              <a:t>:</a:t>
            </a:r>
            <a:endParaRPr sz="1200"/>
          </a:p>
          <a:p>
            <a:pPr indent="-304800" lvl="0" marL="457200" rtl="0" algn="l">
              <a:spcBef>
                <a:spcPts val="1600"/>
              </a:spcBef>
              <a:spcAft>
                <a:spcPts val="0"/>
              </a:spcAft>
              <a:buSzPts val="1200"/>
              <a:buAutoNum type="arabicPeriod"/>
            </a:pPr>
            <a:r>
              <a:rPr lang="en" sz="1200"/>
              <a:t>NTREE - number of trees generated during bootstrapping process</a:t>
            </a:r>
            <a:endParaRPr sz="1200"/>
          </a:p>
          <a:p>
            <a:pPr indent="-304800" lvl="0" marL="457200" rtl="0" algn="l">
              <a:spcBef>
                <a:spcPts val="0"/>
              </a:spcBef>
              <a:spcAft>
                <a:spcPts val="0"/>
              </a:spcAft>
              <a:buSzPts val="1200"/>
              <a:buAutoNum type="arabicPeriod"/>
            </a:pPr>
            <a:r>
              <a:rPr lang="en" sz="1200"/>
              <a:t>MTRY - number of features that are randomly selected with replacement in each Decision Tree that are evaluated to determine the best split on the data.</a:t>
            </a:r>
            <a:endParaRPr sz="1200"/>
          </a:p>
          <a:p>
            <a:pPr indent="-304800" lvl="0" marL="457200" rtl="0" algn="l">
              <a:spcBef>
                <a:spcPts val="0"/>
              </a:spcBef>
              <a:spcAft>
                <a:spcPts val="0"/>
              </a:spcAft>
              <a:buSzPts val="1200"/>
              <a:buAutoNum type="arabicPeriod"/>
            </a:pPr>
            <a:r>
              <a:rPr lang="en" sz="1200"/>
              <a:t>CUTOFF - the proportion of Decision Trees that need to vote for positive predictions in the forest to generate an overall positive prediction</a:t>
            </a:r>
            <a:endParaRPr sz="1200"/>
          </a:p>
          <a:p>
            <a:pPr indent="0" lvl="0" marL="0" rtl="0" algn="l">
              <a:spcBef>
                <a:spcPts val="1600"/>
              </a:spcBef>
              <a:spcAft>
                <a:spcPts val="0"/>
              </a:spcAft>
              <a:buNone/>
            </a:pPr>
            <a:r>
              <a:rPr lang="en" sz="1200"/>
              <a:t>Random Forest utilizes Out-Of-Bag error to calculate accuracy. Out-Of-Bag error evaluates predictions skipping data points which were used to train particular Decision Trees. Therefore, the prediction for each data point is determined only based on votes of the trees that did not use this data point during training. Accuracy metrics were then calculated using this OOB error value.</a:t>
            </a:r>
            <a:endParaRPr sz="1200"/>
          </a:p>
          <a:p>
            <a:pPr indent="0" lvl="0" marL="0" rtl="0" algn="l">
              <a:spcBef>
                <a:spcPts val="1600"/>
              </a:spcBef>
              <a:spcAft>
                <a:spcPts val="1600"/>
              </a:spcAft>
              <a:buNone/>
            </a:pPr>
            <a:r>
              <a:rPr lang="en" sz="1200"/>
              <a:t>The model was optimized to maximize the ROC Area Under Curve accuracy metric. Multiple RFC models were trained with different parameter values ( MTRY - [sqrt(num_features)/2,sqrt(num_features),2*sqrt(num_features)]; CUTOFF - [0.1 … 0.9]) in a grid search approach. NTREE was chosen as 1000 as largest number of trees to keep the training process reasonably fast. The model with the best Area Under Curve was recorded.</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Forests Variable Importance Determination</a:t>
            </a:r>
            <a:endParaRPr/>
          </a:p>
        </p:txBody>
      </p:sp>
      <p:sp>
        <p:nvSpPr>
          <p:cNvPr id="159" name="Google Shape;159;p17"/>
          <p:cNvSpPr txBox="1"/>
          <p:nvPr>
            <p:ph idx="1" type="body"/>
          </p:nvPr>
        </p:nvSpPr>
        <p:spPr>
          <a:xfrm>
            <a:off x="1297500" y="1307850"/>
            <a:ext cx="7038900" cy="3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Most important features in the optimized model were selected as the ones that maximize Mean Decrease in Accuracy (MDA).</a:t>
            </a:r>
            <a:endParaRPr sz="1600"/>
          </a:p>
          <a:p>
            <a:pPr indent="0" lvl="0" marL="0" rtl="0" algn="l">
              <a:spcBef>
                <a:spcPts val="1600"/>
              </a:spcBef>
              <a:spcAft>
                <a:spcPts val="0"/>
              </a:spcAft>
              <a:buNone/>
            </a:pPr>
            <a:r>
              <a:rPr lang="en" sz="1600"/>
              <a:t>MDA for a particular feature is determined by permuting the feature value in all the data samples and taking the mean of the decrease in accuracy such permutations produce on all data point predictions. The features that produced largest decrease in accuracy after such permutation are deemed to be more important.</a:t>
            </a:r>
            <a:endParaRPr sz="1600"/>
          </a:p>
          <a:p>
            <a:pPr indent="0" lvl="0" marL="0" rtl="0" algn="l">
              <a:spcBef>
                <a:spcPts val="1600"/>
              </a:spcBef>
              <a:spcAft>
                <a:spcPts val="1600"/>
              </a:spcAft>
              <a:buNone/>
            </a:pPr>
            <a:r>
              <a:rPr lang="en" sz="1600"/>
              <a:t>In case of unbalanced class data computation of multiple class specific MDA values is recommended. MDA calculations are provided in R randomForest library function: importance().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a:t>
            </a:r>
            <a:endParaRPr/>
          </a:p>
        </p:txBody>
      </p:sp>
      <p:sp>
        <p:nvSpPr>
          <p:cNvPr id="165" name="Google Shape;165;p18"/>
          <p:cNvSpPr txBox="1"/>
          <p:nvPr>
            <p:ph idx="1" type="body"/>
          </p:nvPr>
        </p:nvSpPr>
        <p:spPr>
          <a:xfrm>
            <a:off x="1297500" y="925375"/>
            <a:ext cx="7038900" cy="3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is a powerful Machine Learning technique that aims to split the data into classes based on support vectors.</a:t>
            </a:r>
            <a:endParaRPr/>
          </a:p>
          <a:p>
            <a:pPr indent="0" lvl="0" marL="0" rtl="0" algn="l">
              <a:spcBef>
                <a:spcPts val="1600"/>
              </a:spcBef>
              <a:spcAft>
                <a:spcPts val="0"/>
              </a:spcAft>
              <a:buNone/>
            </a:pPr>
            <a:r>
              <a:rPr lang="en"/>
              <a:t>Support Vector Machines find lowest error (Loss)  hyperplane to split the data between two classes.</a:t>
            </a:r>
            <a:endParaRPr/>
          </a:p>
          <a:p>
            <a:pPr indent="0" lvl="0" marL="0" rtl="0" algn="l">
              <a:spcBef>
                <a:spcPts val="1600"/>
              </a:spcBef>
              <a:spcAft>
                <a:spcPts val="0"/>
              </a:spcAft>
              <a:buNone/>
            </a:pPr>
            <a:r>
              <a:rPr lang="en"/>
              <a:t>The data provided to train an SVM needs to be scaled with Median Value of 0 and Standard Deviation of 1. After the weights are optimized to give minimal Loss the predicting class can be determined as follows:</a:t>
            </a:r>
            <a:endParaRPr/>
          </a:p>
          <a:p>
            <a:pPr indent="0" lvl="0" marL="0" rtl="0" algn="ctr">
              <a:spcBef>
                <a:spcPts val="1600"/>
              </a:spcBef>
              <a:spcAft>
                <a:spcPts val="0"/>
              </a:spcAft>
              <a:buNone/>
            </a:pPr>
            <a:r>
              <a:rPr lang="en"/>
              <a:t>Z</a:t>
            </a:r>
            <a:r>
              <a:rPr baseline="-25000" lang="en"/>
              <a:t>i</a:t>
            </a:r>
            <a:r>
              <a:rPr lang="en"/>
              <a:t> = </a:t>
            </a:r>
            <a:r>
              <a:rPr lang="en"/>
              <a:t>sgn(w</a:t>
            </a:r>
            <a:r>
              <a:rPr baseline="30000" lang="en"/>
              <a:t>T</a:t>
            </a:r>
            <a:r>
              <a:rPr lang="en"/>
              <a:t>X</a:t>
            </a:r>
            <a:r>
              <a:rPr baseline="-25000" lang="en"/>
              <a:t>i</a:t>
            </a:r>
            <a:r>
              <a:rPr lang="en"/>
              <a:t> + b)</a:t>
            </a:r>
            <a:endParaRPr/>
          </a:p>
          <a:p>
            <a:pPr indent="0" lvl="0" marL="0" rtl="0" algn="l">
              <a:spcBef>
                <a:spcPts val="1600"/>
              </a:spcBef>
              <a:spcAft>
                <a:spcPts val="0"/>
              </a:spcAft>
              <a:buNone/>
            </a:pPr>
            <a:r>
              <a:rPr lang="en"/>
              <a:t>Loss function that determines amount of data points that are not correctly classified:</a:t>
            </a:r>
            <a:endParaRPr/>
          </a:p>
          <a:p>
            <a:pPr indent="0" lvl="0" marL="0" rtl="0" algn="ctr">
              <a:spcBef>
                <a:spcPts val="1600"/>
              </a:spcBef>
              <a:spcAft>
                <a:spcPts val="0"/>
              </a:spcAft>
              <a:buNone/>
            </a:pPr>
            <a:r>
              <a:rPr lang="en"/>
              <a:t>Y</a:t>
            </a:r>
            <a:r>
              <a:rPr baseline="-25000" lang="en"/>
              <a:t>i</a:t>
            </a:r>
            <a:r>
              <a:rPr lang="en"/>
              <a:t>Z</a:t>
            </a:r>
            <a:r>
              <a:rPr baseline="-25000" lang="en"/>
              <a:t>i</a:t>
            </a:r>
            <a:r>
              <a:rPr lang="en"/>
              <a:t> </a:t>
            </a:r>
            <a:r>
              <a:rPr lang="en" sz="1400">
                <a:latin typeface="Arial"/>
                <a:ea typeface="Arial"/>
                <a:cs typeface="Arial"/>
                <a:sym typeface="Arial"/>
              </a:rPr>
              <a:t>≥ 1 for all i; min ||w||</a:t>
            </a:r>
            <a:r>
              <a:rPr baseline="30000" lang="en" sz="1400">
                <a:latin typeface="Arial"/>
                <a:ea typeface="Arial"/>
                <a:cs typeface="Arial"/>
                <a:sym typeface="Arial"/>
              </a:rPr>
              <a:t>2</a:t>
            </a:r>
            <a:r>
              <a:rPr lang="en" sz="1400">
                <a:latin typeface="Arial"/>
                <a:ea typeface="Arial"/>
                <a:cs typeface="Arial"/>
                <a:sym typeface="Arial"/>
              </a:rPr>
              <a:t> + C</a:t>
            </a:r>
            <a:r>
              <a:rPr b="1" lang="en" sz="1400">
                <a:uFill>
                  <a:noFill/>
                </a:uFill>
                <a:latin typeface="Arial"/>
                <a:ea typeface="Arial"/>
                <a:cs typeface="Arial"/>
                <a:sym typeface="Arial"/>
                <a:hlinkClick r:id="rId3"/>
              </a:rPr>
              <a:t>∑</a:t>
            </a:r>
            <a:r>
              <a:rPr lang="en" sz="1400">
                <a:latin typeface="Arial"/>
                <a:ea typeface="Arial"/>
                <a:cs typeface="Arial"/>
                <a:sym typeface="Arial"/>
              </a:rPr>
              <a:t>ξ</a:t>
            </a:r>
            <a:r>
              <a:rPr baseline="-25000" lang="en" sz="1400">
                <a:latin typeface="Arial"/>
                <a:ea typeface="Arial"/>
                <a:cs typeface="Arial"/>
                <a:sym typeface="Arial"/>
              </a:rPr>
              <a:t>j</a:t>
            </a:r>
            <a:r>
              <a:rPr lang="en" sz="1400">
                <a:latin typeface="Arial"/>
                <a:ea typeface="Arial"/>
                <a:cs typeface="Arial"/>
                <a:sym typeface="Arial"/>
              </a:rPr>
              <a:t>  , where </a:t>
            </a:r>
            <a:r>
              <a:rPr lang="en" sz="1400">
                <a:latin typeface="Arial"/>
                <a:ea typeface="Arial"/>
                <a:cs typeface="Arial"/>
                <a:sym typeface="Arial"/>
              </a:rPr>
              <a:t>ξ</a:t>
            </a:r>
            <a:r>
              <a:rPr baseline="-25000" lang="en" sz="1400">
                <a:latin typeface="Arial"/>
                <a:ea typeface="Arial"/>
                <a:cs typeface="Arial"/>
                <a:sym typeface="Arial"/>
              </a:rPr>
              <a:t>i </a:t>
            </a:r>
            <a:r>
              <a:rPr lang="en" sz="1400">
                <a:latin typeface="Arial"/>
                <a:ea typeface="Arial"/>
                <a:cs typeface="Arial"/>
                <a:sym typeface="Arial"/>
              </a:rPr>
              <a:t>is margin violation parameter</a:t>
            </a:r>
            <a:endParaRPr sz="1400">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a:t>In this project Linear kernel SVM is used to compare the predicting power to Random Forests.</a:t>
            </a:r>
            <a:endParaRPr sz="1400">
              <a:latin typeface="Arial"/>
              <a:ea typeface="Arial"/>
              <a:cs typeface="Arial"/>
              <a:sym typeface="Arial"/>
            </a:endParaRPr>
          </a:p>
          <a:p>
            <a:pPr indent="0" lvl="0" marL="0" rtl="0" algn="ctr">
              <a:spcBef>
                <a:spcPts val="1600"/>
              </a:spcBef>
              <a:spcAft>
                <a:spcPts val="0"/>
              </a:spcAft>
              <a:buNone/>
            </a:pPr>
            <a:r>
              <a:t/>
            </a:r>
            <a:endParaRPr sz="1400">
              <a:latin typeface="Arial"/>
              <a:ea typeface="Arial"/>
              <a:cs typeface="Arial"/>
              <a:sym typeface="Arial"/>
            </a:endParaRPr>
          </a:p>
          <a:p>
            <a:pPr indent="0" lvl="0" marL="0" rtl="0" algn="ctr">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Parameter Optimization and Variable Importances</a:t>
            </a:r>
            <a:endParaRPr/>
          </a:p>
        </p:txBody>
      </p:sp>
      <p:sp>
        <p:nvSpPr>
          <p:cNvPr id="171" name="Google Shape;171;p19"/>
          <p:cNvSpPr txBox="1"/>
          <p:nvPr>
            <p:ph idx="1" type="body"/>
          </p:nvPr>
        </p:nvSpPr>
        <p:spPr>
          <a:xfrm>
            <a:off x="1297500" y="1567550"/>
            <a:ext cx="70389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relevant parameter for optimization in a linear SVM is C which is a cost of misclassification in the loss function. </a:t>
            </a:r>
            <a:endParaRPr/>
          </a:p>
          <a:p>
            <a:pPr indent="0" lvl="0" marL="0" rtl="0" algn="l">
              <a:spcBef>
                <a:spcPts val="1600"/>
              </a:spcBef>
              <a:spcAft>
                <a:spcPts val="0"/>
              </a:spcAft>
              <a:buNone/>
            </a:pPr>
            <a:r>
              <a:rPr lang="en"/>
              <a:t>The higher value of C will mean that the model will be greatly affected by any data that is misclassified, while lower values will cause the model to misclassify more data finding the optimal distance separation hyperplane. C is then optimized to maximize the ROC Area Under Curve score for a randomly selected test dataset compromising of 25% of total data. The values of C used in grid search: [0.001, 0.002154435, 0.004641589, 0.01, 0.021544,0.03125,  0.0625,  0.125,  0.25  0.5,  1.,  2.,  4., 8., 16., 32.] (These values were </a:t>
            </a:r>
            <a:r>
              <a:rPr lang="en"/>
              <a:t>advised</a:t>
            </a:r>
            <a:r>
              <a:rPr lang="en"/>
              <a:t> by Dr. L. Buturovic on Nov. 2018)</a:t>
            </a:r>
            <a:endParaRPr/>
          </a:p>
          <a:p>
            <a:pPr indent="0" lvl="0" marL="0" rtl="0" algn="l">
              <a:spcBef>
                <a:spcPts val="1600"/>
              </a:spcBef>
              <a:spcAft>
                <a:spcPts val="1600"/>
              </a:spcAft>
              <a:buNone/>
            </a:pPr>
            <a:r>
              <a:rPr lang="en"/>
              <a:t>Some information relative to variable importances in a linear SVM can be derived from individual feature weights w</a:t>
            </a:r>
            <a:r>
              <a:rPr baseline="-25000" lang="en"/>
              <a:t>j</a:t>
            </a:r>
            <a:r>
              <a:rPr lang="en"/>
              <a:t>. Since the features are all normalized with 0 mean and unit variance, higher absolute values of w</a:t>
            </a:r>
            <a:r>
              <a:rPr baseline="-25000" lang="en"/>
              <a:t>j</a:t>
            </a:r>
            <a:r>
              <a:rPr lang="en"/>
              <a:t> will indicate that j-th feature plays higher role in determining prediction Z. (From Yin-Wen &amp; Chih -Jen [5])</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a:t>
            </a:r>
            <a:r>
              <a:rPr lang="en"/>
              <a:t>Comparison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model performances are compared:</a:t>
            </a:r>
            <a:endParaRPr sz="1800"/>
          </a:p>
          <a:p>
            <a:pPr indent="-342900" lvl="0" marL="457200" rtl="0" algn="l">
              <a:spcBef>
                <a:spcPts val="1600"/>
              </a:spcBef>
              <a:spcAft>
                <a:spcPts val="0"/>
              </a:spcAft>
              <a:buSzPts val="1800"/>
              <a:buChar char="-"/>
            </a:pPr>
            <a:r>
              <a:rPr lang="en" sz="1800"/>
              <a:t>Using same evaluation metric - ROC AUC score.</a:t>
            </a:r>
            <a:endParaRPr sz="1800"/>
          </a:p>
          <a:p>
            <a:pPr indent="-342900" lvl="0" marL="457200" rtl="0" algn="l">
              <a:spcBef>
                <a:spcPts val="0"/>
              </a:spcBef>
              <a:spcAft>
                <a:spcPts val="0"/>
              </a:spcAft>
              <a:buSzPts val="1800"/>
              <a:buChar char="-"/>
            </a:pPr>
            <a:r>
              <a:rPr lang="en" sz="1800"/>
              <a:t>Two open source Databases were selected and each had both models optimized and performance results compared. </a:t>
            </a:r>
            <a:endParaRPr sz="1800"/>
          </a:p>
          <a:p>
            <a:pPr indent="0" lvl="0" marL="0" rtl="0" algn="l">
              <a:spcBef>
                <a:spcPts val="1600"/>
              </a:spcBef>
              <a:spcAft>
                <a:spcPts val="0"/>
              </a:spcAft>
              <a:buNone/>
            </a:pPr>
            <a:r>
              <a:rPr lang="en" sz="1800"/>
              <a:t>The most important features for each model were derived and compared.</a:t>
            </a:r>
            <a:endParaRPr sz="18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Metrics Used</a:t>
            </a:r>
            <a:endParaRPr/>
          </a:p>
        </p:txBody>
      </p:sp>
      <p:sp>
        <p:nvSpPr>
          <p:cNvPr id="183" name="Google Shape;183;p21"/>
          <p:cNvSpPr txBox="1"/>
          <p:nvPr>
            <p:ph idx="1" type="body"/>
          </p:nvPr>
        </p:nvSpPr>
        <p:spPr>
          <a:xfrm>
            <a:off x="1297500" y="1162475"/>
            <a:ext cx="7038900" cy="3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Two commonly used accuracy metrics were considered for this project:</a:t>
            </a:r>
            <a:endParaRPr sz="1400"/>
          </a:p>
          <a:p>
            <a:pPr indent="0" lvl="0" marL="0" rtl="0" algn="l">
              <a:spcBef>
                <a:spcPts val="1600"/>
              </a:spcBef>
              <a:spcAft>
                <a:spcPts val="0"/>
              </a:spcAft>
              <a:buNone/>
            </a:pPr>
            <a:r>
              <a:rPr lang="en" sz="1400"/>
              <a:t>F1_Score - weighted average of model’s precision (ratio of True Positive predictions in all positively labeled data) and recall (ratio of True Positive predictions in all positive predictions). </a:t>
            </a:r>
            <a:endParaRPr sz="1400"/>
          </a:p>
          <a:p>
            <a:pPr indent="0" lvl="0" marL="0" rtl="0" algn="l">
              <a:spcBef>
                <a:spcPts val="1600"/>
              </a:spcBef>
              <a:spcAft>
                <a:spcPts val="0"/>
              </a:spcAft>
              <a:buNone/>
            </a:pPr>
            <a:r>
              <a:rPr lang="en" sz="1400"/>
              <a:t>ROC AUC Score - (Receiver Operating Characteristic Area Under Curve) ROC Curve plots the True Positive Rate and False Positive Rate on a graph as the threshold of classification probability increases from 0 to 1.  The graph starts at (0,0) where all data is classified as false and ends at (1,1) where all data is classified as true. The closer the area under resulting graph is to 1 the more accurate is the given model in terms of predicting probability.</a:t>
            </a:r>
            <a:endParaRPr sz="14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