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utYqZTcevfultOaUgpTAw4Z3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3ca02a1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3ca02a1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3ca02a1c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3ca02a1c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3ca02a1c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3ca02a1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3ca02a1c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3ca02a1c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3ca02a1c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3ca02a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ca02a1c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ca02a1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3ca02a1c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3ca02a1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3ca02a1c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3ca02a1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3ca02a1c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3ca02a1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6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7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7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7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9" name="Google Shape;119;p7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7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7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7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36" name="Google Shape;136;p7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A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7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7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7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7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6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6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6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6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6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6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6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6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6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7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7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6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6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6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6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6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6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61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61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6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6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6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6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6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6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133601" y="624110"/>
            <a:ext cx="9371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Arreglos estáticos (Array)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133600" y="1409700"/>
            <a:ext cx="9371100" cy="51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AR" sz="2100"/>
              <a:t>Es una estructura de datos formada por una secuencia de elementos homogéneos, donde cada elemento tiene una posición relativa, determinada por un índice, que comienza en el 0 .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s-AR" sz="2100"/>
              <a:t>Cuando se declara un arreglo, se debe indicar el tamaño de dicho arreglo, y éste permanecerá constante durante el ciclo de vida del programa.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b="1" lang="es-AR" sz="2100"/>
              <a:t>Declaración de arreglos </a:t>
            </a:r>
            <a:r>
              <a:rPr lang="es-AR" sz="2100"/>
              <a:t>(Arreglo unidimensional)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AR" sz="2200"/>
              <a:t>type varName[size]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b="1" lang="es-AR" sz="2200"/>
              <a:t>type </a:t>
            </a:r>
            <a:r>
              <a:rPr lang="es-AR" sz="2200"/>
              <a:t>tipo del arreglo: Puede ser cualquier Tipo de Datos.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AR" sz="2200"/>
              <a:t>varName</a:t>
            </a:r>
            <a:r>
              <a:rPr lang="es-AR" sz="2200"/>
              <a:t>: nombre del arreglo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AR" sz="2200"/>
              <a:t>size</a:t>
            </a:r>
            <a:r>
              <a:rPr lang="es-AR" sz="2200"/>
              <a:t> define cuántos elementos el arreglo contendrá.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3ca02a1c3_0_4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Arreglos - Inserción</a:t>
            </a:r>
            <a:endParaRPr/>
          </a:p>
        </p:txBody>
      </p:sp>
      <p:sp>
        <p:nvSpPr>
          <p:cNvPr id="219" name="Google Shape;219;g93ca02a1c3_0_41"/>
          <p:cNvSpPr txBox="1"/>
          <p:nvPr>
            <p:ph idx="1" type="body"/>
          </p:nvPr>
        </p:nvSpPr>
        <p:spPr>
          <a:xfrm>
            <a:off x="2589200" y="1653275"/>
            <a:ext cx="8915400" cy="469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chemeClr val="dk1"/>
                </a:solidFill>
              </a:rPr>
              <a:t>Al insertar un nuevo elemento en un arreglo, la dimensión lógica nos indica hasta dónde "está lleno" el arreglo.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chemeClr val="dk1"/>
                </a:solidFill>
              </a:rPr>
              <a:t>Cuando la dimensión lógica es igual que la física, ya no hay espacio para insertar nuevos elementos.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chemeClr val="dk1"/>
                </a:solidFill>
              </a:rPr>
              <a:t>Debemos permitir al usuario finalizar la carga cuando desee, siempre que haya espacio.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s-AR" sz="2500">
                <a:solidFill>
                  <a:schemeClr val="dk1"/>
                </a:solidFill>
              </a:rPr>
              <a:t>Podemos insertar un nuevo elemento en un arreglo al final o de manera ordenada.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93ca02a1c3_0_46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Arreglos - Eliminación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g93ca02a1c3_0_46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500"/>
              <a:t>Los elementos de un arreglo </a:t>
            </a:r>
            <a:r>
              <a:rPr b="1" lang="es-AR" sz="2500"/>
              <a:t>“no se eliminan”</a:t>
            </a:r>
            <a:r>
              <a:rPr lang="es-AR" sz="2500"/>
              <a:t>, sino que se sobreescriben con otros datos.</a:t>
            </a:r>
            <a:endParaRPr sz="2500"/>
          </a:p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AR" sz="2500">
                <a:solidFill>
                  <a:schemeClr val="dk1"/>
                </a:solidFill>
              </a:rPr>
              <a:t>Si en un arreglo de dimensión lógica 8 queremos eliminar el elemento en la posición 4, haremos un </a:t>
            </a:r>
            <a:r>
              <a:rPr b="1" lang="es-AR" sz="2500">
                <a:solidFill>
                  <a:schemeClr val="dk1"/>
                </a:solidFill>
              </a:rPr>
              <a:t>corrimiento</a:t>
            </a:r>
            <a:r>
              <a:rPr lang="es-AR" sz="2500">
                <a:solidFill>
                  <a:schemeClr val="dk1"/>
                </a:solidFill>
              </a:rPr>
              <a:t> de los datos ubicados del 5 en adelante.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s-AR" sz="2400">
                <a:solidFill>
                  <a:schemeClr val="dk1"/>
                </a:solidFill>
              </a:rPr>
              <a:t>N</a:t>
            </a:r>
            <a:r>
              <a:rPr lang="es-AR" sz="2500">
                <a:solidFill>
                  <a:schemeClr val="dk1"/>
                </a:solidFill>
              </a:rPr>
              <a:t>o debemos dejar "huecos" de datos no útiles en el arreglo.</a:t>
            </a:r>
            <a:r>
              <a:rPr lang="es-AR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5"/>
          <p:cNvSpPr txBox="1"/>
          <p:nvPr>
            <p:ph type="title"/>
          </p:nvPr>
        </p:nvSpPr>
        <p:spPr>
          <a:xfrm>
            <a:off x="1885071" y="624110"/>
            <a:ext cx="9619541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Trebuchet MS"/>
              <a:buNone/>
            </a:pPr>
            <a:r>
              <a:rPr lang="es-AR">
                <a:solidFill>
                  <a:srgbClr val="666666"/>
                </a:solidFill>
              </a:rPr>
              <a:t>Arreglos como argumentos de funciones</a:t>
            </a:r>
            <a:br>
              <a:rPr b="1" lang="es-AR"/>
            </a:br>
            <a:endParaRPr/>
          </a:p>
        </p:txBody>
      </p:sp>
      <p:sp>
        <p:nvSpPr>
          <p:cNvPr id="231" name="Google Shape;231;p55"/>
          <p:cNvSpPr txBox="1"/>
          <p:nvPr>
            <p:ph idx="1" type="body"/>
          </p:nvPr>
        </p:nvSpPr>
        <p:spPr>
          <a:xfrm>
            <a:off x="1730325" y="1387925"/>
            <a:ext cx="9774300" cy="5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lang="es-AR" sz="2400"/>
              <a:t>En C / C++ no se puede pasar un arreglo completo como un argumento de una función. </a:t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lang="es-AR" sz="2400"/>
              <a:t>Se pasa un puntero al arreglo especificando el nombre de la variable (sin los corchetes).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13716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AR" sz="2400"/>
              <a:t>int main(void)</a:t>
            </a:r>
            <a:endParaRPr sz="2400"/>
          </a:p>
          <a:p>
            <a:pPr indent="0" lvl="0" marL="1371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400"/>
              <a:t>{</a:t>
            </a:r>
            <a:endParaRPr sz="2400"/>
          </a:p>
          <a:p>
            <a:pPr indent="0" lvl="0" marL="1828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400"/>
              <a:t>int i[10];</a:t>
            </a:r>
            <a:endParaRPr sz="2400"/>
          </a:p>
          <a:p>
            <a:pPr indent="0" lvl="0" marL="18288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2400"/>
              <a:t>func1(i);</a:t>
            </a:r>
            <a:endParaRPr sz="2400"/>
          </a:p>
          <a:p>
            <a:pPr indent="0" lvl="0" marL="13716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s-AR" sz="2400"/>
              <a:t>}</a:t>
            </a:r>
            <a:endParaRPr sz="2400"/>
          </a:p>
          <a:p>
            <a:pPr indent="0" lvl="0" marL="4572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3ca02a1c3_0_5"/>
          <p:cNvSpPr txBox="1"/>
          <p:nvPr>
            <p:ph type="title"/>
          </p:nvPr>
        </p:nvSpPr>
        <p:spPr>
          <a:xfrm>
            <a:off x="2592925" y="624100"/>
            <a:ext cx="95991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Trebuchet MS"/>
              <a:buNone/>
            </a:pPr>
            <a:r>
              <a:rPr lang="es-AR">
                <a:solidFill>
                  <a:srgbClr val="666666"/>
                </a:solidFill>
              </a:rPr>
              <a:t>Arreglos como argumentos de funciones</a:t>
            </a:r>
            <a:br>
              <a:rPr lang="es-AR"/>
            </a:br>
            <a:endParaRPr/>
          </a:p>
        </p:txBody>
      </p:sp>
      <p:sp>
        <p:nvSpPr>
          <p:cNvPr id="237" name="Google Shape;237;g93ca02a1c3_0_5"/>
          <p:cNvSpPr txBox="1"/>
          <p:nvPr>
            <p:ph idx="1" type="body"/>
          </p:nvPr>
        </p:nvSpPr>
        <p:spPr>
          <a:xfrm>
            <a:off x="2589200" y="1510400"/>
            <a:ext cx="8915400" cy="487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Font typeface="Century Gothic"/>
              <a:buChar char="●"/>
            </a:pPr>
            <a:r>
              <a:rPr lang="es-AR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C++ </a:t>
            </a:r>
            <a:r>
              <a:rPr b="1" lang="es-AR" sz="2400">
                <a:solidFill>
                  <a:schemeClr val="dk1"/>
                </a:solidFill>
              </a:rPr>
              <a:t>no permite el pasaje de arreglos por valor</a:t>
            </a:r>
            <a:r>
              <a:rPr lang="es-AR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s-AR" sz="2400">
                <a:solidFill>
                  <a:schemeClr val="dk1"/>
                </a:solidFill>
              </a:rPr>
              <a:t>y fuerza </a:t>
            </a:r>
            <a:r>
              <a:rPr lang="es-AR" sz="2400"/>
              <a:t>el pasaje por referencia. Esto implica que no es necesario incluir el operador &amp; en un arreglo que aparece en la lista de parámetros de una función. </a:t>
            </a:r>
            <a:endParaRPr sz="2400"/>
          </a:p>
          <a:p>
            <a:pPr indent="0" lvl="0" marL="4572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funcion (</a:t>
            </a:r>
            <a:r>
              <a:rPr b="1" lang="es-AR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int arreglo[]</a:t>
            </a: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int dl)  {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  	</a:t>
            </a:r>
            <a:r>
              <a:rPr i="1" lang="es-AR">
                <a:solidFill>
                  <a:srgbClr val="D206FF"/>
                </a:solidFill>
                <a:latin typeface="Consolas"/>
                <a:ea typeface="Consolas"/>
                <a:cs typeface="Consolas"/>
                <a:sym typeface="Consolas"/>
              </a:rPr>
              <a:t>//cuerpo de la función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 {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int arreglo[50];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int dimension_logica = 0;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s-AR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funcion(arreglo, dimension_logica);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return 0;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3ca02a1c3_0_30"/>
          <p:cNvSpPr txBox="1"/>
          <p:nvPr>
            <p:ph type="title"/>
          </p:nvPr>
        </p:nvSpPr>
        <p:spPr>
          <a:xfrm>
            <a:off x="2592925" y="624100"/>
            <a:ext cx="94494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rgbClr val="666666"/>
                </a:solidFill>
              </a:rPr>
              <a:t>Arreglos como argumentos de funciones</a:t>
            </a:r>
            <a:endParaRPr/>
          </a:p>
        </p:txBody>
      </p:sp>
      <p:sp>
        <p:nvSpPr>
          <p:cNvPr id="243" name="Google Shape;243;g93ca02a1c3_0_30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Debido a que los arreglos se pasan siempre por referencia, C++ no permite que una función retorne un arreglo estático.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arreglo[] funcion (int arreglo[], int dl)  {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 		 </a:t>
            </a:r>
            <a:r>
              <a:rPr i="1" lang="es-AR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//cuerpo de la función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g93ca02a1c3_0_30"/>
          <p:cNvSpPr txBox="1"/>
          <p:nvPr/>
        </p:nvSpPr>
        <p:spPr>
          <a:xfrm>
            <a:off x="9103175" y="3898450"/>
            <a:ext cx="1592100" cy="714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3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</a:t>
            </a:r>
            <a:endParaRPr sz="230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990725" y="624110"/>
            <a:ext cx="95138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Arreglos estáticos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990725" y="1518300"/>
            <a:ext cx="99774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AR" sz="2200"/>
              <a:t>Arreglos lineales o unidimensionales (comúnmente llamado vector):</a:t>
            </a:r>
            <a:endParaRPr b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200"/>
              <a:t>La posición de un elemento la determina un único índice.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AR" sz="2200">
                <a:solidFill>
                  <a:srgbClr val="7030A0"/>
                </a:solidFill>
              </a:rPr>
              <a:t>Declaración:  int Arreglo[10];</a:t>
            </a:r>
            <a:endParaRPr b="1" sz="2200">
              <a:solidFill>
                <a:srgbClr val="7030A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AR" sz="2200"/>
              <a:t>Arreglos bidimensionales (comúnmente llamado Matrices ó tablas): 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200"/>
              <a:t>Se requieren 2 índices para posicionar un elemento en la colección.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s-AR" sz="2200">
                <a:solidFill>
                  <a:srgbClr val="7030A0"/>
                </a:solidFill>
              </a:rPr>
              <a:t>Declaración:  int Tabla[10][10];</a:t>
            </a:r>
            <a:endParaRPr b="1" sz="2200"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285750" lvl="0" marL="2857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AR" sz="2200"/>
              <a:t>Arreglos multidimensionales (comúnmente llamado Matrices ó tablas multidimensionales): </a:t>
            </a:r>
            <a:endParaRPr b="1" sz="22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200"/>
              <a:t>Se requieren más de 2 índices para posicionar un elemento en la colección.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200"/>
              <a:t> </a:t>
            </a:r>
            <a:r>
              <a:rPr b="1" lang="es-AR" sz="2200">
                <a:solidFill>
                  <a:srgbClr val="7030A0"/>
                </a:solidFill>
              </a:rPr>
              <a:t>Declaración : char DimensionN[4][15][6][8][11];</a:t>
            </a:r>
            <a:endParaRPr b="1" sz="22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Arreglos estáticos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589200" y="1420823"/>
            <a:ext cx="8915400" cy="5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Un arreglo puede ser inicializado al declararlo y no es obligatorio especificar el tamaño.</a:t>
            </a:r>
            <a:endParaRPr sz="2200"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float S[] = {2, 32, 4.6, 2, 1, 0.5, 3, 8, 0, 12};	</a:t>
            </a:r>
            <a:endParaRPr sz="2200"/>
          </a:p>
          <a:p>
            <a:pPr indent="-368300" lvl="1" marL="914400" rtl="0" algn="just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2200"/>
              <a:buChar char="○"/>
            </a:pPr>
            <a:r>
              <a:rPr lang="es-AR" sz="2200"/>
              <a:t>int M[2][3] = { {1,3,5}, {5,10,2} };</a:t>
            </a:r>
            <a:endParaRPr sz="22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Son equivalentes las declaraciones:</a:t>
            </a:r>
            <a:endParaRPr sz="22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s-AR" sz="2200"/>
            </a:br>
            <a:r>
              <a:rPr lang="es-AR" sz="2200"/>
              <a:t>int chicos[3] = {2, 12, 1};</a:t>
            </a:r>
            <a:endParaRPr sz="2200"/>
          </a:p>
          <a:p>
            <a:pPr indent="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200"/>
              <a:t>int chicos[] = {2, 12, 1};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AR" sz="2200"/>
              <a:t>Los valores no asignados se completan con cero.</a:t>
            </a:r>
            <a:endParaRPr sz="2200"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AR" sz="2200"/>
              <a:t>int chicos[5] = {2, 12, 1};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s-AR" sz="2200"/>
            </a:b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3ca02a1c3_0_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Arreglos estáticos</a:t>
            </a:r>
            <a:endParaRPr/>
          </a:p>
        </p:txBody>
      </p:sp>
      <p:sp>
        <p:nvSpPr>
          <p:cNvPr id="183" name="Google Shape;183;g93ca02a1c3_0_0"/>
          <p:cNvSpPr txBox="1"/>
          <p:nvPr>
            <p:ph idx="1" type="body"/>
          </p:nvPr>
        </p:nvSpPr>
        <p:spPr>
          <a:xfrm>
            <a:off x="2589200" y="1694100"/>
            <a:ext cx="8915400" cy="504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 sz="2400"/>
              <a:t>Acceso a un elemento</a:t>
            </a:r>
            <a:r>
              <a:rPr lang="es-AR" sz="2400"/>
              <a:t>: </a:t>
            </a:r>
            <a:r>
              <a:rPr lang="es-AR" sz="2400">
                <a:solidFill>
                  <a:schemeClr val="dk1"/>
                </a:solidFill>
              </a:rPr>
              <a:t>Para acceder a un elemento en particular se deben indicar el nombre del arreglo y la posición del índice donde se encuentra el elemento.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Las posiciones del índice siempre son números (ya sea literales, contenidos en variables o resultado de una expresión).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9C007F"/>
              </a:buClr>
              <a:buSzPts val="1800"/>
              <a:buFont typeface="Consolas"/>
              <a:buNone/>
            </a:pPr>
            <a:r>
              <a:rPr b="1" lang="es-AR">
                <a:solidFill>
                  <a:srgbClr val="9C007F"/>
                </a:solidFill>
                <a:latin typeface="Consolas"/>
                <a:ea typeface="Consolas"/>
                <a:cs typeface="Consolas"/>
                <a:sym typeface="Consolas"/>
              </a:rPr>
              <a:t>char V[5] = { 'a', 'e', 'i', 'o', 'u' };</a:t>
            </a:r>
            <a:endParaRPr>
              <a:solidFill>
                <a:srgbClr val="9C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9C007F"/>
              </a:buClr>
              <a:buSzPts val="1800"/>
              <a:buFont typeface="Consolas"/>
              <a:buNone/>
            </a:pPr>
            <a:r>
              <a:rPr b="1" lang="es-AR">
                <a:solidFill>
                  <a:srgbClr val="9C007F"/>
                </a:solidFill>
                <a:latin typeface="Consolas"/>
                <a:ea typeface="Consolas"/>
                <a:cs typeface="Consolas"/>
                <a:sym typeface="Consolas"/>
              </a:rPr>
              <a:t>int M[2][3] = { {1,3,5}, {5,10,2} };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rgbClr val="9C00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9C007F"/>
              </a:buClr>
              <a:buSzPts val="1800"/>
              <a:buFont typeface="Consolas"/>
              <a:buNone/>
            </a:pPr>
            <a:r>
              <a:rPr b="1" lang="es-AR">
                <a:solidFill>
                  <a:srgbClr val="9C007F"/>
                </a:solidFill>
                <a:latin typeface="Consolas"/>
                <a:ea typeface="Consolas"/>
                <a:cs typeface="Consolas"/>
                <a:sym typeface="Consolas"/>
              </a:rPr>
              <a:t>cout &gt;&gt; V[2];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Clr>
                <a:srgbClr val="9C007F"/>
              </a:buClr>
              <a:buSzPts val="1800"/>
              <a:buFont typeface="Consolas"/>
              <a:buNone/>
            </a:pPr>
            <a:r>
              <a:rPr b="1" lang="es-AR">
                <a:solidFill>
                  <a:srgbClr val="9C007F"/>
                </a:solidFill>
                <a:latin typeface="Consolas"/>
                <a:ea typeface="Consolas"/>
                <a:cs typeface="Consolas"/>
                <a:sym typeface="Consolas"/>
              </a:rPr>
              <a:t>cout &gt;&gt; M[0][1];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2133601" y="624110"/>
            <a:ext cx="9371012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Arreglos -Dimensión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2028825" y="1581150"/>
            <a:ext cx="9958500" cy="5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AR" sz="2100"/>
              <a:t>La dimensión es la cantidad de elementos del arreglo.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b="1" lang="es-AR" sz="2100"/>
              <a:t>Física:</a:t>
            </a:r>
            <a:r>
              <a:rPr lang="es-AR" sz="2100"/>
              <a:t> determina la cantidad de celdas de memoria reservadas. </a:t>
            </a:r>
            <a:endParaRPr sz="21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b="1" lang="es-AR" sz="2100"/>
              <a:t>Lógica:</a:t>
            </a:r>
            <a:r>
              <a:rPr lang="es-AR" sz="2100"/>
              <a:t> la cantidad de celdas de memoria efectivamente usadas.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3ca02a1c3_0_1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Arreglos -Dimensión física</a:t>
            </a:r>
            <a:endParaRPr/>
          </a:p>
        </p:txBody>
      </p:sp>
      <p:sp>
        <p:nvSpPr>
          <p:cNvPr id="195" name="Google Shape;195;g93ca02a1c3_0_15"/>
          <p:cNvSpPr txBox="1"/>
          <p:nvPr>
            <p:ph idx="1" type="body"/>
          </p:nvPr>
        </p:nvSpPr>
        <p:spPr>
          <a:xfrm>
            <a:off x="2589200" y="1571625"/>
            <a:ext cx="8915400" cy="50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La </a:t>
            </a:r>
            <a:r>
              <a:rPr b="1" lang="es-AR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dimensión física</a:t>
            </a:r>
            <a:r>
              <a:rPr lang="es-AR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de un arreglo no cambia en toda la ejecución del programa, y que nos indica la cantidad máxima de elementos que podemos almacenar, por lo que es posible que necesitemos usarla en varias parte del programa. Por esto es útil declarar a la dimensión física como </a:t>
            </a:r>
            <a:r>
              <a:rPr b="1" lang="es-AR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constante</a:t>
            </a:r>
            <a:r>
              <a:rPr lang="es-AR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al inicio del programa: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500"/>
              <a:buFont typeface="Consolas"/>
              <a:buNone/>
            </a:pPr>
            <a:r>
              <a:rPr b="1" lang="es-AR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const int DIMENSION_FISICA = 100;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 {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int arreglo[DIMENSION_FISICA];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return 0;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3ca02a1c3_0_2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Arreglos -Dimensión lógica</a:t>
            </a:r>
            <a:endParaRPr/>
          </a:p>
        </p:txBody>
      </p:sp>
      <p:sp>
        <p:nvSpPr>
          <p:cNvPr id="201" name="Google Shape;201;g93ca02a1c3_0_20"/>
          <p:cNvSpPr txBox="1"/>
          <p:nvPr>
            <p:ph idx="1" type="body"/>
          </p:nvPr>
        </p:nvSpPr>
        <p:spPr>
          <a:xfrm>
            <a:off x="2589200" y="1231450"/>
            <a:ext cx="8915400" cy="562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La dimensión lógica no es más que </a:t>
            </a:r>
            <a:r>
              <a:rPr b="1" lang="es-AR" sz="2400">
                <a:solidFill>
                  <a:schemeClr val="dk1"/>
                </a:solidFill>
              </a:rPr>
              <a:t>la cantidad de elementos útiles contenidos en un arreglo</a:t>
            </a:r>
            <a:r>
              <a:rPr lang="es-AR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Usualmente la representamos mediante una variable de tipo entero, que acompaña al arreglo.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La dimensión lógica nunca podrá ser mayor que la física.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Al declarar un arreglo debemos dar una dimensión física , pero es muy importante que también declaremos </a:t>
            </a:r>
            <a:r>
              <a:rPr b="1" lang="es-AR" sz="2400">
                <a:solidFill>
                  <a:schemeClr val="dk1"/>
                </a:solidFill>
              </a:rPr>
              <a:t>una variable </a:t>
            </a:r>
            <a:r>
              <a:rPr lang="es-AR" sz="2400">
                <a:solidFill>
                  <a:schemeClr val="dk1"/>
                </a:solidFill>
              </a:rPr>
              <a:t>más, para indicar la </a:t>
            </a:r>
            <a:r>
              <a:rPr b="1" lang="es-AR" sz="2400">
                <a:solidFill>
                  <a:schemeClr val="dk1"/>
                </a:solidFill>
              </a:rPr>
              <a:t>dimensión lógica</a:t>
            </a:r>
            <a:r>
              <a:rPr lang="es-AR" sz="2400">
                <a:solidFill>
                  <a:schemeClr val="dk1"/>
                </a:solidFill>
              </a:rPr>
              <a:t>. Esta dimensión lógica </a:t>
            </a:r>
            <a:r>
              <a:rPr b="1" lang="es-AR" sz="2400">
                <a:solidFill>
                  <a:schemeClr val="dk1"/>
                </a:solidFill>
              </a:rPr>
              <a:t>se inicializará siempre en 0</a:t>
            </a:r>
            <a:r>
              <a:rPr lang="es-AR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lang="es-A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numeros[100];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lang="es-AR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dimension_logica = 0;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388C"/>
              </a:buClr>
              <a:buSzPts val="1632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3ca02a1c3_0_2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Arreglos -Dimensión lógica</a:t>
            </a:r>
            <a:endParaRPr/>
          </a:p>
        </p:txBody>
      </p:sp>
      <p:sp>
        <p:nvSpPr>
          <p:cNvPr id="207" name="Google Shape;207;g93ca02a1c3_0_2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Cada vez que agreguemos un elemento, la dimensión lógica se </a:t>
            </a:r>
            <a:r>
              <a:rPr b="1" lang="es-AR" sz="2400">
                <a:solidFill>
                  <a:schemeClr val="dk1"/>
                </a:solidFill>
              </a:rPr>
              <a:t>incrementará</a:t>
            </a:r>
            <a:r>
              <a:rPr lang="es-AR" sz="2400">
                <a:solidFill>
                  <a:schemeClr val="dk1"/>
                </a:solidFill>
              </a:rPr>
              <a:t>. De igual forma, al eliminar elementos, la dimensión lógica se </a:t>
            </a:r>
            <a:r>
              <a:rPr b="1" lang="es-AR" sz="2400">
                <a:solidFill>
                  <a:schemeClr val="dk1"/>
                </a:solidFill>
              </a:rPr>
              <a:t>decrementará</a:t>
            </a:r>
            <a:r>
              <a:rPr lang="es-AR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2400">
                <a:solidFill>
                  <a:schemeClr val="dk1"/>
                </a:solidFill>
              </a:rPr>
              <a:t>Esta tarea le corresponde al programador.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3ca02a1c3_0_1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Arreglos - Iteración</a:t>
            </a:r>
            <a:endParaRPr/>
          </a:p>
        </p:txBody>
      </p:sp>
      <p:sp>
        <p:nvSpPr>
          <p:cNvPr id="213" name="Google Shape;213;g93ca02a1c3_0_10"/>
          <p:cNvSpPr txBox="1"/>
          <p:nvPr>
            <p:ph idx="1" type="body"/>
          </p:nvPr>
        </p:nvSpPr>
        <p:spPr>
          <a:xfrm>
            <a:off x="2592925" y="1673700"/>
            <a:ext cx="9473400" cy="518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Para acceder a todos los elementos de un arreglo iteraremos </a:t>
            </a:r>
            <a:r>
              <a:rPr b="1" lang="es-AR" sz="2400">
                <a:solidFill>
                  <a:schemeClr val="dk1"/>
                </a:solidFill>
              </a:rPr>
              <a:t>incrementando</a:t>
            </a:r>
            <a:r>
              <a:rPr lang="es-AR" sz="2400">
                <a:solidFill>
                  <a:schemeClr val="dk1"/>
                </a:solidFill>
              </a:rPr>
              <a:t> una variable numérica, que nos servirá de </a:t>
            </a:r>
            <a:r>
              <a:rPr b="1" lang="es-AR" sz="2400">
                <a:solidFill>
                  <a:schemeClr val="dk1"/>
                </a:solidFill>
              </a:rPr>
              <a:t>índice</a:t>
            </a:r>
            <a:r>
              <a:rPr lang="es-AR" sz="2400">
                <a:solidFill>
                  <a:schemeClr val="dk1"/>
                </a:solidFill>
              </a:rPr>
              <a:t>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8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Pero ¿hasta dónde vamos a iterar?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</a:rPr>
              <a:t>Hasta cuando no hay más datos “útiles” en el arreglo. Esto es, hasta el elemento ubicado en la dimensión lógica–1 (ya que el índice comienza en 0).</a:t>
            </a:r>
            <a:endParaRPr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dimension_logica; i++)</a:t>
            </a:r>
            <a:b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s-AR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cout &lt;&lt; letras[i] &lt;&lt; endl;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piral">
  <a:themeElements>
    <a:clrScheme name="Espiral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2019-08-01T19:29:42Z</dcterms:created>
  <dc:creator>Hugo Bottaro</dc:creator>
</cp:coreProperties>
</file>