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embeddedFontLst>
    <p:embeddedFont>
      <p:font typeface="Raleway"/>
      <p:regular r:id="rId51"/>
      <p:bold r:id="rId52"/>
      <p:italic r:id="rId53"/>
      <p:boldItalic r:id="rId54"/>
    </p:embeddedFont>
    <p:embeddedFont>
      <p:font typeface="Lato"/>
      <p:regular r:id="rId55"/>
      <p:bold r:id="rId56"/>
      <p:italic r:id="rId57"/>
      <p:boldItalic r:id="rId58"/>
    </p:embeddedFont>
    <p:embeddedFont>
      <p:font typeface="Source Code Pro"/>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SourceCodePro-boldItalic.fntdata"/><Relationship Id="rId61" Type="http://schemas.openxmlformats.org/officeDocument/2006/relationships/font" Target="fonts/SourceCodePro-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SourceCodePro-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regular.fntdata"/><Relationship Id="rId50" Type="http://schemas.openxmlformats.org/officeDocument/2006/relationships/slide" Target="slides/slide45.xml"/><Relationship Id="rId53" Type="http://schemas.openxmlformats.org/officeDocument/2006/relationships/font" Target="fonts/Raleway-italic.fntdata"/><Relationship Id="rId52" Type="http://schemas.openxmlformats.org/officeDocument/2006/relationships/font" Target="fonts/Raleway-bold.fntdata"/><Relationship Id="rId11" Type="http://schemas.openxmlformats.org/officeDocument/2006/relationships/slide" Target="slides/slide6.xml"/><Relationship Id="rId55" Type="http://schemas.openxmlformats.org/officeDocument/2006/relationships/font" Target="fonts/Lato-regular.fntdata"/><Relationship Id="rId10" Type="http://schemas.openxmlformats.org/officeDocument/2006/relationships/slide" Target="slides/slide5.xml"/><Relationship Id="rId54" Type="http://schemas.openxmlformats.org/officeDocument/2006/relationships/font" Target="fonts/Raleway-boldItalic.fntdata"/><Relationship Id="rId13" Type="http://schemas.openxmlformats.org/officeDocument/2006/relationships/slide" Target="slides/slide8.xml"/><Relationship Id="rId57" Type="http://schemas.openxmlformats.org/officeDocument/2006/relationships/font" Target="fonts/Lato-italic.fntdata"/><Relationship Id="rId12" Type="http://schemas.openxmlformats.org/officeDocument/2006/relationships/slide" Target="slides/slide7.xml"/><Relationship Id="rId56" Type="http://schemas.openxmlformats.org/officeDocument/2006/relationships/font" Target="fonts/Lato-bold.fntdata"/><Relationship Id="rId15" Type="http://schemas.openxmlformats.org/officeDocument/2006/relationships/slide" Target="slides/slide10.xml"/><Relationship Id="rId59" Type="http://schemas.openxmlformats.org/officeDocument/2006/relationships/font" Target="fonts/SourceCodePro-regular.fntdata"/><Relationship Id="rId14" Type="http://schemas.openxmlformats.org/officeDocument/2006/relationships/slide" Target="slides/slide9.xml"/><Relationship Id="rId58"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6031e20de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031e20de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6031e20de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031e20de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617a0f245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17a0f245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617a0f245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17a0f245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617a0f245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17a0f245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5ff656e2c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ff656e2c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5feae835c6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feae835c6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602a00ca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02a00ca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602a00ca9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02a00ca9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602a00ca9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02a00ca9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5feae835c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feae835c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5feae835c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feae835c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5feae835c6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feae835c6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6031e20de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031e20de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6031e20de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6031e20de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603f9ece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603f9ece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603f9ecec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603f9ecec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603f9ecec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603f9ecec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603f9ecec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603f9ecec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603f9ecec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603f9ecec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603f9ecec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03f9ecec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5feae835c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feae835c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603f9ecec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603f9ecec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603f9ecec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603f9ecec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6025531ca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6025531ca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603f9ecec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603f9ecec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603f9ecec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603f9ecec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603f9ecec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603f9ecec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603f9ecec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603f9ecec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603f9ecec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603f9ecec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603f9ecec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603f9ecec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5ff656e2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5ff656e2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5feae835c6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feae835c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6016337f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6016337f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6025531c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6025531c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6025531ca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6025531ca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6025531ca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6025531ca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60030c590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60030c590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a3cd6f79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a3cd6f79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5feae835c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feae835c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5feae835c6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feae835c6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5feae835c6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feae835c6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5feae835c6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feae835c6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6031e20d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031e20d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Estructura de Datos:</a:t>
            </a:r>
            <a:endParaRPr/>
          </a:p>
          <a:p>
            <a:pPr indent="457200" lvl="0" marL="2743200" rtl="0" algn="l">
              <a:spcBef>
                <a:spcPts val="0"/>
              </a:spcBef>
              <a:spcAft>
                <a:spcPts val="0"/>
              </a:spcAft>
              <a:buNone/>
            </a:pPr>
            <a:r>
              <a:rPr lang="es"/>
              <a:t>Listas simples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Ejercicio</a:t>
            </a:r>
            <a:endParaRPr/>
          </a:p>
        </p:txBody>
      </p:sp>
      <p:sp>
        <p:nvSpPr>
          <p:cNvPr id="142" name="Google Shape;142;p22"/>
          <p:cNvSpPr txBox="1"/>
          <p:nvPr>
            <p:ph idx="1" type="body"/>
          </p:nvPr>
        </p:nvSpPr>
        <p:spPr>
          <a:xfrm>
            <a:off x="729450" y="2078875"/>
            <a:ext cx="79296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2400">
                <a:solidFill>
                  <a:schemeClr val="dk2"/>
                </a:solidFill>
                <a:latin typeface="Source Code Pro"/>
                <a:ea typeface="Source Code Pro"/>
                <a:cs typeface="Source Code Pro"/>
                <a:sym typeface="Source Code Pro"/>
              </a:rPr>
              <a:t>Realizar una función que recorra una lista e imprima sus datos.</a:t>
            </a:r>
            <a:endParaRPr sz="2400">
              <a:solidFill>
                <a:schemeClr val="dk2"/>
              </a:solidFill>
              <a:latin typeface="Source Code Pro"/>
              <a:ea typeface="Source Code Pro"/>
              <a:cs typeface="Source Code Pro"/>
              <a:sym typeface="Source Code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Ejercicio</a:t>
            </a:r>
            <a:endParaRPr/>
          </a:p>
        </p:txBody>
      </p:sp>
      <p:sp>
        <p:nvSpPr>
          <p:cNvPr id="148" name="Google Shape;148;p23"/>
          <p:cNvSpPr txBox="1"/>
          <p:nvPr>
            <p:ph idx="1" type="body"/>
          </p:nvPr>
        </p:nvSpPr>
        <p:spPr>
          <a:xfrm>
            <a:off x="288325" y="2078875"/>
            <a:ext cx="8730900" cy="2261100"/>
          </a:xfrm>
          <a:prstGeom prst="rect">
            <a:avLst/>
          </a:prstGeom>
        </p:spPr>
        <p:txBody>
          <a:bodyPr anchorCtr="0" anchor="t" bIns="91425" lIns="91425" spcFirstLastPara="1" rIns="91425" wrap="square" tIns="91425">
            <a:noAutofit/>
          </a:bodyPr>
          <a:lstStyle/>
          <a:p>
            <a:pPr indent="0" lvl="0" marL="0" rtl="0" algn="l">
              <a:lnSpc>
                <a:spcPct val="98000"/>
              </a:lnSpc>
              <a:spcBef>
                <a:spcPts val="0"/>
              </a:spcBef>
              <a:spcAft>
                <a:spcPts val="0"/>
              </a:spcAft>
              <a:buNone/>
            </a:pPr>
            <a:r>
              <a:t/>
            </a:r>
            <a:endParaRPr b="1" sz="1800">
              <a:solidFill>
                <a:srgbClr val="808000"/>
              </a:solidFill>
              <a:latin typeface="Consolas"/>
              <a:ea typeface="Consolas"/>
              <a:cs typeface="Consolas"/>
              <a:sym typeface="Consolas"/>
            </a:endParaRPr>
          </a:p>
          <a:p>
            <a:pPr indent="0" lvl="0" marL="0" rtl="0" algn="l">
              <a:lnSpc>
                <a:spcPct val="98000"/>
              </a:lnSpc>
              <a:spcBef>
                <a:spcPts val="0"/>
              </a:spcBef>
              <a:spcAft>
                <a:spcPts val="0"/>
              </a:spcAft>
              <a:buClr>
                <a:srgbClr val="808000"/>
              </a:buClr>
              <a:buSzPts val="1500"/>
              <a:buFont typeface="Consolas"/>
              <a:buNone/>
            </a:pPr>
            <a:r>
              <a:rPr b="1" lang="es" sz="1800">
                <a:solidFill>
                  <a:srgbClr val="808000"/>
                </a:solidFill>
                <a:latin typeface="Consolas"/>
                <a:ea typeface="Consolas"/>
                <a:cs typeface="Consolas"/>
                <a:sym typeface="Consolas"/>
              </a:rPr>
              <a:t>void</a:t>
            </a:r>
            <a:r>
              <a:rPr b="1" lang="es" sz="1800">
                <a:solidFill>
                  <a:srgbClr val="C0C0C0"/>
                </a:solidFill>
                <a:latin typeface="Consolas"/>
                <a:ea typeface="Consolas"/>
                <a:cs typeface="Consolas"/>
                <a:sym typeface="Consolas"/>
              </a:rPr>
              <a:t> </a:t>
            </a:r>
            <a:r>
              <a:rPr b="1" lang="es" sz="1800">
                <a:solidFill>
                  <a:srgbClr val="000000"/>
                </a:solidFill>
                <a:latin typeface="Consolas"/>
                <a:ea typeface="Consolas"/>
                <a:cs typeface="Consolas"/>
                <a:sym typeface="Consolas"/>
              </a:rPr>
              <a:t>imprimir_lista(</a:t>
            </a:r>
            <a:r>
              <a:rPr b="1" lang="es" sz="1800">
                <a:solidFill>
                  <a:srgbClr val="800080"/>
                </a:solidFill>
                <a:latin typeface="Consolas"/>
                <a:ea typeface="Consolas"/>
                <a:cs typeface="Consolas"/>
                <a:sym typeface="Consolas"/>
              </a:rPr>
              <a:t>Nodo * </a:t>
            </a:r>
            <a:r>
              <a:rPr b="1" lang="es" sz="1800">
                <a:solidFill>
                  <a:srgbClr val="000000"/>
                </a:solidFill>
                <a:latin typeface="Consolas"/>
                <a:ea typeface="Consolas"/>
                <a:cs typeface="Consolas"/>
                <a:sym typeface="Consolas"/>
              </a:rPr>
              <a:t>inicio)</a:t>
            </a:r>
            <a:endParaRPr sz="1800">
              <a:solidFill>
                <a:srgbClr val="000000"/>
              </a:solidFill>
              <a:latin typeface="Arial"/>
              <a:ea typeface="Arial"/>
              <a:cs typeface="Arial"/>
              <a:sym typeface="Arial"/>
            </a:endParaRPr>
          </a:p>
          <a:p>
            <a:pPr indent="0" lvl="0" marL="0" rtl="0" algn="l">
              <a:lnSpc>
                <a:spcPct val="98000"/>
              </a:lnSpc>
              <a:spcBef>
                <a:spcPts val="0"/>
              </a:spcBef>
              <a:spcAft>
                <a:spcPts val="0"/>
              </a:spcAft>
              <a:buClr>
                <a:srgbClr val="000000"/>
              </a:buClr>
              <a:buSzPts val="1500"/>
              <a:buFont typeface="Consolas"/>
              <a:buNone/>
            </a:pPr>
            <a:r>
              <a:rPr b="1" lang="es" sz="1800">
                <a:solidFill>
                  <a:srgbClr val="000000"/>
                </a:solidFill>
                <a:latin typeface="Consolas"/>
                <a:ea typeface="Consolas"/>
                <a:cs typeface="Consolas"/>
                <a:sym typeface="Consolas"/>
              </a:rPr>
              <a:t>{</a:t>
            </a:r>
            <a:endParaRPr sz="1800">
              <a:solidFill>
                <a:srgbClr val="000000"/>
              </a:solidFill>
              <a:latin typeface="Arial"/>
              <a:ea typeface="Arial"/>
              <a:cs typeface="Arial"/>
              <a:sym typeface="Arial"/>
            </a:endParaRPr>
          </a:p>
          <a:p>
            <a:pPr indent="0" lvl="0" marL="0" rtl="0" algn="l">
              <a:lnSpc>
                <a:spcPct val="98000"/>
              </a:lnSpc>
              <a:spcBef>
                <a:spcPts val="0"/>
              </a:spcBef>
              <a:spcAft>
                <a:spcPts val="0"/>
              </a:spcAft>
              <a:buClr>
                <a:srgbClr val="C0C0C0"/>
              </a:buClr>
              <a:buSzPts val="1500"/>
              <a:buFont typeface="Consolas"/>
              <a:buNone/>
            </a:pPr>
            <a:r>
              <a:rPr b="1" lang="es" sz="1800">
                <a:solidFill>
                  <a:srgbClr val="C0C0C0"/>
                </a:solidFill>
                <a:latin typeface="Consolas"/>
                <a:ea typeface="Consolas"/>
                <a:cs typeface="Consolas"/>
                <a:sym typeface="Consolas"/>
              </a:rPr>
              <a:t>    </a:t>
            </a:r>
            <a:r>
              <a:rPr b="1" lang="es" sz="1800">
                <a:solidFill>
                  <a:srgbClr val="808000"/>
                </a:solidFill>
                <a:latin typeface="Consolas"/>
                <a:ea typeface="Consolas"/>
                <a:cs typeface="Consolas"/>
                <a:sym typeface="Consolas"/>
              </a:rPr>
              <a:t>for</a:t>
            </a:r>
            <a:r>
              <a:rPr b="1" lang="es" sz="1800">
                <a:solidFill>
                  <a:srgbClr val="C0C0C0"/>
                </a:solidFill>
                <a:latin typeface="Consolas"/>
                <a:ea typeface="Consolas"/>
                <a:cs typeface="Consolas"/>
                <a:sym typeface="Consolas"/>
              </a:rPr>
              <a:t> </a:t>
            </a:r>
            <a:r>
              <a:rPr b="1" lang="es" sz="1800">
                <a:solidFill>
                  <a:srgbClr val="000000"/>
                </a:solidFill>
                <a:latin typeface="Consolas"/>
                <a:ea typeface="Consolas"/>
                <a:cs typeface="Consolas"/>
                <a:sym typeface="Consolas"/>
              </a:rPr>
              <a:t>(</a:t>
            </a:r>
            <a:r>
              <a:rPr b="1" lang="es" sz="1800">
                <a:solidFill>
                  <a:srgbClr val="800080"/>
                </a:solidFill>
                <a:latin typeface="Consolas"/>
                <a:ea typeface="Consolas"/>
                <a:cs typeface="Consolas"/>
                <a:sym typeface="Consolas"/>
              </a:rPr>
              <a:t>Nodo *</a:t>
            </a:r>
            <a:r>
              <a:rPr b="1" lang="es" sz="1800">
                <a:solidFill>
                  <a:srgbClr val="C0C0C0"/>
                </a:solidFill>
                <a:latin typeface="Consolas"/>
                <a:ea typeface="Consolas"/>
                <a:cs typeface="Consolas"/>
                <a:sym typeface="Consolas"/>
              </a:rPr>
              <a:t> </a:t>
            </a:r>
            <a:r>
              <a:rPr b="1" lang="es" sz="1800">
                <a:solidFill>
                  <a:srgbClr val="000000"/>
                </a:solidFill>
                <a:latin typeface="Consolas"/>
                <a:ea typeface="Consolas"/>
                <a:cs typeface="Consolas"/>
                <a:sym typeface="Consolas"/>
              </a:rPr>
              <a:t>aux</a:t>
            </a:r>
            <a:r>
              <a:rPr b="1" lang="es" sz="1800">
                <a:solidFill>
                  <a:srgbClr val="C0C0C0"/>
                </a:solidFill>
                <a:latin typeface="Consolas"/>
                <a:ea typeface="Consolas"/>
                <a:cs typeface="Consolas"/>
                <a:sym typeface="Consolas"/>
              </a:rPr>
              <a:t> </a:t>
            </a:r>
            <a:r>
              <a:rPr b="1" lang="es" sz="1800">
                <a:solidFill>
                  <a:srgbClr val="000000"/>
                </a:solidFill>
                <a:latin typeface="Consolas"/>
                <a:ea typeface="Consolas"/>
                <a:cs typeface="Consolas"/>
                <a:sym typeface="Consolas"/>
              </a:rPr>
              <a:t>=</a:t>
            </a:r>
            <a:r>
              <a:rPr b="1" lang="es" sz="1800">
                <a:solidFill>
                  <a:srgbClr val="C0C0C0"/>
                </a:solidFill>
                <a:latin typeface="Consolas"/>
                <a:ea typeface="Consolas"/>
                <a:cs typeface="Consolas"/>
                <a:sym typeface="Consolas"/>
              </a:rPr>
              <a:t> </a:t>
            </a:r>
            <a:r>
              <a:rPr b="1" lang="es" sz="1800">
                <a:solidFill>
                  <a:srgbClr val="000000"/>
                </a:solidFill>
                <a:latin typeface="Consolas"/>
                <a:ea typeface="Consolas"/>
                <a:cs typeface="Consolas"/>
                <a:sym typeface="Consolas"/>
              </a:rPr>
              <a:t>inicio;</a:t>
            </a:r>
            <a:r>
              <a:rPr b="1" lang="es" sz="1800">
                <a:solidFill>
                  <a:srgbClr val="C0C0C0"/>
                </a:solidFill>
                <a:latin typeface="Consolas"/>
                <a:ea typeface="Consolas"/>
                <a:cs typeface="Consolas"/>
                <a:sym typeface="Consolas"/>
              </a:rPr>
              <a:t> </a:t>
            </a:r>
            <a:r>
              <a:rPr b="1" lang="es" sz="1800">
                <a:solidFill>
                  <a:srgbClr val="000000"/>
                </a:solidFill>
                <a:latin typeface="Consolas"/>
                <a:ea typeface="Consolas"/>
                <a:cs typeface="Consolas"/>
                <a:sym typeface="Consolas"/>
              </a:rPr>
              <a:t>aux</a:t>
            </a:r>
            <a:r>
              <a:rPr b="1" lang="es" sz="1800">
                <a:solidFill>
                  <a:srgbClr val="C0C0C0"/>
                </a:solidFill>
                <a:latin typeface="Consolas"/>
                <a:ea typeface="Consolas"/>
                <a:cs typeface="Consolas"/>
                <a:sym typeface="Consolas"/>
              </a:rPr>
              <a:t> </a:t>
            </a:r>
            <a:r>
              <a:rPr b="1" lang="es" sz="1800">
                <a:solidFill>
                  <a:srgbClr val="000000"/>
                </a:solidFill>
                <a:latin typeface="Consolas"/>
                <a:ea typeface="Consolas"/>
                <a:cs typeface="Consolas"/>
                <a:sym typeface="Consolas"/>
              </a:rPr>
              <a:t>!=</a:t>
            </a:r>
            <a:r>
              <a:rPr b="1" lang="es" sz="1800">
                <a:solidFill>
                  <a:srgbClr val="C0C0C0"/>
                </a:solidFill>
                <a:latin typeface="Consolas"/>
                <a:ea typeface="Consolas"/>
                <a:cs typeface="Consolas"/>
                <a:sym typeface="Consolas"/>
              </a:rPr>
              <a:t> </a:t>
            </a:r>
            <a:r>
              <a:rPr b="1" lang="es" sz="1800">
                <a:solidFill>
                  <a:srgbClr val="808000"/>
                </a:solidFill>
                <a:latin typeface="Consolas"/>
                <a:ea typeface="Consolas"/>
                <a:cs typeface="Consolas"/>
                <a:sym typeface="Consolas"/>
              </a:rPr>
              <a:t>nullptr</a:t>
            </a:r>
            <a:r>
              <a:rPr b="1" lang="es" sz="1800">
                <a:solidFill>
                  <a:srgbClr val="000000"/>
                </a:solidFill>
                <a:latin typeface="Consolas"/>
                <a:ea typeface="Consolas"/>
                <a:cs typeface="Consolas"/>
                <a:sym typeface="Consolas"/>
              </a:rPr>
              <a:t>;</a:t>
            </a:r>
            <a:r>
              <a:rPr b="1" lang="es" sz="1800">
                <a:solidFill>
                  <a:srgbClr val="C0C0C0"/>
                </a:solidFill>
                <a:latin typeface="Consolas"/>
                <a:ea typeface="Consolas"/>
                <a:cs typeface="Consolas"/>
                <a:sym typeface="Consolas"/>
              </a:rPr>
              <a:t> </a:t>
            </a:r>
            <a:r>
              <a:rPr b="1" lang="es" sz="1800">
                <a:solidFill>
                  <a:srgbClr val="000000"/>
                </a:solidFill>
                <a:latin typeface="Consolas"/>
                <a:ea typeface="Consolas"/>
                <a:cs typeface="Consolas"/>
                <a:sym typeface="Consolas"/>
              </a:rPr>
              <a:t>aux</a:t>
            </a:r>
            <a:r>
              <a:rPr b="1" lang="es" sz="1800">
                <a:solidFill>
                  <a:srgbClr val="C0C0C0"/>
                </a:solidFill>
                <a:latin typeface="Consolas"/>
                <a:ea typeface="Consolas"/>
                <a:cs typeface="Consolas"/>
                <a:sym typeface="Consolas"/>
              </a:rPr>
              <a:t> </a:t>
            </a:r>
            <a:r>
              <a:rPr b="1" lang="es" sz="1800">
                <a:solidFill>
                  <a:srgbClr val="000000"/>
                </a:solidFill>
                <a:latin typeface="Consolas"/>
                <a:ea typeface="Consolas"/>
                <a:cs typeface="Consolas"/>
                <a:sym typeface="Consolas"/>
              </a:rPr>
              <a:t>=</a:t>
            </a:r>
            <a:r>
              <a:rPr b="1" lang="es" sz="1800">
                <a:solidFill>
                  <a:srgbClr val="C0C0C0"/>
                </a:solidFill>
                <a:latin typeface="Consolas"/>
                <a:ea typeface="Consolas"/>
                <a:cs typeface="Consolas"/>
                <a:sym typeface="Consolas"/>
              </a:rPr>
              <a:t> </a:t>
            </a:r>
            <a:r>
              <a:rPr b="1" lang="es" sz="1800">
                <a:solidFill>
                  <a:srgbClr val="000000"/>
                </a:solidFill>
                <a:latin typeface="Consolas"/>
                <a:ea typeface="Consolas"/>
                <a:cs typeface="Consolas"/>
                <a:sym typeface="Consolas"/>
              </a:rPr>
              <a:t>aux-&gt;</a:t>
            </a:r>
            <a:r>
              <a:rPr b="1" lang="es" sz="1800">
                <a:solidFill>
                  <a:srgbClr val="800000"/>
                </a:solidFill>
                <a:latin typeface="Consolas"/>
                <a:ea typeface="Consolas"/>
                <a:cs typeface="Consolas"/>
                <a:sym typeface="Consolas"/>
              </a:rPr>
              <a:t>siguiente</a:t>
            </a:r>
            <a:r>
              <a:rPr b="1" lang="es" sz="1800">
                <a:solidFill>
                  <a:srgbClr val="000000"/>
                </a:solidFill>
                <a:latin typeface="Consolas"/>
                <a:ea typeface="Consolas"/>
                <a:cs typeface="Consolas"/>
                <a:sym typeface="Consolas"/>
              </a:rPr>
              <a:t>){</a:t>
            </a:r>
            <a:r>
              <a:rPr b="1" lang="es" sz="1800">
                <a:solidFill>
                  <a:srgbClr val="C0C0C0"/>
                </a:solidFill>
                <a:latin typeface="Consolas"/>
                <a:ea typeface="Consolas"/>
                <a:cs typeface="Consolas"/>
                <a:sym typeface="Consolas"/>
              </a:rPr>
              <a:t> </a:t>
            </a:r>
            <a:endParaRPr sz="1800">
              <a:solidFill>
                <a:srgbClr val="000000"/>
              </a:solidFill>
              <a:latin typeface="Arial"/>
              <a:ea typeface="Arial"/>
              <a:cs typeface="Arial"/>
              <a:sym typeface="Arial"/>
            </a:endParaRPr>
          </a:p>
          <a:p>
            <a:pPr indent="0" lvl="0" marL="0" rtl="0" algn="l">
              <a:lnSpc>
                <a:spcPct val="98000"/>
              </a:lnSpc>
              <a:spcBef>
                <a:spcPts val="0"/>
              </a:spcBef>
              <a:spcAft>
                <a:spcPts val="0"/>
              </a:spcAft>
              <a:buNone/>
            </a:pPr>
            <a:r>
              <a:rPr b="1" lang="es" sz="1800">
                <a:solidFill>
                  <a:srgbClr val="C0C0C0"/>
                </a:solidFill>
                <a:latin typeface="Consolas"/>
                <a:ea typeface="Consolas"/>
                <a:cs typeface="Consolas"/>
                <a:sym typeface="Consolas"/>
              </a:rPr>
              <a:t>        </a:t>
            </a:r>
            <a:r>
              <a:rPr b="1" lang="es" sz="1800">
                <a:solidFill>
                  <a:srgbClr val="000000"/>
                </a:solidFill>
                <a:latin typeface="Consolas"/>
                <a:ea typeface="Consolas"/>
                <a:cs typeface="Consolas"/>
                <a:sym typeface="Consolas"/>
              </a:rPr>
              <a:t>cout</a:t>
            </a:r>
            <a:r>
              <a:rPr b="1" lang="es" sz="1800">
                <a:solidFill>
                  <a:srgbClr val="C0C0C0"/>
                </a:solidFill>
                <a:latin typeface="Consolas"/>
                <a:ea typeface="Consolas"/>
                <a:cs typeface="Consolas"/>
                <a:sym typeface="Consolas"/>
              </a:rPr>
              <a:t> </a:t>
            </a:r>
            <a:r>
              <a:rPr b="1" lang="es" sz="1800">
                <a:solidFill>
                  <a:srgbClr val="000000"/>
                </a:solidFill>
                <a:latin typeface="Consolas"/>
                <a:ea typeface="Consolas"/>
                <a:cs typeface="Consolas"/>
                <a:sym typeface="Consolas"/>
              </a:rPr>
              <a:t>&lt;&lt;</a:t>
            </a:r>
            <a:r>
              <a:rPr b="1" lang="es" sz="1800">
                <a:solidFill>
                  <a:srgbClr val="C0C0C0"/>
                </a:solidFill>
                <a:latin typeface="Consolas"/>
                <a:ea typeface="Consolas"/>
                <a:cs typeface="Consolas"/>
                <a:sym typeface="Consolas"/>
              </a:rPr>
              <a:t> </a:t>
            </a:r>
            <a:r>
              <a:rPr b="1" lang="es" sz="1800">
                <a:solidFill>
                  <a:srgbClr val="000000"/>
                </a:solidFill>
                <a:latin typeface="Consolas"/>
                <a:ea typeface="Consolas"/>
                <a:cs typeface="Consolas"/>
                <a:sym typeface="Consolas"/>
              </a:rPr>
              <a:t>aux-&gt;</a:t>
            </a:r>
            <a:r>
              <a:rPr b="1" lang="es" sz="1800">
                <a:solidFill>
                  <a:srgbClr val="800000"/>
                </a:solidFill>
                <a:latin typeface="Consolas"/>
                <a:ea typeface="Consolas"/>
                <a:cs typeface="Consolas"/>
                <a:sym typeface="Consolas"/>
              </a:rPr>
              <a:t>dato</a:t>
            </a:r>
            <a:r>
              <a:rPr b="1" lang="es" sz="1800">
                <a:solidFill>
                  <a:srgbClr val="C0C0C0"/>
                </a:solidFill>
                <a:latin typeface="Consolas"/>
                <a:ea typeface="Consolas"/>
                <a:cs typeface="Consolas"/>
                <a:sym typeface="Consolas"/>
              </a:rPr>
              <a:t> </a:t>
            </a:r>
            <a:r>
              <a:rPr b="1" lang="es" sz="1800">
                <a:solidFill>
                  <a:srgbClr val="000000"/>
                </a:solidFill>
                <a:latin typeface="Consolas"/>
                <a:ea typeface="Consolas"/>
                <a:cs typeface="Consolas"/>
                <a:sym typeface="Consolas"/>
              </a:rPr>
              <a:t>&lt;&lt;</a:t>
            </a:r>
            <a:r>
              <a:rPr b="1" lang="es" sz="1800">
                <a:solidFill>
                  <a:srgbClr val="C0C0C0"/>
                </a:solidFill>
                <a:latin typeface="Consolas"/>
                <a:ea typeface="Consolas"/>
                <a:cs typeface="Consolas"/>
                <a:sym typeface="Consolas"/>
              </a:rPr>
              <a:t> </a:t>
            </a:r>
            <a:r>
              <a:rPr b="1" lang="es" sz="1800">
                <a:solidFill>
                  <a:srgbClr val="000000"/>
                </a:solidFill>
                <a:latin typeface="Consolas"/>
                <a:ea typeface="Consolas"/>
                <a:cs typeface="Consolas"/>
                <a:sym typeface="Consolas"/>
              </a:rPr>
              <a:t>endl;</a:t>
            </a:r>
            <a:endParaRPr b="1" sz="1800">
              <a:solidFill>
                <a:srgbClr val="000000"/>
              </a:solidFill>
              <a:latin typeface="Consolas"/>
              <a:ea typeface="Consolas"/>
              <a:cs typeface="Consolas"/>
              <a:sym typeface="Consolas"/>
            </a:endParaRPr>
          </a:p>
          <a:p>
            <a:pPr indent="0" lvl="0" marL="0" rtl="0" algn="l">
              <a:lnSpc>
                <a:spcPct val="98000"/>
              </a:lnSpc>
              <a:spcBef>
                <a:spcPts val="0"/>
              </a:spcBef>
              <a:spcAft>
                <a:spcPts val="0"/>
              </a:spcAft>
              <a:buClr>
                <a:srgbClr val="C0C0C0"/>
              </a:buClr>
              <a:buSzPts val="1500"/>
              <a:buFont typeface="Consolas"/>
              <a:buNone/>
            </a:pPr>
            <a:r>
              <a:rPr b="1" lang="es" sz="1800">
                <a:solidFill>
                  <a:srgbClr val="000000"/>
                </a:solidFill>
                <a:latin typeface="Consolas"/>
                <a:ea typeface="Consolas"/>
                <a:cs typeface="Consolas"/>
                <a:sym typeface="Consolas"/>
              </a:rPr>
              <a:t>	}</a:t>
            </a:r>
            <a:r>
              <a:rPr b="1" lang="es" sz="1800">
                <a:solidFill>
                  <a:srgbClr val="C0C0C0"/>
                </a:solidFill>
                <a:latin typeface="Consolas"/>
                <a:ea typeface="Consolas"/>
                <a:cs typeface="Consolas"/>
                <a:sym typeface="Consolas"/>
              </a:rPr>
              <a:t>    </a:t>
            </a:r>
            <a:endParaRPr sz="1800">
              <a:solidFill>
                <a:srgbClr val="000000"/>
              </a:solidFill>
              <a:latin typeface="Arial"/>
              <a:ea typeface="Arial"/>
              <a:cs typeface="Arial"/>
              <a:sym typeface="Arial"/>
            </a:endParaRPr>
          </a:p>
          <a:p>
            <a:pPr indent="0" lvl="0" marL="0" rtl="0" algn="l">
              <a:lnSpc>
                <a:spcPct val="98000"/>
              </a:lnSpc>
              <a:spcBef>
                <a:spcPts val="0"/>
              </a:spcBef>
              <a:spcAft>
                <a:spcPts val="0"/>
              </a:spcAft>
              <a:buClr>
                <a:srgbClr val="000000"/>
              </a:buClr>
              <a:buSzPts val="1500"/>
              <a:buFont typeface="Consolas"/>
              <a:buNone/>
            </a:pPr>
            <a:r>
              <a:rPr b="1" lang="es" sz="1800">
                <a:solidFill>
                  <a:srgbClr val="000000"/>
                </a:solidFill>
                <a:latin typeface="Consolas"/>
                <a:ea typeface="Consolas"/>
                <a:cs typeface="Consolas"/>
                <a:sym typeface="Consolas"/>
              </a:rPr>
              <a:t>}</a:t>
            </a:r>
            <a:endParaRPr sz="1800">
              <a:solidFill>
                <a:srgbClr val="000000"/>
              </a:solidFill>
              <a:latin typeface="Arial"/>
              <a:ea typeface="Arial"/>
              <a:cs typeface="Arial"/>
              <a:sym typeface="Arial"/>
            </a:endParaRPr>
          </a:p>
          <a:p>
            <a:pPr indent="0" lvl="0" marL="0" rtl="0" algn="l">
              <a:spcBef>
                <a:spcPts val="0"/>
              </a:spcBef>
              <a:spcAft>
                <a:spcPts val="160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4"/>
          <p:cNvPicPr preferRelativeResize="0"/>
          <p:nvPr/>
        </p:nvPicPr>
        <p:blipFill>
          <a:blip r:embed="rId3">
            <a:alphaModFix/>
          </a:blip>
          <a:stretch>
            <a:fillRect/>
          </a:stretch>
        </p:blipFill>
        <p:spPr>
          <a:xfrm>
            <a:off x="73950" y="0"/>
            <a:ext cx="9070050" cy="5059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5"/>
          <p:cNvPicPr preferRelativeResize="0"/>
          <p:nvPr/>
        </p:nvPicPr>
        <p:blipFill>
          <a:blip r:embed="rId3">
            <a:alphaModFix/>
          </a:blip>
          <a:stretch>
            <a:fillRect/>
          </a:stretch>
        </p:blipFill>
        <p:spPr>
          <a:xfrm>
            <a:off x="68500" y="67650"/>
            <a:ext cx="8898726" cy="488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nvSpPr>
        <p:spPr>
          <a:xfrm>
            <a:off x="91200" y="72975"/>
            <a:ext cx="8961600" cy="4956300"/>
          </a:xfrm>
          <a:prstGeom prst="rect">
            <a:avLst/>
          </a:prstGeom>
          <a:solidFill>
            <a:srgbClr val="99999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6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rPr lang="es" sz="3600">
                <a:solidFill>
                  <a:srgbClr val="FFFFFF"/>
                </a:solidFill>
                <a:latin typeface="Source Code Pro"/>
                <a:ea typeface="Source Code Pro"/>
                <a:cs typeface="Source Code Pro"/>
                <a:sym typeface="Source Code Pro"/>
              </a:rPr>
              <a:t>Carguemos números en una lista:</a:t>
            </a:r>
            <a:endParaRPr sz="3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20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3000">
              <a:solidFill>
                <a:srgbClr val="FFFFFF"/>
              </a:solidFill>
              <a:latin typeface="Source Code Pro"/>
              <a:ea typeface="Source Code Pro"/>
              <a:cs typeface="Source Code Pro"/>
              <a:sym typeface="Source Code Pro"/>
            </a:endParaRPr>
          </a:p>
          <a:p>
            <a:pPr indent="-419100" lvl="0" marL="457200" rtl="0" algn="l">
              <a:spcBef>
                <a:spcPts val="0"/>
              </a:spcBef>
              <a:spcAft>
                <a:spcPts val="0"/>
              </a:spcAft>
              <a:buClr>
                <a:srgbClr val="FFFFFF"/>
              </a:buClr>
              <a:buSzPts val="3000"/>
              <a:buFont typeface="Source Code Pro"/>
              <a:buChar char="●"/>
            </a:pPr>
            <a:r>
              <a:rPr lang="es" sz="3000">
                <a:solidFill>
                  <a:srgbClr val="FFFFFF"/>
                </a:solidFill>
                <a:latin typeface="Source Code Pro"/>
                <a:ea typeface="Source Code Pro"/>
                <a:cs typeface="Source Code Pro"/>
                <a:sym typeface="Source Code Pro"/>
              </a:rPr>
              <a:t>Al inicio de la lista.</a:t>
            </a:r>
            <a:endParaRPr sz="30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3000">
              <a:solidFill>
                <a:srgbClr val="FFFFFF"/>
              </a:solidFill>
              <a:latin typeface="Source Code Pro"/>
              <a:ea typeface="Source Code Pro"/>
              <a:cs typeface="Source Code Pro"/>
              <a:sym typeface="Source Code Pro"/>
            </a:endParaRPr>
          </a:p>
          <a:p>
            <a:pPr indent="-419100" lvl="0" marL="457200" rtl="0" algn="l">
              <a:spcBef>
                <a:spcPts val="0"/>
              </a:spcBef>
              <a:spcAft>
                <a:spcPts val="0"/>
              </a:spcAft>
              <a:buClr>
                <a:srgbClr val="FFFFFF"/>
              </a:buClr>
              <a:buSzPts val="3000"/>
              <a:buFont typeface="Source Code Pro"/>
              <a:buChar char="●"/>
            </a:pPr>
            <a:r>
              <a:rPr lang="es" sz="3000">
                <a:solidFill>
                  <a:srgbClr val="FFFFFF"/>
                </a:solidFill>
                <a:latin typeface="Source Code Pro"/>
                <a:ea typeface="Source Code Pro"/>
                <a:cs typeface="Source Code Pro"/>
                <a:sym typeface="Source Code Pro"/>
              </a:rPr>
              <a:t>Al final de la lista.</a:t>
            </a:r>
            <a:endParaRPr sz="30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3000">
              <a:solidFill>
                <a:srgbClr val="FFFFFF"/>
              </a:solidFill>
              <a:latin typeface="Source Code Pro"/>
              <a:ea typeface="Source Code Pro"/>
              <a:cs typeface="Source Code Pro"/>
              <a:sym typeface="Source Code Pro"/>
            </a:endParaRPr>
          </a:p>
          <a:p>
            <a:pPr indent="-419100" lvl="0" marL="457200" rtl="0" algn="l">
              <a:spcBef>
                <a:spcPts val="0"/>
              </a:spcBef>
              <a:spcAft>
                <a:spcPts val="0"/>
              </a:spcAft>
              <a:buClr>
                <a:srgbClr val="FFFFFF"/>
              </a:buClr>
              <a:buSzPts val="3000"/>
              <a:buFont typeface="Source Code Pro"/>
              <a:buChar char="●"/>
            </a:pPr>
            <a:r>
              <a:rPr lang="es" sz="3000">
                <a:solidFill>
                  <a:srgbClr val="FFFFFF"/>
                </a:solidFill>
                <a:latin typeface="Source Code Pro"/>
                <a:ea typeface="Source Code Pro"/>
                <a:cs typeface="Source Code Pro"/>
                <a:sym typeface="Source Code Pro"/>
              </a:rPr>
              <a:t>Ordenados de menor a mayor. </a:t>
            </a:r>
            <a:endParaRPr sz="3000">
              <a:latin typeface="Source Code Pro"/>
              <a:ea typeface="Source Code Pro"/>
              <a:cs typeface="Source Code Pro"/>
              <a:sym typeface="Source Code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800"/>
              </a:spcBef>
              <a:spcAft>
                <a:spcPts val="0"/>
              </a:spcAft>
              <a:buNone/>
            </a:pPr>
            <a:r>
              <a:rPr lang="es"/>
              <a:t>Inserción por delante</a:t>
            </a:r>
            <a:endParaRPr/>
          </a:p>
        </p:txBody>
      </p:sp>
      <p:sp>
        <p:nvSpPr>
          <p:cNvPr id="169" name="Google Shape;169;p27"/>
          <p:cNvSpPr txBox="1"/>
          <p:nvPr>
            <p:ph idx="1" type="body"/>
          </p:nvPr>
        </p:nvSpPr>
        <p:spPr>
          <a:xfrm>
            <a:off x="729450" y="2078875"/>
            <a:ext cx="7688700" cy="2835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Source Code Pro"/>
              <a:buAutoNum type="arabicPeriod"/>
            </a:pPr>
            <a:r>
              <a:rPr lang="es" sz="1400">
                <a:solidFill>
                  <a:schemeClr val="dk2"/>
                </a:solidFill>
                <a:latin typeface="Source Code Pro"/>
                <a:ea typeface="Source Code Pro"/>
                <a:cs typeface="Source Code Pro"/>
                <a:sym typeface="Source Code Pro"/>
              </a:rPr>
              <a:t>S</a:t>
            </a:r>
            <a:r>
              <a:rPr lang="es" sz="1400">
                <a:solidFill>
                  <a:schemeClr val="dk2"/>
                </a:solidFill>
                <a:latin typeface="Source Code Pro"/>
                <a:ea typeface="Source Code Pro"/>
                <a:cs typeface="Source Code Pro"/>
                <a:sym typeface="Source Code Pro"/>
              </a:rPr>
              <a:t>e deberá generar un nuevo nodo para el elemento a agregar y almacenar en dicho nodo el dato a insertar. </a:t>
            </a:r>
            <a:endParaRPr sz="1400">
              <a:solidFill>
                <a:schemeClr val="dk2"/>
              </a:solidFill>
              <a:latin typeface="Source Code Pro"/>
              <a:ea typeface="Source Code Pro"/>
              <a:cs typeface="Source Code Pro"/>
              <a:sym typeface="Source Code Pro"/>
            </a:endParaRPr>
          </a:p>
          <a:p>
            <a:pPr indent="-317500" lvl="0" marL="457200" rtl="0" algn="l">
              <a:spcBef>
                <a:spcPts val="0"/>
              </a:spcBef>
              <a:spcAft>
                <a:spcPts val="0"/>
              </a:spcAft>
              <a:buClr>
                <a:schemeClr val="dk2"/>
              </a:buClr>
              <a:buSzPts val="1400"/>
              <a:buFont typeface="Source Code Pro"/>
              <a:buAutoNum type="arabicPeriod"/>
            </a:pPr>
            <a:r>
              <a:rPr lang="es" sz="1400">
                <a:solidFill>
                  <a:schemeClr val="dk2"/>
                </a:solidFill>
                <a:latin typeface="Source Code Pro"/>
                <a:ea typeface="Source Code Pro"/>
                <a:cs typeface="Source Code Pro"/>
                <a:sym typeface="Source Code Pro"/>
              </a:rPr>
              <a:t>A continuación, se enlazará ese nodo con el resto de la lista.</a:t>
            </a:r>
            <a:endParaRPr sz="1400">
              <a:solidFill>
                <a:schemeClr val="dk2"/>
              </a:solidFill>
              <a:latin typeface="Source Code Pro"/>
              <a:ea typeface="Source Code Pro"/>
              <a:cs typeface="Source Code Pro"/>
              <a:sym typeface="Source Code Pro"/>
            </a:endParaRPr>
          </a:p>
          <a:p>
            <a:pPr indent="-317500" lvl="0" marL="457200" rtl="0" algn="l">
              <a:spcBef>
                <a:spcPts val="0"/>
              </a:spcBef>
              <a:spcAft>
                <a:spcPts val="0"/>
              </a:spcAft>
              <a:buClr>
                <a:schemeClr val="dk2"/>
              </a:buClr>
              <a:buSzPts val="1400"/>
              <a:buFont typeface="Source Code Pro"/>
              <a:buAutoNum type="arabicPeriod"/>
            </a:pPr>
            <a:r>
              <a:rPr lang="es" sz="1400">
                <a:solidFill>
                  <a:schemeClr val="dk2"/>
                </a:solidFill>
                <a:latin typeface="Source Code Pro"/>
                <a:ea typeface="Source Code Pro"/>
                <a:cs typeface="Source Code Pro"/>
                <a:sym typeface="Source Code Pro"/>
              </a:rPr>
              <a:t>En este caso, lo enlazaremos al principio y dejaremos a este nuevo nodo como el primero de la lista. </a:t>
            </a:r>
            <a:endParaRPr sz="1400">
              <a:solidFill>
                <a:schemeClr val="dk2"/>
              </a:solidFill>
              <a:latin typeface="Source Code Pro"/>
              <a:ea typeface="Source Code Pro"/>
              <a:cs typeface="Source Code Pro"/>
              <a:sym typeface="Source Code Pro"/>
            </a:endParaRPr>
          </a:p>
          <a:p>
            <a:pPr indent="-317500" lvl="0" marL="457200" rtl="0" algn="l">
              <a:spcBef>
                <a:spcPts val="0"/>
              </a:spcBef>
              <a:spcAft>
                <a:spcPts val="0"/>
              </a:spcAft>
              <a:buClr>
                <a:schemeClr val="dk2"/>
              </a:buClr>
              <a:buSzPts val="1400"/>
              <a:buFont typeface="Source Code Pro"/>
              <a:buAutoNum type="arabicPeriod"/>
            </a:pPr>
            <a:r>
              <a:rPr lang="es" sz="1400">
                <a:solidFill>
                  <a:schemeClr val="dk2"/>
                </a:solidFill>
                <a:latin typeface="Source Code Pro"/>
                <a:ea typeface="Source Code Pro"/>
                <a:cs typeface="Source Code Pro"/>
                <a:sym typeface="Source Code Pro"/>
              </a:rPr>
              <a:t>Es muy importante no perder nunca el “principio” de la lista, dado por su puntero inicial.</a:t>
            </a:r>
            <a:endParaRPr sz="1400">
              <a:solidFill>
                <a:schemeClr val="dk2"/>
              </a:solidFill>
              <a:latin typeface="Source Code Pro"/>
              <a:ea typeface="Source Code Pro"/>
              <a:cs typeface="Source Code Pro"/>
              <a:sym typeface="Source Code Pro"/>
            </a:endParaRPr>
          </a:p>
          <a:p>
            <a:pPr indent="-317500" lvl="0" marL="457200" rtl="0" algn="l">
              <a:spcBef>
                <a:spcPts val="0"/>
              </a:spcBef>
              <a:spcAft>
                <a:spcPts val="0"/>
              </a:spcAft>
              <a:buClr>
                <a:schemeClr val="dk2"/>
              </a:buClr>
              <a:buSzPts val="1400"/>
              <a:buFont typeface="Source Code Pro"/>
              <a:buAutoNum type="arabicPeriod"/>
            </a:pPr>
            <a:r>
              <a:rPr lang="es" sz="1400">
                <a:solidFill>
                  <a:schemeClr val="dk2"/>
                </a:solidFill>
                <a:latin typeface="Source Code Pro"/>
                <a:ea typeface="Source Code Pro"/>
                <a:cs typeface="Source Code Pro"/>
                <a:sym typeface="Source Code Pro"/>
              </a:rPr>
              <a:t>Si se crea una función para insertar, el puntero al inicio de la lista debe ser un parámetro por referencia.</a:t>
            </a:r>
            <a:endParaRPr sz="1400">
              <a:solidFill>
                <a:schemeClr val="dk2"/>
              </a:solidFill>
              <a:latin typeface="Source Code Pro"/>
              <a:ea typeface="Source Code Pro"/>
              <a:cs typeface="Source Code Pro"/>
              <a:sym typeface="Source Code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800"/>
              </a:spcBef>
              <a:spcAft>
                <a:spcPts val="0"/>
              </a:spcAft>
              <a:buNone/>
            </a:pPr>
            <a:r>
              <a:rPr lang="es"/>
              <a:t>Inserción por delante</a:t>
            </a:r>
            <a:endParaRPr/>
          </a:p>
        </p:txBody>
      </p:sp>
      <p:sp>
        <p:nvSpPr>
          <p:cNvPr id="175" name="Google Shape;175;p28"/>
          <p:cNvSpPr txBox="1"/>
          <p:nvPr>
            <p:ph idx="1" type="body"/>
          </p:nvPr>
        </p:nvSpPr>
        <p:spPr>
          <a:xfrm>
            <a:off x="792575" y="2078875"/>
            <a:ext cx="7625700" cy="2261100"/>
          </a:xfrm>
          <a:prstGeom prst="rect">
            <a:avLst/>
          </a:prstGeom>
        </p:spPr>
        <p:txBody>
          <a:bodyPr anchorCtr="0" anchor="t" bIns="91425" lIns="91425" spcFirstLastPara="1" rIns="91425" wrap="square" tIns="91425">
            <a:noAutofit/>
          </a:bodyPr>
          <a:lstStyle/>
          <a:p>
            <a:pPr indent="0" lvl="0" marL="251550" rtl="0" algn="l">
              <a:spcBef>
                <a:spcPts val="0"/>
              </a:spcBef>
              <a:spcAft>
                <a:spcPts val="0"/>
              </a:spcAft>
              <a:buNone/>
            </a:pPr>
            <a:r>
              <a:t/>
            </a:r>
            <a:endParaRPr sz="1500">
              <a:solidFill>
                <a:srgbClr val="000000"/>
              </a:solidFill>
              <a:latin typeface="Source Code Pro"/>
              <a:ea typeface="Source Code Pro"/>
              <a:cs typeface="Source Code Pro"/>
              <a:sym typeface="Source Code Pro"/>
            </a:endParaRPr>
          </a:p>
          <a:p>
            <a:pPr indent="0" lvl="0" marL="0" rtl="0" algn="l">
              <a:spcBef>
                <a:spcPts val="0"/>
              </a:spcBef>
              <a:spcAft>
                <a:spcPts val="0"/>
              </a:spcAft>
              <a:buNone/>
            </a:pPr>
            <a:r>
              <a:rPr lang="es" sz="1600">
                <a:solidFill>
                  <a:srgbClr val="000000"/>
                </a:solidFill>
                <a:latin typeface="Source Code Pro"/>
                <a:ea typeface="Source Code Pro"/>
                <a:cs typeface="Source Code Pro"/>
                <a:sym typeface="Source Code Pro"/>
              </a:rPr>
              <a:t>Nodo* nuevo = new Nodo();</a:t>
            </a:r>
            <a:endParaRPr sz="1600">
              <a:solidFill>
                <a:srgbClr val="000000"/>
              </a:solidFill>
              <a:latin typeface="Source Code Pro"/>
              <a:ea typeface="Source Code Pro"/>
              <a:cs typeface="Source Code Pro"/>
              <a:sym typeface="Source Code Pro"/>
            </a:endParaRPr>
          </a:p>
          <a:p>
            <a:pPr indent="0" lvl="0" marL="0" rtl="0" algn="l">
              <a:spcBef>
                <a:spcPts val="0"/>
              </a:spcBef>
              <a:spcAft>
                <a:spcPts val="0"/>
              </a:spcAft>
              <a:buNone/>
            </a:pPr>
            <a:r>
              <a:rPr lang="es" sz="1600">
                <a:solidFill>
                  <a:srgbClr val="000000"/>
                </a:solidFill>
                <a:latin typeface="Source Code Pro"/>
                <a:ea typeface="Source Code Pro"/>
                <a:cs typeface="Source Code Pro"/>
                <a:sym typeface="Source Code Pro"/>
              </a:rPr>
              <a:t>nuevo-&gt;dato = 28;</a:t>
            </a:r>
            <a:endParaRPr sz="1600">
              <a:solidFill>
                <a:srgbClr val="000000"/>
              </a:solidFill>
              <a:latin typeface="Source Code Pro"/>
              <a:ea typeface="Source Code Pro"/>
              <a:cs typeface="Source Code Pro"/>
              <a:sym typeface="Source Code Pro"/>
            </a:endParaRPr>
          </a:p>
          <a:p>
            <a:pPr indent="0" lvl="0" marL="0" rtl="0" algn="l">
              <a:spcBef>
                <a:spcPts val="0"/>
              </a:spcBef>
              <a:spcAft>
                <a:spcPts val="0"/>
              </a:spcAft>
              <a:buNone/>
            </a:pPr>
            <a:r>
              <a:rPr lang="es" sz="1600">
                <a:solidFill>
                  <a:srgbClr val="000000"/>
                </a:solidFill>
                <a:latin typeface="Source Code Pro"/>
                <a:ea typeface="Source Code Pro"/>
                <a:cs typeface="Source Code Pro"/>
                <a:sym typeface="Source Code Pro"/>
              </a:rPr>
              <a:t>nuevo-&gt;siguiente = inicio;</a:t>
            </a:r>
            <a:endParaRPr sz="1600">
              <a:solidFill>
                <a:srgbClr val="000000"/>
              </a:solidFill>
              <a:latin typeface="Source Code Pro"/>
              <a:ea typeface="Source Code Pro"/>
              <a:cs typeface="Source Code Pro"/>
              <a:sym typeface="Source Code Pro"/>
            </a:endParaRPr>
          </a:p>
          <a:p>
            <a:pPr indent="0" lvl="0" marL="0" rtl="0" algn="l">
              <a:spcBef>
                <a:spcPts val="0"/>
              </a:spcBef>
              <a:spcAft>
                <a:spcPts val="0"/>
              </a:spcAft>
              <a:buNone/>
            </a:pPr>
            <a:r>
              <a:rPr lang="es" sz="1600">
                <a:solidFill>
                  <a:srgbClr val="000000"/>
                </a:solidFill>
                <a:latin typeface="Source Code Pro"/>
                <a:ea typeface="Source Code Pro"/>
                <a:cs typeface="Source Code Pro"/>
                <a:sym typeface="Source Code Pro"/>
              </a:rPr>
              <a:t>inicio = nuevo;</a:t>
            </a:r>
            <a:endParaRPr sz="1600">
              <a:solidFill>
                <a:srgbClr val="000000"/>
              </a:solidFill>
              <a:latin typeface="Source Code Pro"/>
              <a:ea typeface="Source Code Pro"/>
              <a:cs typeface="Source Code Pro"/>
              <a:sym typeface="Source Code Pro"/>
            </a:endParaRPr>
          </a:p>
          <a:p>
            <a:pPr indent="0" lvl="0" marL="0" rtl="0" algn="l">
              <a:spcBef>
                <a:spcPts val="0"/>
              </a:spcBef>
              <a:spcAft>
                <a:spcPts val="1600"/>
              </a:spcAft>
              <a:buNone/>
            </a:pPr>
            <a:r>
              <a:t/>
            </a:r>
            <a:endParaRPr/>
          </a:p>
        </p:txBody>
      </p:sp>
      <p:pic>
        <p:nvPicPr>
          <p:cNvPr id="176" name="Google Shape;176;p28"/>
          <p:cNvPicPr preferRelativeResize="0"/>
          <p:nvPr/>
        </p:nvPicPr>
        <p:blipFill>
          <a:blip r:embed="rId3">
            <a:alphaModFix/>
          </a:blip>
          <a:stretch>
            <a:fillRect/>
          </a:stretch>
        </p:blipFill>
        <p:spPr>
          <a:xfrm>
            <a:off x="4113625" y="1920375"/>
            <a:ext cx="4679125" cy="2766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Ejercicio </a:t>
            </a:r>
            <a:endParaRPr/>
          </a:p>
        </p:txBody>
      </p:sp>
      <p:sp>
        <p:nvSpPr>
          <p:cNvPr id="182" name="Google Shape;182;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4762" lvl="0" marL="4762" rtl="0" algn="just">
              <a:lnSpc>
                <a:spcPct val="98000"/>
              </a:lnSpc>
              <a:spcBef>
                <a:spcPts val="0"/>
              </a:spcBef>
              <a:spcAft>
                <a:spcPts val="0"/>
              </a:spcAft>
              <a:buNone/>
            </a:pPr>
            <a:r>
              <a:rPr lang="es" sz="2400">
                <a:solidFill>
                  <a:schemeClr val="dk2"/>
                </a:solidFill>
                <a:latin typeface="Source Code Pro"/>
                <a:ea typeface="Source Code Pro"/>
                <a:cs typeface="Source Code Pro"/>
                <a:sym typeface="Source Code Pro"/>
              </a:rPr>
              <a:t>Definir y realizar una función que reciba el puntero inicial de la lista y el dato a insertar y agregue el nuevo dato al inicio de la lista</a:t>
            </a:r>
            <a:r>
              <a:rPr lang="es" sz="2400">
                <a:solidFill>
                  <a:schemeClr val="dk2"/>
                </a:solidFill>
                <a:latin typeface="Source Code Pro"/>
                <a:ea typeface="Source Code Pro"/>
                <a:cs typeface="Source Code Pro"/>
                <a:sym typeface="Source Code Pro"/>
              </a:rPr>
              <a:t>.</a:t>
            </a:r>
            <a:endParaRPr sz="2400">
              <a:solidFill>
                <a:schemeClr val="dk2"/>
              </a:solidFill>
              <a:latin typeface="Source Code Pro"/>
              <a:ea typeface="Source Code Pro"/>
              <a:cs typeface="Source Code Pro"/>
              <a:sym typeface="Source Code Pro"/>
            </a:endParaRPr>
          </a:p>
          <a:p>
            <a:pPr indent="0" lvl="0" marL="0" rtl="0" algn="just">
              <a:spcBef>
                <a:spcPts val="0"/>
              </a:spcBef>
              <a:spcAft>
                <a:spcPts val="1600"/>
              </a:spcAft>
              <a:buNone/>
            </a:pPr>
            <a:r>
              <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idx="4294967295" type="body"/>
          </p:nvPr>
        </p:nvSpPr>
        <p:spPr>
          <a:xfrm>
            <a:off x="173050" y="414825"/>
            <a:ext cx="8832000" cy="442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200">
              <a:solidFill>
                <a:srgbClr val="808000"/>
              </a:solidFill>
              <a:latin typeface="Courier New"/>
              <a:ea typeface="Courier New"/>
              <a:cs typeface="Courier New"/>
              <a:sym typeface="Courier New"/>
            </a:endParaRPr>
          </a:p>
          <a:p>
            <a:pPr indent="0" lvl="0" marL="0" rtl="0" algn="l">
              <a:spcBef>
                <a:spcPts val="0"/>
              </a:spcBef>
              <a:spcAft>
                <a:spcPts val="0"/>
              </a:spcAft>
              <a:buNone/>
            </a:pPr>
            <a:r>
              <a:t/>
            </a:r>
            <a:endParaRPr sz="2200">
              <a:solidFill>
                <a:srgbClr val="808000"/>
              </a:solidFill>
              <a:latin typeface="Courier New"/>
              <a:ea typeface="Courier New"/>
              <a:cs typeface="Courier New"/>
              <a:sym typeface="Courier New"/>
            </a:endParaRPr>
          </a:p>
          <a:p>
            <a:pPr indent="0" lvl="0" marL="0" rtl="0" algn="l">
              <a:spcBef>
                <a:spcPts val="0"/>
              </a:spcBef>
              <a:spcAft>
                <a:spcPts val="0"/>
              </a:spcAft>
              <a:buNone/>
            </a:pPr>
            <a:r>
              <a:rPr lang="es" sz="2200">
                <a:solidFill>
                  <a:srgbClr val="808000"/>
                </a:solidFill>
                <a:latin typeface="Courier New"/>
                <a:ea typeface="Courier New"/>
                <a:cs typeface="Courier New"/>
                <a:sym typeface="Courier New"/>
              </a:rPr>
              <a:t>void</a:t>
            </a:r>
            <a:r>
              <a:rPr lang="es" sz="2200">
                <a:solidFill>
                  <a:srgbClr val="C0C0C0"/>
                </a:solidFill>
                <a:latin typeface="Courier New"/>
                <a:ea typeface="Courier New"/>
                <a:cs typeface="Courier New"/>
                <a:sym typeface="Courier New"/>
              </a:rPr>
              <a:t> </a:t>
            </a:r>
            <a:r>
              <a:rPr lang="es" sz="2200">
                <a:solidFill>
                  <a:srgbClr val="00677C"/>
                </a:solidFill>
                <a:latin typeface="Courier New"/>
                <a:ea typeface="Courier New"/>
                <a:cs typeface="Courier New"/>
                <a:sym typeface="Courier New"/>
              </a:rPr>
              <a:t>ingresar_inicio</a:t>
            </a:r>
            <a:r>
              <a:rPr lang="es" sz="2200">
                <a:solidFill>
                  <a:srgbClr val="000000"/>
                </a:solidFill>
                <a:latin typeface="Courier New"/>
                <a:ea typeface="Courier New"/>
                <a:cs typeface="Courier New"/>
                <a:sym typeface="Courier New"/>
              </a:rPr>
              <a:t>(</a:t>
            </a:r>
            <a:r>
              <a:rPr lang="es" sz="2200">
                <a:solidFill>
                  <a:srgbClr val="800080"/>
                </a:solidFill>
                <a:latin typeface="Courier New"/>
                <a:ea typeface="Courier New"/>
                <a:cs typeface="Courier New"/>
                <a:sym typeface="Courier New"/>
              </a:rPr>
              <a:t>Nodo</a:t>
            </a:r>
            <a:r>
              <a:rPr lang="es" sz="2200">
                <a:solidFill>
                  <a:srgbClr val="C0C0C0"/>
                </a:solidFill>
                <a:latin typeface="Courier New"/>
                <a:ea typeface="Courier New"/>
                <a:cs typeface="Courier New"/>
                <a:sym typeface="Courier New"/>
              </a:rPr>
              <a:t> </a:t>
            </a:r>
            <a:r>
              <a:rPr lang="es" sz="2200">
                <a:solidFill>
                  <a:srgbClr val="000000"/>
                </a:solidFill>
                <a:latin typeface="Courier New"/>
                <a:ea typeface="Courier New"/>
                <a:cs typeface="Courier New"/>
                <a:sym typeface="Courier New"/>
              </a:rPr>
              <a:t>*</a:t>
            </a:r>
            <a:r>
              <a:rPr lang="es" sz="2200">
                <a:solidFill>
                  <a:srgbClr val="C0C0C0"/>
                </a:solidFill>
                <a:latin typeface="Courier New"/>
                <a:ea typeface="Courier New"/>
                <a:cs typeface="Courier New"/>
                <a:sym typeface="Courier New"/>
              </a:rPr>
              <a:t> </a:t>
            </a:r>
            <a:r>
              <a:rPr lang="es" sz="2200">
                <a:solidFill>
                  <a:srgbClr val="000000"/>
                </a:solidFill>
                <a:latin typeface="Courier New"/>
                <a:ea typeface="Courier New"/>
                <a:cs typeface="Courier New"/>
                <a:sym typeface="Courier New"/>
              </a:rPr>
              <a:t>&amp;</a:t>
            </a:r>
            <a:r>
              <a:rPr lang="es" sz="2200">
                <a:solidFill>
                  <a:srgbClr val="092E64"/>
                </a:solidFill>
                <a:latin typeface="Courier New"/>
                <a:ea typeface="Courier New"/>
                <a:cs typeface="Courier New"/>
                <a:sym typeface="Courier New"/>
              </a:rPr>
              <a:t>inicio</a:t>
            </a:r>
            <a:r>
              <a:rPr lang="es" sz="2200">
                <a:solidFill>
                  <a:srgbClr val="000000"/>
                </a:solidFill>
                <a:latin typeface="Courier New"/>
                <a:ea typeface="Courier New"/>
                <a:cs typeface="Courier New"/>
                <a:sym typeface="Courier New"/>
              </a:rPr>
              <a:t>,</a:t>
            </a:r>
            <a:r>
              <a:rPr lang="es" sz="2200">
                <a:solidFill>
                  <a:srgbClr val="808000"/>
                </a:solidFill>
                <a:latin typeface="Courier New"/>
                <a:ea typeface="Courier New"/>
                <a:cs typeface="Courier New"/>
                <a:sym typeface="Courier New"/>
              </a:rPr>
              <a:t>int</a:t>
            </a:r>
            <a:r>
              <a:rPr lang="es" sz="2200">
                <a:solidFill>
                  <a:srgbClr val="C0C0C0"/>
                </a:solidFill>
                <a:latin typeface="Courier New"/>
                <a:ea typeface="Courier New"/>
                <a:cs typeface="Courier New"/>
                <a:sym typeface="Courier New"/>
              </a:rPr>
              <a:t> </a:t>
            </a:r>
            <a:r>
              <a:rPr lang="es" sz="2200">
                <a:solidFill>
                  <a:srgbClr val="092E64"/>
                </a:solidFill>
                <a:latin typeface="Courier New"/>
                <a:ea typeface="Courier New"/>
                <a:cs typeface="Courier New"/>
                <a:sym typeface="Courier New"/>
              </a:rPr>
              <a:t>nuevoDato</a:t>
            </a:r>
            <a:r>
              <a:rPr lang="es" sz="2200">
                <a:solidFill>
                  <a:srgbClr val="000000"/>
                </a:solidFill>
                <a:latin typeface="Courier New"/>
                <a:ea typeface="Courier New"/>
                <a:cs typeface="Courier New"/>
                <a:sym typeface="Courier New"/>
              </a:rPr>
              <a:t>)</a:t>
            </a:r>
            <a:endParaRPr sz="2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sz="2200">
                <a:solidFill>
                  <a:srgbClr val="000000"/>
                </a:solidFill>
                <a:latin typeface="Courier New"/>
                <a:ea typeface="Courier New"/>
                <a:cs typeface="Courier New"/>
                <a:sym typeface="Courier New"/>
              </a:rPr>
              <a:t>{</a:t>
            </a:r>
            <a:endParaRPr sz="2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sz="2200">
                <a:solidFill>
                  <a:srgbClr val="C0C0C0"/>
                </a:solidFill>
                <a:latin typeface="Courier New"/>
                <a:ea typeface="Courier New"/>
                <a:cs typeface="Courier New"/>
                <a:sym typeface="Courier New"/>
              </a:rPr>
              <a:t>   </a:t>
            </a:r>
            <a:r>
              <a:rPr lang="es" sz="2200">
                <a:solidFill>
                  <a:srgbClr val="800080"/>
                </a:solidFill>
                <a:latin typeface="Courier New"/>
                <a:ea typeface="Courier New"/>
                <a:cs typeface="Courier New"/>
                <a:sym typeface="Courier New"/>
              </a:rPr>
              <a:t>Nodo</a:t>
            </a:r>
            <a:r>
              <a:rPr lang="es" sz="2200">
                <a:solidFill>
                  <a:srgbClr val="000000"/>
                </a:solidFill>
                <a:latin typeface="Courier New"/>
                <a:ea typeface="Courier New"/>
                <a:cs typeface="Courier New"/>
                <a:sym typeface="Courier New"/>
              </a:rPr>
              <a:t>*</a:t>
            </a:r>
            <a:r>
              <a:rPr lang="es" sz="2200">
                <a:solidFill>
                  <a:srgbClr val="C0C0C0"/>
                </a:solidFill>
                <a:latin typeface="Courier New"/>
                <a:ea typeface="Courier New"/>
                <a:cs typeface="Courier New"/>
                <a:sym typeface="Courier New"/>
              </a:rPr>
              <a:t> </a:t>
            </a:r>
            <a:r>
              <a:rPr lang="es" sz="2200">
                <a:solidFill>
                  <a:srgbClr val="092E64"/>
                </a:solidFill>
                <a:latin typeface="Courier New"/>
                <a:ea typeface="Courier New"/>
                <a:cs typeface="Courier New"/>
                <a:sym typeface="Courier New"/>
              </a:rPr>
              <a:t>nuevo</a:t>
            </a:r>
            <a:r>
              <a:rPr lang="es" sz="2200">
                <a:solidFill>
                  <a:srgbClr val="000000"/>
                </a:solidFill>
                <a:latin typeface="Courier New"/>
                <a:ea typeface="Courier New"/>
                <a:cs typeface="Courier New"/>
                <a:sym typeface="Courier New"/>
              </a:rPr>
              <a:t>=</a:t>
            </a:r>
            <a:r>
              <a:rPr lang="es" sz="2200">
                <a:solidFill>
                  <a:srgbClr val="808000"/>
                </a:solidFill>
                <a:latin typeface="Courier New"/>
                <a:ea typeface="Courier New"/>
                <a:cs typeface="Courier New"/>
                <a:sym typeface="Courier New"/>
              </a:rPr>
              <a:t>new</a:t>
            </a:r>
            <a:r>
              <a:rPr lang="es" sz="2200">
                <a:solidFill>
                  <a:srgbClr val="C0C0C0"/>
                </a:solidFill>
                <a:latin typeface="Courier New"/>
                <a:ea typeface="Courier New"/>
                <a:cs typeface="Courier New"/>
                <a:sym typeface="Courier New"/>
              </a:rPr>
              <a:t> </a:t>
            </a:r>
            <a:r>
              <a:rPr lang="es" sz="2200">
                <a:solidFill>
                  <a:srgbClr val="800080"/>
                </a:solidFill>
                <a:latin typeface="Courier New"/>
                <a:ea typeface="Courier New"/>
                <a:cs typeface="Courier New"/>
                <a:sym typeface="Courier New"/>
              </a:rPr>
              <a:t>Nodo()</a:t>
            </a:r>
            <a:r>
              <a:rPr lang="es" sz="2200">
                <a:solidFill>
                  <a:srgbClr val="000000"/>
                </a:solidFill>
                <a:latin typeface="Courier New"/>
                <a:ea typeface="Courier New"/>
                <a:cs typeface="Courier New"/>
                <a:sym typeface="Courier New"/>
              </a:rPr>
              <a:t>;</a:t>
            </a:r>
            <a:endParaRPr sz="2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sz="2200">
                <a:solidFill>
                  <a:srgbClr val="C0C0C0"/>
                </a:solidFill>
                <a:latin typeface="Courier New"/>
                <a:ea typeface="Courier New"/>
                <a:cs typeface="Courier New"/>
                <a:sym typeface="Courier New"/>
              </a:rPr>
              <a:t>   </a:t>
            </a:r>
            <a:r>
              <a:rPr lang="es" sz="2200">
                <a:solidFill>
                  <a:srgbClr val="092E64"/>
                </a:solidFill>
                <a:latin typeface="Courier New"/>
                <a:ea typeface="Courier New"/>
                <a:cs typeface="Courier New"/>
                <a:sym typeface="Courier New"/>
              </a:rPr>
              <a:t>nuevo</a:t>
            </a:r>
            <a:r>
              <a:rPr lang="es" sz="2200">
                <a:solidFill>
                  <a:srgbClr val="000000"/>
                </a:solidFill>
                <a:latin typeface="Courier New"/>
                <a:ea typeface="Courier New"/>
                <a:cs typeface="Courier New"/>
                <a:sym typeface="Courier New"/>
              </a:rPr>
              <a:t>-&gt;</a:t>
            </a:r>
            <a:r>
              <a:rPr lang="es" sz="2200">
                <a:solidFill>
                  <a:srgbClr val="800000"/>
                </a:solidFill>
                <a:latin typeface="Courier New"/>
                <a:ea typeface="Courier New"/>
                <a:cs typeface="Courier New"/>
                <a:sym typeface="Courier New"/>
              </a:rPr>
              <a:t>dato</a:t>
            </a:r>
            <a:r>
              <a:rPr lang="es" sz="2200">
                <a:solidFill>
                  <a:srgbClr val="000000"/>
                </a:solidFill>
                <a:latin typeface="Courier New"/>
                <a:ea typeface="Courier New"/>
                <a:cs typeface="Courier New"/>
                <a:sym typeface="Courier New"/>
              </a:rPr>
              <a:t>=</a:t>
            </a:r>
            <a:r>
              <a:rPr lang="es" sz="2200">
                <a:solidFill>
                  <a:srgbClr val="092E64"/>
                </a:solidFill>
                <a:latin typeface="Courier New"/>
                <a:ea typeface="Courier New"/>
                <a:cs typeface="Courier New"/>
                <a:sym typeface="Courier New"/>
              </a:rPr>
              <a:t>nuevoDato</a:t>
            </a:r>
            <a:r>
              <a:rPr lang="es" sz="2200">
                <a:solidFill>
                  <a:srgbClr val="000000"/>
                </a:solidFill>
                <a:latin typeface="Courier New"/>
                <a:ea typeface="Courier New"/>
                <a:cs typeface="Courier New"/>
                <a:sym typeface="Courier New"/>
              </a:rPr>
              <a:t>;</a:t>
            </a:r>
            <a:endParaRPr sz="2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sz="2200">
                <a:solidFill>
                  <a:srgbClr val="C0C0C0"/>
                </a:solidFill>
                <a:latin typeface="Courier New"/>
                <a:ea typeface="Courier New"/>
                <a:cs typeface="Courier New"/>
                <a:sym typeface="Courier New"/>
              </a:rPr>
              <a:t>   </a:t>
            </a:r>
            <a:r>
              <a:rPr lang="es" sz="2200">
                <a:solidFill>
                  <a:srgbClr val="092E64"/>
                </a:solidFill>
                <a:latin typeface="Courier New"/>
                <a:ea typeface="Courier New"/>
                <a:cs typeface="Courier New"/>
                <a:sym typeface="Courier New"/>
              </a:rPr>
              <a:t>nuevo</a:t>
            </a:r>
            <a:r>
              <a:rPr lang="es" sz="2200">
                <a:solidFill>
                  <a:srgbClr val="000000"/>
                </a:solidFill>
                <a:latin typeface="Courier New"/>
                <a:ea typeface="Courier New"/>
                <a:cs typeface="Courier New"/>
                <a:sym typeface="Courier New"/>
              </a:rPr>
              <a:t>-&gt;</a:t>
            </a:r>
            <a:r>
              <a:rPr lang="es" sz="2200">
                <a:solidFill>
                  <a:srgbClr val="800000"/>
                </a:solidFill>
                <a:latin typeface="Courier New"/>
                <a:ea typeface="Courier New"/>
                <a:cs typeface="Courier New"/>
                <a:sym typeface="Courier New"/>
              </a:rPr>
              <a:t>sig</a:t>
            </a:r>
            <a:r>
              <a:rPr lang="es" sz="2200">
                <a:solidFill>
                  <a:srgbClr val="000000"/>
                </a:solidFill>
                <a:latin typeface="Courier New"/>
                <a:ea typeface="Courier New"/>
                <a:cs typeface="Courier New"/>
                <a:sym typeface="Courier New"/>
              </a:rPr>
              <a:t>=</a:t>
            </a:r>
            <a:r>
              <a:rPr lang="es" sz="2200">
                <a:solidFill>
                  <a:srgbClr val="092E64"/>
                </a:solidFill>
                <a:latin typeface="Courier New"/>
                <a:ea typeface="Courier New"/>
                <a:cs typeface="Courier New"/>
                <a:sym typeface="Courier New"/>
              </a:rPr>
              <a:t>inicio</a:t>
            </a:r>
            <a:r>
              <a:rPr lang="es" sz="2200">
                <a:solidFill>
                  <a:srgbClr val="000000"/>
                </a:solidFill>
                <a:latin typeface="Courier New"/>
                <a:ea typeface="Courier New"/>
                <a:cs typeface="Courier New"/>
                <a:sym typeface="Courier New"/>
              </a:rPr>
              <a:t>;</a:t>
            </a:r>
            <a:endParaRPr sz="2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sz="2200">
                <a:solidFill>
                  <a:srgbClr val="C0C0C0"/>
                </a:solidFill>
                <a:latin typeface="Courier New"/>
                <a:ea typeface="Courier New"/>
                <a:cs typeface="Courier New"/>
                <a:sym typeface="Courier New"/>
              </a:rPr>
              <a:t>   </a:t>
            </a:r>
            <a:r>
              <a:rPr lang="es" sz="2200">
                <a:solidFill>
                  <a:srgbClr val="092E64"/>
                </a:solidFill>
                <a:latin typeface="Courier New"/>
                <a:ea typeface="Courier New"/>
                <a:cs typeface="Courier New"/>
                <a:sym typeface="Courier New"/>
              </a:rPr>
              <a:t>inicio</a:t>
            </a:r>
            <a:r>
              <a:rPr lang="es" sz="2200">
                <a:solidFill>
                  <a:srgbClr val="000000"/>
                </a:solidFill>
                <a:latin typeface="Courier New"/>
                <a:ea typeface="Courier New"/>
                <a:cs typeface="Courier New"/>
                <a:sym typeface="Courier New"/>
              </a:rPr>
              <a:t>=</a:t>
            </a:r>
            <a:r>
              <a:rPr lang="es" sz="2200">
                <a:solidFill>
                  <a:srgbClr val="092E64"/>
                </a:solidFill>
                <a:latin typeface="Courier New"/>
                <a:ea typeface="Courier New"/>
                <a:cs typeface="Courier New"/>
                <a:sym typeface="Courier New"/>
              </a:rPr>
              <a:t>nuevo</a:t>
            </a:r>
            <a:r>
              <a:rPr lang="es" sz="2200">
                <a:solidFill>
                  <a:srgbClr val="000000"/>
                </a:solidFill>
                <a:latin typeface="Courier New"/>
                <a:ea typeface="Courier New"/>
                <a:cs typeface="Courier New"/>
                <a:sym typeface="Courier New"/>
              </a:rPr>
              <a:t>;</a:t>
            </a:r>
            <a:endParaRPr sz="2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sz="2200">
                <a:solidFill>
                  <a:srgbClr val="000000"/>
                </a:solidFill>
                <a:latin typeface="Courier New"/>
                <a:ea typeface="Courier New"/>
                <a:cs typeface="Courier New"/>
                <a:sym typeface="Courier New"/>
              </a:rPr>
              <a:t>}</a:t>
            </a:r>
            <a:endParaRPr sz="2200">
              <a:solidFill>
                <a:srgbClr val="000000"/>
              </a:solidFill>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729450" y="117457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800"/>
              </a:spcBef>
              <a:spcAft>
                <a:spcPts val="0"/>
              </a:spcAft>
              <a:buNone/>
            </a:pPr>
            <a:r>
              <a:rPr lang="es"/>
              <a:t>Inserción al final</a:t>
            </a:r>
            <a:endParaRPr/>
          </a:p>
        </p:txBody>
      </p:sp>
      <p:sp>
        <p:nvSpPr>
          <p:cNvPr id="193" name="Google Shape;193;p31"/>
          <p:cNvSpPr txBox="1"/>
          <p:nvPr>
            <p:ph idx="1" type="body"/>
          </p:nvPr>
        </p:nvSpPr>
        <p:spPr>
          <a:xfrm>
            <a:off x="864625" y="1709775"/>
            <a:ext cx="7553400" cy="3319500"/>
          </a:xfrm>
          <a:prstGeom prst="rect">
            <a:avLst/>
          </a:prstGeom>
        </p:spPr>
        <p:txBody>
          <a:bodyPr anchorCtr="0" anchor="t" bIns="91425" lIns="91425" spcFirstLastPara="1" rIns="91425" wrap="square" tIns="91425">
            <a:noAutofit/>
          </a:bodyPr>
          <a:lstStyle/>
          <a:p>
            <a:pPr indent="-355600" lvl="0" marL="457200" rtl="0" algn="just">
              <a:lnSpc>
                <a:spcPct val="98000"/>
              </a:lnSpc>
              <a:spcBef>
                <a:spcPts val="0"/>
              </a:spcBef>
              <a:spcAft>
                <a:spcPts val="0"/>
              </a:spcAft>
              <a:buClr>
                <a:srgbClr val="000000"/>
              </a:buClr>
              <a:buSzPts val="2000"/>
              <a:buFont typeface="Source Code Pro"/>
              <a:buAutoNum type="arabicPeriod"/>
            </a:pPr>
            <a:r>
              <a:rPr lang="es" sz="2000">
                <a:solidFill>
                  <a:srgbClr val="000000"/>
                </a:solidFill>
                <a:latin typeface="Source Code Pro"/>
                <a:ea typeface="Source Code Pro"/>
                <a:cs typeface="Source Code Pro"/>
                <a:sym typeface="Source Code Pro"/>
              </a:rPr>
              <a:t>Crear un nuevo nodo para el dato </a:t>
            </a:r>
            <a:endParaRPr sz="2000">
              <a:solidFill>
                <a:srgbClr val="000000"/>
              </a:solidFill>
              <a:latin typeface="Source Code Pro"/>
              <a:ea typeface="Source Code Pro"/>
              <a:cs typeface="Source Code Pro"/>
              <a:sym typeface="Source Code Pro"/>
            </a:endParaRPr>
          </a:p>
          <a:p>
            <a:pPr indent="-355600" lvl="0" marL="457200" rtl="0" algn="just">
              <a:lnSpc>
                <a:spcPct val="98000"/>
              </a:lnSpc>
              <a:spcBef>
                <a:spcPts val="0"/>
              </a:spcBef>
              <a:spcAft>
                <a:spcPts val="0"/>
              </a:spcAft>
              <a:buClr>
                <a:srgbClr val="000000"/>
              </a:buClr>
              <a:buSzPts val="2000"/>
              <a:buFont typeface="Source Code Pro"/>
              <a:buAutoNum type="arabicPeriod"/>
            </a:pPr>
            <a:r>
              <a:rPr lang="es" sz="2000">
                <a:solidFill>
                  <a:srgbClr val="000000"/>
                </a:solidFill>
                <a:latin typeface="Source Code Pro"/>
                <a:ea typeface="Source Code Pro"/>
                <a:cs typeface="Source Code Pro"/>
                <a:sym typeface="Source Code Pro"/>
              </a:rPr>
              <a:t>Buscar el final de la lista. </a:t>
            </a:r>
            <a:endParaRPr sz="2000">
              <a:solidFill>
                <a:srgbClr val="000000"/>
              </a:solidFill>
              <a:latin typeface="Source Code Pro"/>
              <a:ea typeface="Source Code Pro"/>
              <a:cs typeface="Source Code Pro"/>
              <a:sym typeface="Source Code Pro"/>
            </a:endParaRPr>
          </a:p>
          <a:p>
            <a:pPr indent="-355600" lvl="0" marL="457200" rtl="0" algn="just">
              <a:lnSpc>
                <a:spcPct val="98000"/>
              </a:lnSpc>
              <a:spcBef>
                <a:spcPts val="0"/>
              </a:spcBef>
              <a:spcAft>
                <a:spcPts val="0"/>
              </a:spcAft>
              <a:buClr>
                <a:srgbClr val="000000"/>
              </a:buClr>
              <a:buSzPts val="2000"/>
              <a:buFont typeface="Source Code Pro"/>
              <a:buAutoNum type="arabicPeriod"/>
            </a:pPr>
            <a:r>
              <a:rPr lang="es" sz="2000">
                <a:solidFill>
                  <a:srgbClr val="000000"/>
                </a:solidFill>
                <a:latin typeface="Source Code Pro"/>
                <a:ea typeface="Source Code Pro"/>
                <a:cs typeface="Source Code Pro"/>
                <a:sym typeface="Source Code Pro"/>
              </a:rPr>
              <a:t>Enlazar el nuevo nodo.</a:t>
            </a:r>
            <a:endParaRPr sz="2600">
              <a:solidFill>
                <a:srgbClr val="000000"/>
              </a:solidFill>
              <a:latin typeface="Source Code Pro"/>
              <a:ea typeface="Source Code Pro"/>
              <a:cs typeface="Source Code Pro"/>
              <a:sym typeface="Source Code Pro"/>
            </a:endParaRPr>
          </a:p>
          <a:p>
            <a:pPr indent="0" lvl="0" marL="0" rtl="0" algn="l">
              <a:spcBef>
                <a:spcPts val="0"/>
              </a:spcBef>
              <a:spcAft>
                <a:spcPts val="1600"/>
              </a:spcAft>
              <a:buNone/>
            </a:pPr>
            <a:r>
              <a:t/>
            </a:r>
            <a:endParaRPr/>
          </a:p>
        </p:txBody>
      </p:sp>
      <p:pic>
        <p:nvPicPr>
          <p:cNvPr id="194" name="Google Shape;194;p31"/>
          <p:cNvPicPr preferRelativeResize="0"/>
          <p:nvPr/>
        </p:nvPicPr>
        <p:blipFill>
          <a:blip r:embed="rId3">
            <a:alphaModFix/>
          </a:blip>
          <a:stretch>
            <a:fillRect/>
          </a:stretch>
        </p:blipFill>
        <p:spPr>
          <a:xfrm>
            <a:off x="4163950" y="2671150"/>
            <a:ext cx="4504600" cy="2261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Características</a:t>
            </a:r>
            <a:endParaRPr/>
          </a:p>
        </p:txBody>
      </p:sp>
      <p:sp>
        <p:nvSpPr>
          <p:cNvPr id="93" name="Google Shape;93;p14"/>
          <p:cNvSpPr txBox="1"/>
          <p:nvPr>
            <p:ph idx="1" type="body"/>
          </p:nvPr>
        </p:nvSpPr>
        <p:spPr>
          <a:xfrm>
            <a:off x="729450" y="1853850"/>
            <a:ext cx="7688700" cy="31614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Clr>
                <a:srgbClr val="000000"/>
              </a:buClr>
              <a:buSzPts val="1500"/>
              <a:buFont typeface="Source Code Pro"/>
              <a:buChar char="●"/>
            </a:pPr>
            <a:r>
              <a:rPr lang="es" sz="1500">
                <a:solidFill>
                  <a:srgbClr val="000000"/>
                </a:solidFill>
                <a:latin typeface="Source Code Pro"/>
                <a:ea typeface="Source Code Pro"/>
                <a:cs typeface="Source Code Pro"/>
                <a:sym typeface="Source Code Pro"/>
              </a:rPr>
              <a:t>Permiten almacenar una serie de datos en memoria heap, en direcciones no contiguas</a:t>
            </a:r>
            <a:endParaRPr sz="1500">
              <a:solidFill>
                <a:srgbClr val="000000"/>
              </a:solidFill>
              <a:latin typeface="Source Code Pro"/>
              <a:ea typeface="Source Code Pro"/>
              <a:cs typeface="Source Code Pro"/>
              <a:sym typeface="Source Code Pro"/>
            </a:endParaRPr>
          </a:p>
          <a:p>
            <a:pPr indent="-323850" lvl="0" marL="457200" rtl="0" algn="just">
              <a:spcBef>
                <a:spcPts val="0"/>
              </a:spcBef>
              <a:spcAft>
                <a:spcPts val="0"/>
              </a:spcAft>
              <a:buClr>
                <a:srgbClr val="000000"/>
              </a:buClr>
              <a:buSzPts val="1500"/>
              <a:buFont typeface="Source Code Pro"/>
              <a:buChar char="●"/>
            </a:pPr>
            <a:r>
              <a:rPr lang="es" sz="1500">
                <a:solidFill>
                  <a:srgbClr val="000000"/>
                </a:solidFill>
                <a:latin typeface="Source Code Pro"/>
                <a:ea typeface="Source Code Pro"/>
                <a:cs typeface="Source Code Pro"/>
                <a:sym typeface="Source Code Pro"/>
              </a:rPr>
              <a:t>El orden de una lista es lógico, no físico.</a:t>
            </a:r>
            <a:endParaRPr sz="1500">
              <a:solidFill>
                <a:srgbClr val="000000"/>
              </a:solidFill>
              <a:latin typeface="Source Code Pro"/>
              <a:ea typeface="Source Code Pro"/>
              <a:cs typeface="Source Code Pro"/>
              <a:sym typeface="Source Code Pro"/>
            </a:endParaRPr>
          </a:p>
          <a:p>
            <a:pPr indent="-323850" lvl="0" marL="457200" rtl="0" algn="just">
              <a:spcBef>
                <a:spcPts val="0"/>
              </a:spcBef>
              <a:spcAft>
                <a:spcPts val="0"/>
              </a:spcAft>
              <a:buClr>
                <a:srgbClr val="000000"/>
              </a:buClr>
              <a:buSzPts val="1500"/>
              <a:buFont typeface="Source Code Pro"/>
              <a:buChar char="●"/>
            </a:pPr>
            <a:r>
              <a:rPr lang="es" sz="1500">
                <a:solidFill>
                  <a:srgbClr val="000000"/>
                </a:solidFill>
                <a:latin typeface="Source Code Pro"/>
                <a:ea typeface="Source Code Pro"/>
                <a:cs typeface="Source Code Pro"/>
                <a:sym typeface="Source Code Pro"/>
              </a:rPr>
              <a:t>Los elementos son homogéneos (todos del mismo tipo).</a:t>
            </a:r>
            <a:endParaRPr sz="1500">
              <a:solidFill>
                <a:srgbClr val="000000"/>
              </a:solidFill>
              <a:latin typeface="Source Code Pro"/>
              <a:ea typeface="Source Code Pro"/>
              <a:cs typeface="Source Code Pro"/>
              <a:sym typeface="Source Code Pro"/>
            </a:endParaRPr>
          </a:p>
          <a:p>
            <a:pPr indent="-323850" lvl="0" marL="457200" rtl="0" algn="just">
              <a:spcBef>
                <a:spcPts val="0"/>
              </a:spcBef>
              <a:spcAft>
                <a:spcPts val="0"/>
              </a:spcAft>
              <a:buClr>
                <a:srgbClr val="000000"/>
              </a:buClr>
              <a:buSzPts val="1500"/>
              <a:buFont typeface="Source Code Pro"/>
              <a:buChar char="●"/>
            </a:pPr>
            <a:r>
              <a:rPr lang="es" sz="1500">
                <a:solidFill>
                  <a:srgbClr val="000000"/>
                </a:solidFill>
                <a:latin typeface="Source Code Pro"/>
                <a:ea typeface="Source Code Pro"/>
                <a:cs typeface="Source Code Pro"/>
                <a:sym typeface="Source Code Pro"/>
              </a:rPr>
              <a:t>Cada objeto almacenado en una lista conforma un nodo.</a:t>
            </a:r>
            <a:endParaRPr sz="1500">
              <a:solidFill>
                <a:srgbClr val="000000"/>
              </a:solidFill>
              <a:latin typeface="Source Code Pro"/>
              <a:ea typeface="Source Code Pro"/>
              <a:cs typeface="Source Code Pro"/>
              <a:sym typeface="Source Code Pro"/>
            </a:endParaRPr>
          </a:p>
          <a:p>
            <a:pPr indent="-323850" lvl="0" marL="457200" rtl="0" algn="just">
              <a:spcBef>
                <a:spcPts val="0"/>
              </a:spcBef>
              <a:spcAft>
                <a:spcPts val="0"/>
              </a:spcAft>
              <a:buClr>
                <a:srgbClr val="000000"/>
              </a:buClr>
              <a:buSzPts val="1500"/>
              <a:buFont typeface="Source Code Pro"/>
              <a:buChar char="●"/>
            </a:pPr>
            <a:r>
              <a:rPr lang="es" sz="1500">
                <a:solidFill>
                  <a:srgbClr val="000000"/>
                </a:solidFill>
                <a:latin typeface="Source Code Pro"/>
                <a:ea typeface="Source Code Pro"/>
                <a:cs typeface="Source Code Pro"/>
                <a:sym typeface="Source Code Pro"/>
              </a:rPr>
              <a:t>Nodo → Estructura de dos campos: Dato y enlace.</a:t>
            </a:r>
            <a:endParaRPr sz="1500">
              <a:solidFill>
                <a:srgbClr val="000000"/>
              </a:solidFill>
              <a:latin typeface="Source Code Pro"/>
              <a:ea typeface="Source Code Pro"/>
              <a:cs typeface="Source Code Pro"/>
              <a:sym typeface="Source Code Pro"/>
            </a:endParaRPr>
          </a:p>
          <a:p>
            <a:pPr indent="-323850" lvl="0" marL="457200" rtl="0" algn="just">
              <a:spcBef>
                <a:spcPts val="0"/>
              </a:spcBef>
              <a:spcAft>
                <a:spcPts val="0"/>
              </a:spcAft>
              <a:buClr>
                <a:srgbClr val="000000"/>
              </a:buClr>
              <a:buSzPts val="1500"/>
              <a:buFont typeface="Source Code Pro"/>
              <a:buChar char="●"/>
            </a:pPr>
            <a:r>
              <a:rPr lang="es" sz="1500">
                <a:solidFill>
                  <a:srgbClr val="000000"/>
                </a:solidFill>
                <a:latin typeface="Source Code Pro"/>
                <a:ea typeface="Source Code Pro"/>
                <a:cs typeface="Source Code Pro"/>
                <a:sym typeface="Source Code Pro"/>
              </a:rPr>
              <a:t>La cantidad de elementos (nodos) puede crecer o decrecer dinámicamente, ya que los objetos se crean y destruyen en la memoria heap.</a:t>
            </a:r>
            <a:endParaRPr sz="1500">
              <a:solidFill>
                <a:srgbClr val="000000"/>
              </a:solidFill>
              <a:latin typeface="Source Code Pro"/>
              <a:ea typeface="Source Code Pro"/>
              <a:cs typeface="Source Code Pro"/>
              <a:sym typeface="Source Code Pro"/>
            </a:endParaRPr>
          </a:p>
          <a:p>
            <a:pPr indent="-323850" lvl="0" marL="457200" rtl="0" algn="l">
              <a:spcBef>
                <a:spcPts val="0"/>
              </a:spcBef>
              <a:spcAft>
                <a:spcPts val="0"/>
              </a:spcAft>
              <a:buClr>
                <a:srgbClr val="000000"/>
              </a:buClr>
              <a:buSzPts val="1500"/>
              <a:buFont typeface="Source Code Pro"/>
              <a:buChar char="●"/>
            </a:pPr>
            <a:r>
              <a:rPr lang="es" sz="1500">
                <a:solidFill>
                  <a:srgbClr val="000000"/>
                </a:solidFill>
                <a:latin typeface="Source Code Pro"/>
                <a:ea typeface="Source Code Pro"/>
                <a:cs typeface="Source Code Pro"/>
                <a:sym typeface="Source Code Pro"/>
              </a:rPr>
              <a:t>No es posible saber cuántos elementos tiene la lista. Se la debe recorrer contando los nodos.</a:t>
            </a:r>
            <a:endParaRPr sz="1500">
              <a:solidFill>
                <a:srgbClr val="000000"/>
              </a:solidFill>
              <a:latin typeface="Source Code Pro"/>
              <a:ea typeface="Source Code Pro"/>
              <a:cs typeface="Source Code Pro"/>
              <a:sym typeface="Source Code Pro"/>
            </a:endParaRPr>
          </a:p>
          <a:p>
            <a:pPr indent="0" lvl="0" marL="0" rtl="0" algn="l">
              <a:spcBef>
                <a:spcPts val="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657400" y="101607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800"/>
              </a:spcBef>
              <a:spcAft>
                <a:spcPts val="0"/>
              </a:spcAft>
              <a:buNone/>
            </a:pPr>
            <a:r>
              <a:rPr lang="es"/>
              <a:t>Inserción al final</a:t>
            </a:r>
            <a:endParaRPr/>
          </a:p>
        </p:txBody>
      </p:sp>
      <p:sp>
        <p:nvSpPr>
          <p:cNvPr id="200" name="Google Shape;200;p32"/>
          <p:cNvSpPr txBox="1"/>
          <p:nvPr>
            <p:ph idx="1" type="body"/>
          </p:nvPr>
        </p:nvSpPr>
        <p:spPr>
          <a:xfrm>
            <a:off x="727650" y="1661050"/>
            <a:ext cx="7688700" cy="3281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Font typeface="Source Code Pro"/>
              <a:buAutoNum type="arabicPeriod"/>
            </a:pPr>
            <a:r>
              <a:rPr lang="es">
                <a:solidFill>
                  <a:srgbClr val="000000"/>
                </a:solidFill>
                <a:latin typeface="Source Code Pro"/>
                <a:ea typeface="Source Code Pro"/>
                <a:cs typeface="Source Code Pro"/>
                <a:sym typeface="Source Code Pro"/>
              </a:rPr>
              <a:t>Se crea un nuevo nodo que será el último de la lista, por lo que su puntero al siguiente será </a:t>
            </a:r>
            <a:r>
              <a:rPr i="1" lang="es">
                <a:solidFill>
                  <a:srgbClr val="000000"/>
                </a:solidFill>
                <a:latin typeface="Source Code Pro"/>
                <a:ea typeface="Source Code Pro"/>
                <a:cs typeface="Source Code Pro"/>
                <a:sym typeface="Source Code Pro"/>
              </a:rPr>
              <a:t>nullptr</a:t>
            </a:r>
            <a:r>
              <a:rPr lang="es">
                <a:solidFill>
                  <a:srgbClr val="000000"/>
                </a:solidFill>
                <a:latin typeface="Source Code Pro"/>
                <a:ea typeface="Source Code Pro"/>
                <a:cs typeface="Source Code Pro"/>
                <a:sym typeface="Source Code Pro"/>
              </a:rPr>
              <a:t>.</a:t>
            </a:r>
            <a:endParaRPr>
              <a:solidFill>
                <a:srgbClr val="000000"/>
              </a:solidFill>
              <a:latin typeface="Source Code Pro"/>
              <a:ea typeface="Source Code Pro"/>
              <a:cs typeface="Source Code Pro"/>
              <a:sym typeface="Source Code Pro"/>
            </a:endParaRPr>
          </a:p>
          <a:p>
            <a:pPr indent="-311150" lvl="0" marL="457200" rtl="0" algn="l">
              <a:spcBef>
                <a:spcPts val="0"/>
              </a:spcBef>
              <a:spcAft>
                <a:spcPts val="0"/>
              </a:spcAft>
              <a:buClr>
                <a:srgbClr val="000000"/>
              </a:buClr>
              <a:buSzPts val="1300"/>
              <a:buFont typeface="Source Code Pro"/>
              <a:buAutoNum type="arabicPeriod"/>
            </a:pPr>
            <a:r>
              <a:rPr lang="es">
                <a:solidFill>
                  <a:srgbClr val="000000"/>
                </a:solidFill>
                <a:latin typeface="Source Code Pro"/>
                <a:ea typeface="Source Code Pro"/>
                <a:cs typeface="Source Code Pro"/>
                <a:sym typeface="Source Code Pro"/>
              </a:rPr>
              <a:t>Para hacer el enlace, se debe saber si este nodo es,el único de la lista (que significa que la lista estaba vacía), lo cual se detecta analizando si el puntero inicial es nulo.</a:t>
            </a:r>
            <a:endParaRPr>
              <a:solidFill>
                <a:srgbClr val="000000"/>
              </a:solidFill>
              <a:latin typeface="Source Code Pro"/>
              <a:ea typeface="Source Code Pro"/>
              <a:cs typeface="Source Code Pro"/>
              <a:sym typeface="Source Code Pro"/>
            </a:endParaRPr>
          </a:p>
          <a:p>
            <a:pPr indent="-311150" lvl="0" marL="457200" rtl="0" algn="l">
              <a:spcBef>
                <a:spcPts val="0"/>
              </a:spcBef>
              <a:spcAft>
                <a:spcPts val="0"/>
              </a:spcAft>
              <a:buClr>
                <a:srgbClr val="000000"/>
              </a:buClr>
              <a:buSzPts val="1300"/>
              <a:buFont typeface="Source Code Pro"/>
              <a:buAutoNum type="arabicPeriod"/>
            </a:pPr>
            <a:r>
              <a:rPr lang="es">
                <a:solidFill>
                  <a:srgbClr val="000000"/>
                </a:solidFill>
                <a:latin typeface="Source Code Pro"/>
                <a:ea typeface="Source Code Pro"/>
                <a:cs typeface="Source Code Pro"/>
                <a:sym typeface="Source Code Pro"/>
              </a:rPr>
              <a:t>En este caso, el nodo creado será apuntado por el puntero inicial.</a:t>
            </a:r>
            <a:endParaRPr>
              <a:solidFill>
                <a:srgbClr val="000000"/>
              </a:solidFill>
              <a:latin typeface="Source Code Pro"/>
              <a:ea typeface="Source Code Pro"/>
              <a:cs typeface="Source Code Pro"/>
              <a:sym typeface="Source Code Pro"/>
            </a:endParaRPr>
          </a:p>
          <a:p>
            <a:pPr indent="-311150" lvl="0" marL="457200" rtl="0" algn="l">
              <a:spcBef>
                <a:spcPts val="0"/>
              </a:spcBef>
              <a:spcAft>
                <a:spcPts val="0"/>
              </a:spcAft>
              <a:buClr>
                <a:srgbClr val="000000"/>
              </a:buClr>
              <a:buSzPts val="1300"/>
              <a:buFont typeface="Source Code Pro"/>
              <a:buAutoNum type="arabicPeriod"/>
            </a:pPr>
            <a:r>
              <a:rPr lang="es">
                <a:solidFill>
                  <a:srgbClr val="000000"/>
                </a:solidFill>
                <a:latin typeface="Source Code Pro"/>
                <a:ea typeface="Source Code Pro"/>
                <a:cs typeface="Source Code Pro"/>
                <a:sym typeface="Source Code Pro"/>
              </a:rPr>
              <a:t>En caso de existir otros nodos en la lista, se realiza una copia del puntero inicial en otra variable (para no perder el comienzo de la lista) y se avanza recorriendo la lista hasta encontrar un nodo que tenga como siguiente a </a:t>
            </a:r>
            <a:r>
              <a:rPr i="1" lang="es">
                <a:solidFill>
                  <a:srgbClr val="000000"/>
                </a:solidFill>
                <a:latin typeface="Source Code Pro"/>
                <a:ea typeface="Source Code Pro"/>
                <a:cs typeface="Source Code Pro"/>
                <a:sym typeface="Source Code Pro"/>
              </a:rPr>
              <a:t>nullptr </a:t>
            </a:r>
            <a:r>
              <a:rPr lang="es">
                <a:solidFill>
                  <a:srgbClr val="000000"/>
                </a:solidFill>
                <a:latin typeface="Source Code Pro"/>
                <a:ea typeface="Source Code Pro"/>
                <a:cs typeface="Source Code Pro"/>
                <a:sym typeface="Source Code Pro"/>
              </a:rPr>
              <a:t>(último nodo). </a:t>
            </a:r>
            <a:endParaRPr>
              <a:solidFill>
                <a:srgbClr val="000000"/>
              </a:solidFill>
              <a:latin typeface="Source Code Pro"/>
              <a:ea typeface="Source Code Pro"/>
              <a:cs typeface="Source Code Pro"/>
              <a:sym typeface="Source Code Pro"/>
            </a:endParaRPr>
          </a:p>
          <a:p>
            <a:pPr indent="-311150" lvl="0" marL="457200" rtl="0" algn="l">
              <a:spcBef>
                <a:spcPts val="0"/>
              </a:spcBef>
              <a:spcAft>
                <a:spcPts val="0"/>
              </a:spcAft>
              <a:buClr>
                <a:srgbClr val="000000"/>
              </a:buClr>
              <a:buSzPts val="1300"/>
              <a:buFont typeface="Source Code Pro"/>
              <a:buAutoNum type="arabicPeriod"/>
            </a:pPr>
            <a:r>
              <a:rPr lang="es">
                <a:solidFill>
                  <a:srgbClr val="000000"/>
                </a:solidFill>
                <a:latin typeface="Source Code Pro"/>
                <a:ea typeface="Source Code Pro"/>
                <a:cs typeface="Source Code Pro"/>
                <a:sym typeface="Source Code Pro"/>
              </a:rPr>
              <a:t>Una vez hallado ese último nodo, se coloca como su siguiente al nuevo nodo creado.</a:t>
            </a:r>
            <a:endParaRPr>
              <a:solidFill>
                <a:srgbClr val="000000"/>
              </a:solidFill>
              <a:latin typeface="Source Code Pro"/>
              <a:ea typeface="Source Code Pro"/>
              <a:cs typeface="Source Code Pro"/>
              <a:sym typeface="Source Code Pro"/>
            </a:endParaRPr>
          </a:p>
          <a:p>
            <a:pPr indent="-311150" lvl="0" marL="457200" rtl="0" algn="l">
              <a:spcBef>
                <a:spcPts val="0"/>
              </a:spcBef>
              <a:spcAft>
                <a:spcPts val="0"/>
              </a:spcAft>
              <a:buClr>
                <a:srgbClr val="000000"/>
              </a:buClr>
              <a:buSzPts val="1300"/>
              <a:buFont typeface="Source Code Pro"/>
              <a:buAutoNum type="arabicPeriod"/>
            </a:pPr>
            <a:r>
              <a:rPr lang="es">
                <a:solidFill>
                  <a:srgbClr val="000000"/>
                </a:solidFill>
                <a:latin typeface="Source Code Pro"/>
                <a:ea typeface="Source Code Pro"/>
                <a:cs typeface="Source Code Pro"/>
                <a:sym typeface="Source Code Pro"/>
              </a:rPr>
              <a:t>El nodo inicial nunca se modifica.</a:t>
            </a:r>
            <a:endParaRPr sz="1400">
              <a:latin typeface="Source Code Pro"/>
              <a:ea typeface="Source Code Pro"/>
              <a:cs typeface="Source Code Pro"/>
              <a:sym typeface="Source Code Pr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800"/>
              </a:spcBef>
              <a:spcAft>
                <a:spcPts val="0"/>
              </a:spcAft>
              <a:buNone/>
            </a:pPr>
            <a:r>
              <a:rPr lang="es"/>
              <a:t>Inserción al final</a:t>
            </a:r>
            <a:endParaRPr/>
          </a:p>
        </p:txBody>
      </p:sp>
      <p:sp>
        <p:nvSpPr>
          <p:cNvPr id="206" name="Google Shape;206;p33"/>
          <p:cNvSpPr txBox="1"/>
          <p:nvPr>
            <p:ph idx="1" type="body"/>
          </p:nvPr>
        </p:nvSpPr>
        <p:spPr>
          <a:xfrm>
            <a:off x="729450" y="2078875"/>
            <a:ext cx="7688700" cy="297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000000"/>
                </a:solidFill>
                <a:latin typeface="Source Code Pro"/>
                <a:ea typeface="Source Code Pro"/>
                <a:cs typeface="Source Code Pro"/>
                <a:sym typeface="Source Code Pro"/>
              </a:rPr>
              <a:t>Nodo* nuevo = new Nodo();</a:t>
            </a:r>
            <a:endParaRPr>
              <a:solidFill>
                <a:srgbClr val="000000"/>
              </a:solidFill>
              <a:latin typeface="Source Code Pro"/>
              <a:ea typeface="Source Code Pro"/>
              <a:cs typeface="Source Code Pro"/>
              <a:sym typeface="Source Code Pro"/>
            </a:endParaRPr>
          </a:p>
          <a:p>
            <a:pPr indent="0" lvl="0" marL="0" rtl="0" algn="l">
              <a:spcBef>
                <a:spcPts val="0"/>
              </a:spcBef>
              <a:spcAft>
                <a:spcPts val="0"/>
              </a:spcAft>
              <a:buNone/>
            </a:pPr>
            <a:r>
              <a:rPr lang="es">
                <a:solidFill>
                  <a:srgbClr val="000000"/>
                </a:solidFill>
                <a:latin typeface="Source Code Pro"/>
                <a:ea typeface="Source Code Pro"/>
                <a:cs typeface="Source Code Pro"/>
                <a:sym typeface="Source Code Pro"/>
              </a:rPr>
              <a:t>nuevo-&gt;dato = 52;</a:t>
            </a:r>
            <a:endParaRPr>
              <a:solidFill>
                <a:srgbClr val="000000"/>
              </a:solidFill>
              <a:latin typeface="Source Code Pro"/>
              <a:ea typeface="Source Code Pro"/>
              <a:cs typeface="Source Code Pro"/>
              <a:sym typeface="Source Code Pro"/>
            </a:endParaRPr>
          </a:p>
          <a:p>
            <a:pPr indent="0" lvl="0" marL="0" rtl="0" algn="l">
              <a:spcBef>
                <a:spcPts val="0"/>
              </a:spcBef>
              <a:spcAft>
                <a:spcPts val="0"/>
              </a:spcAft>
              <a:buNone/>
            </a:pPr>
            <a:r>
              <a:rPr lang="es">
                <a:solidFill>
                  <a:srgbClr val="000000"/>
                </a:solidFill>
                <a:latin typeface="Source Code Pro"/>
                <a:ea typeface="Source Code Pro"/>
                <a:cs typeface="Source Code Pro"/>
                <a:sym typeface="Source Code Pro"/>
              </a:rPr>
              <a:t>nuevo-&gt;siguiente = nullptr;</a:t>
            </a:r>
            <a:endParaRPr>
              <a:solidFill>
                <a:srgbClr val="000000"/>
              </a:solidFill>
              <a:latin typeface="Source Code Pro"/>
              <a:ea typeface="Source Code Pro"/>
              <a:cs typeface="Source Code Pro"/>
              <a:sym typeface="Source Code Pro"/>
            </a:endParaRPr>
          </a:p>
          <a:p>
            <a:pPr indent="0" lvl="0" marL="251550" rtl="0" algn="l">
              <a:spcBef>
                <a:spcPts val="0"/>
              </a:spcBef>
              <a:spcAft>
                <a:spcPts val="0"/>
              </a:spcAft>
              <a:buNone/>
            </a:pPr>
            <a:r>
              <a:t/>
            </a:r>
            <a:endParaRPr>
              <a:solidFill>
                <a:srgbClr val="000000"/>
              </a:solidFill>
              <a:latin typeface="Source Code Pro"/>
              <a:ea typeface="Source Code Pro"/>
              <a:cs typeface="Source Code Pro"/>
              <a:sym typeface="Source Code Pro"/>
            </a:endParaRPr>
          </a:p>
          <a:p>
            <a:pPr indent="0" lvl="0" marL="0" rtl="0" algn="l">
              <a:spcBef>
                <a:spcPts val="0"/>
              </a:spcBef>
              <a:spcAft>
                <a:spcPts val="0"/>
              </a:spcAft>
              <a:buNone/>
            </a:pPr>
            <a:r>
              <a:rPr lang="es">
                <a:solidFill>
                  <a:srgbClr val="000000"/>
                </a:solidFill>
                <a:latin typeface="Source Code Pro"/>
                <a:ea typeface="Source Code Pro"/>
                <a:cs typeface="Source Code Pro"/>
                <a:sym typeface="Source Code Pro"/>
              </a:rPr>
              <a:t>if (inicio == nullptr)</a:t>
            </a:r>
            <a:endParaRPr>
              <a:solidFill>
                <a:srgbClr val="000000"/>
              </a:solidFill>
              <a:latin typeface="Source Code Pro"/>
              <a:ea typeface="Source Code Pro"/>
              <a:cs typeface="Source Code Pro"/>
              <a:sym typeface="Source Code Pro"/>
            </a:endParaRPr>
          </a:p>
          <a:p>
            <a:pPr indent="0" lvl="0" marL="251550" rtl="0" algn="l">
              <a:spcBef>
                <a:spcPts val="0"/>
              </a:spcBef>
              <a:spcAft>
                <a:spcPts val="0"/>
              </a:spcAft>
              <a:buNone/>
            </a:pPr>
            <a:r>
              <a:rPr lang="es">
                <a:solidFill>
                  <a:srgbClr val="000000"/>
                </a:solidFill>
                <a:latin typeface="Source Code Pro"/>
                <a:ea typeface="Source Code Pro"/>
                <a:cs typeface="Source Code Pro"/>
                <a:sym typeface="Source Code Pro"/>
              </a:rPr>
              <a:t>inicio = nuevo;</a:t>
            </a:r>
            <a:endParaRPr>
              <a:solidFill>
                <a:srgbClr val="000000"/>
              </a:solidFill>
              <a:latin typeface="Source Code Pro"/>
              <a:ea typeface="Source Code Pro"/>
              <a:cs typeface="Source Code Pro"/>
              <a:sym typeface="Source Code Pro"/>
            </a:endParaRPr>
          </a:p>
          <a:p>
            <a:pPr indent="0" lvl="0" marL="0" rtl="0" algn="l">
              <a:spcBef>
                <a:spcPts val="0"/>
              </a:spcBef>
              <a:spcAft>
                <a:spcPts val="0"/>
              </a:spcAft>
              <a:buNone/>
            </a:pPr>
            <a:r>
              <a:rPr lang="es">
                <a:solidFill>
                  <a:srgbClr val="000000"/>
                </a:solidFill>
                <a:latin typeface="Source Code Pro"/>
                <a:ea typeface="Source Code Pro"/>
                <a:cs typeface="Source Code Pro"/>
                <a:sym typeface="Source Code Pro"/>
              </a:rPr>
              <a:t>else {</a:t>
            </a:r>
            <a:endParaRPr>
              <a:solidFill>
                <a:srgbClr val="000000"/>
              </a:solidFill>
              <a:latin typeface="Source Code Pro"/>
              <a:ea typeface="Source Code Pro"/>
              <a:cs typeface="Source Code Pro"/>
              <a:sym typeface="Source Code Pro"/>
            </a:endParaRPr>
          </a:p>
          <a:p>
            <a:pPr indent="0" lvl="0" marL="251550" rtl="0" algn="l">
              <a:spcBef>
                <a:spcPts val="0"/>
              </a:spcBef>
              <a:spcAft>
                <a:spcPts val="0"/>
              </a:spcAft>
              <a:buNone/>
            </a:pPr>
            <a:r>
              <a:rPr lang="es">
                <a:solidFill>
                  <a:srgbClr val="000000"/>
                </a:solidFill>
                <a:latin typeface="Source Code Pro"/>
                <a:ea typeface="Source Code Pro"/>
                <a:cs typeface="Source Code Pro"/>
                <a:sym typeface="Source Code Pro"/>
              </a:rPr>
              <a:t>Nodo* aux = inicio;</a:t>
            </a:r>
            <a:endParaRPr>
              <a:solidFill>
                <a:srgbClr val="000000"/>
              </a:solidFill>
              <a:latin typeface="Source Code Pro"/>
              <a:ea typeface="Source Code Pro"/>
              <a:cs typeface="Source Code Pro"/>
              <a:sym typeface="Source Code Pro"/>
            </a:endParaRPr>
          </a:p>
          <a:p>
            <a:pPr indent="0" lvl="0" marL="251550" rtl="0" algn="l">
              <a:spcBef>
                <a:spcPts val="0"/>
              </a:spcBef>
              <a:spcAft>
                <a:spcPts val="0"/>
              </a:spcAft>
              <a:buNone/>
            </a:pPr>
            <a:r>
              <a:rPr lang="es">
                <a:solidFill>
                  <a:srgbClr val="000000"/>
                </a:solidFill>
                <a:latin typeface="Source Code Pro"/>
                <a:ea typeface="Source Code Pro"/>
                <a:cs typeface="Source Code Pro"/>
                <a:sym typeface="Source Code Pro"/>
              </a:rPr>
              <a:t>while (aux-&gt;siguiente != nullptr)</a:t>
            </a:r>
            <a:endParaRPr>
              <a:solidFill>
                <a:srgbClr val="000000"/>
              </a:solidFill>
              <a:latin typeface="Source Code Pro"/>
              <a:ea typeface="Source Code Pro"/>
              <a:cs typeface="Source Code Pro"/>
              <a:sym typeface="Source Code Pro"/>
            </a:endParaRPr>
          </a:p>
          <a:p>
            <a:pPr indent="457200" lvl="0" marL="0" rtl="0" algn="l">
              <a:spcBef>
                <a:spcPts val="0"/>
              </a:spcBef>
              <a:spcAft>
                <a:spcPts val="0"/>
              </a:spcAft>
              <a:buNone/>
            </a:pPr>
            <a:r>
              <a:rPr lang="es">
                <a:solidFill>
                  <a:srgbClr val="000000"/>
                </a:solidFill>
                <a:latin typeface="Source Code Pro"/>
                <a:ea typeface="Source Code Pro"/>
                <a:cs typeface="Source Code Pro"/>
                <a:sym typeface="Source Code Pro"/>
              </a:rPr>
              <a:t>aux = aux-&gt;siguiente;</a:t>
            </a:r>
            <a:endParaRPr>
              <a:solidFill>
                <a:srgbClr val="000000"/>
              </a:solidFill>
              <a:latin typeface="Source Code Pro"/>
              <a:ea typeface="Source Code Pro"/>
              <a:cs typeface="Source Code Pro"/>
              <a:sym typeface="Source Code Pro"/>
            </a:endParaRPr>
          </a:p>
          <a:p>
            <a:pPr indent="0" lvl="0" marL="251550" rtl="0" algn="l">
              <a:spcBef>
                <a:spcPts val="0"/>
              </a:spcBef>
              <a:spcAft>
                <a:spcPts val="0"/>
              </a:spcAft>
              <a:buNone/>
            </a:pPr>
            <a:r>
              <a:rPr lang="es">
                <a:solidFill>
                  <a:srgbClr val="000000"/>
                </a:solidFill>
                <a:latin typeface="Source Code Pro"/>
                <a:ea typeface="Source Code Pro"/>
                <a:cs typeface="Source Code Pro"/>
                <a:sym typeface="Source Code Pro"/>
              </a:rPr>
              <a:t>aux-&gt;siguiente = nuevo;</a:t>
            </a:r>
            <a:endParaRPr>
              <a:solidFill>
                <a:srgbClr val="000000"/>
              </a:solidFill>
              <a:latin typeface="Source Code Pro"/>
              <a:ea typeface="Source Code Pro"/>
              <a:cs typeface="Source Code Pro"/>
              <a:sym typeface="Source Code Pro"/>
            </a:endParaRPr>
          </a:p>
          <a:p>
            <a:pPr indent="0" lvl="0" marL="0" rtl="0" algn="l">
              <a:spcBef>
                <a:spcPts val="0"/>
              </a:spcBef>
              <a:spcAft>
                <a:spcPts val="0"/>
              </a:spcAft>
              <a:buNone/>
            </a:pPr>
            <a:r>
              <a:rPr lang="es">
                <a:solidFill>
                  <a:srgbClr val="000000"/>
                </a:solidFill>
                <a:latin typeface="Source Code Pro"/>
                <a:ea typeface="Source Code Pro"/>
                <a:cs typeface="Source Code Pro"/>
                <a:sym typeface="Source Code Pro"/>
              </a:rPr>
              <a:t>}</a:t>
            </a:r>
            <a:endParaRPr>
              <a:solidFill>
                <a:srgbClr val="000000"/>
              </a:solidFill>
              <a:latin typeface="Source Code Pro"/>
              <a:ea typeface="Source Code Pro"/>
              <a:cs typeface="Source Code Pro"/>
              <a:sym typeface="Source Code Pro"/>
            </a:endParaRPr>
          </a:p>
          <a:p>
            <a:pPr indent="0" lvl="0" marL="0" rtl="0" algn="l">
              <a:spcBef>
                <a:spcPts val="0"/>
              </a:spcBef>
              <a:spcAft>
                <a:spcPts val="1600"/>
              </a:spcAft>
              <a:buNone/>
            </a:pPr>
            <a:r>
              <a:t/>
            </a:r>
            <a:endParaRPr/>
          </a:p>
        </p:txBody>
      </p:sp>
      <p:pic>
        <p:nvPicPr>
          <p:cNvPr id="207" name="Google Shape;207;p33"/>
          <p:cNvPicPr preferRelativeResize="0"/>
          <p:nvPr/>
        </p:nvPicPr>
        <p:blipFill>
          <a:blip r:embed="rId3">
            <a:alphaModFix/>
          </a:blip>
          <a:stretch>
            <a:fillRect/>
          </a:stretch>
        </p:blipFill>
        <p:spPr>
          <a:xfrm>
            <a:off x="4423275" y="2267725"/>
            <a:ext cx="4504600" cy="2261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Ejercicio</a:t>
            </a:r>
            <a:endParaRPr/>
          </a:p>
        </p:txBody>
      </p:sp>
      <p:sp>
        <p:nvSpPr>
          <p:cNvPr id="213" name="Google Shape;213;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4762" lvl="0" marL="4762" rtl="0" algn="just">
              <a:lnSpc>
                <a:spcPct val="98000"/>
              </a:lnSpc>
              <a:spcBef>
                <a:spcPts val="0"/>
              </a:spcBef>
              <a:spcAft>
                <a:spcPts val="0"/>
              </a:spcAft>
              <a:buNone/>
            </a:pPr>
            <a:r>
              <a:rPr lang="es" sz="2400">
                <a:solidFill>
                  <a:schemeClr val="dk2"/>
                </a:solidFill>
                <a:latin typeface="Source Code Pro"/>
                <a:ea typeface="Source Code Pro"/>
                <a:cs typeface="Source Code Pro"/>
                <a:sym typeface="Source Code Pro"/>
              </a:rPr>
              <a:t>Definir y realizar una función que reciba el puntero inicial de la lista y el dato a insertar y agregue el nuevo dato al final de la lista.</a:t>
            </a:r>
            <a:endParaRPr sz="2400">
              <a:solidFill>
                <a:schemeClr val="dk2"/>
              </a:solidFill>
              <a:latin typeface="Source Code Pro"/>
              <a:ea typeface="Source Code Pro"/>
              <a:cs typeface="Source Code Pro"/>
              <a:sym typeface="Source Code Pro"/>
            </a:endParaRPr>
          </a:p>
          <a:p>
            <a:pPr indent="0" lvl="0" marL="0" rtl="0" algn="just">
              <a:spcBef>
                <a:spcPts val="0"/>
              </a:spcBef>
              <a:spcAft>
                <a:spcPts val="0"/>
              </a:spcAft>
              <a:buNone/>
            </a:pPr>
            <a:r>
              <a:t/>
            </a:r>
            <a:endParaRPr sz="2400"/>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idx="4294967295" type="body"/>
          </p:nvPr>
        </p:nvSpPr>
        <p:spPr>
          <a:xfrm>
            <a:off x="259500" y="231450"/>
            <a:ext cx="8158500" cy="48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rgbClr val="808000"/>
                </a:solidFill>
                <a:latin typeface="Courier New"/>
                <a:ea typeface="Courier New"/>
                <a:cs typeface="Courier New"/>
                <a:sym typeface="Courier New"/>
              </a:rPr>
              <a:t>void</a:t>
            </a:r>
            <a:r>
              <a:rPr lang="es" sz="1800">
                <a:solidFill>
                  <a:srgbClr val="C0C0C0"/>
                </a:solidFill>
                <a:latin typeface="Courier New"/>
                <a:ea typeface="Courier New"/>
                <a:cs typeface="Courier New"/>
                <a:sym typeface="Courier New"/>
              </a:rPr>
              <a:t> </a:t>
            </a:r>
            <a:r>
              <a:rPr lang="es" sz="1800">
                <a:solidFill>
                  <a:srgbClr val="00677C"/>
                </a:solidFill>
                <a:latin typeface="Courier New"/>
                <a:ea typeface="Courier New"/>
                <a:cs typeface="Courier New"/>
                <a:sym typeface="Courier New"/>
              </a:rPr>
              <a:t>ingresar_final</a:t>
            </a:r>
            <a:r>
              <a:rPr lang="es" sz="1800">
                <a:solidFill>
                  <a:srgbClr val="000000"/>
                </a:solidFill>
                <a:latin typeface="Courier New"/>
                <a:ea typeface="Courier New"/>
                <a:cs typeface="Courier New"/>
                <a:sym typeface="Courier New"/>
              </a:rPr>
              <a:t>(</a:t>
            </a:r>
            <a:r>
              <a:rPr lang="es" sz="1800">
                <a:solidFill>
                  <a:srgbClr val="800080"/>
                </a:solidFill>
                <a:latin typeface="Courier New"/>
                <a:ea typeface="Courier New"/>
                <a:cs typeface="Courier New"/>
                <a:sym typeface="Courier New"/>
              </a:rPr>
              <a:t>Nodo</a:t>
            </a:r>
            <a:r>
              <a:rPr lang="es" sz="1800">
                <a:solidFill>
                  <a:srgbClr val="C0C0C0"/>
                </a:solidFill>
                <a:latin typeface="Courier New"/>
                <a:ea typeface="Courier New"/>
                <a:cs typeface="Courier New"/>
                <a:sym typeface="Courier New"/>
              </a:rPr>
              <a:t> </a:t>
            </a:r>
            <a:r>
              <a:rPr lang="es" sz="1800">
                <a:solidFill>
                  <a:srgbClr val="000000"/>
                </a:solidFill>
                <a:latin typeface="Courier New"/>
                <a:ea typeface="Courier New"/>
                <a:cs typeface="Courier New"/>
                <a:sym typeface="Courier New"/>
              </a:rPr>
              <a:t>*</a:t>
            </a:r>
            <a:r>
              <a:rPr lang="es" sz="1800">
                <a:solidFill>
                  <a:srgbClr val="C0C0C0"/>
                </a:solidFill>
                <a:latin typeface="Courier New"/>
                <a:ea typeface="Courier New"/>
                <a:cs typeface="Courier New"/>
                <a:sym typeface="Courier New"/>
              </a:rPr>
              <a:t> </a:t>
            </a:r>
            <a:r>
              <a:rPr lang="es" sz="1800">
                <a:solidFill>
                  <a:srgbClr val="000000"/>
                </a:solidFill>
                <a:latin typeface="Courier New"/>
                <a:ea typeface="Courier New"/>
                <a:cs typeface="Courier New"/>
                <a:sym typeface="Courier New"/>
              </a:rPr>
              <a:t>&amp;</a:t>
            </a:r>
            <a:r>
              <a:rPr lang="es" sz="1800">
                <a:solidFill>
                  <a:srgbClr val="092E64"/>
                </a:solidFill>
                <a:latin typeface="Courier New"/>
                <a:ea typeface="Courier New"/>
                <a:cs typeface="Courier New"/>
                <a:sym typeface="Courier New"/>
              </a:rPr>
              <a:t>inicio</a:t>
            </a:r>
            <a:r>
              <a:rPr lang="es" sz="1800">
                <a:solidFill>
                  <a:srgbClr val="000000"/>
                </a:solidFill>
                <a:latin typeface="Courier New"/>
                <a:ea typeface="Courier New"/>
                <a:cs typeface="Courier New"/>
                <a:sym typeface="Courier New"/>
              </a:rPr>
              <a:t>,</a:t>
            </a:r>
            <a:r>
              <a:rPr lang="es" sz="1800">
                <a:solidFill>
                  <a:srgbClr val="C0C0C0"/>
                </a:solidFill>
                <a:latin typeface="Courier New"/>
                <a:ea typeface="Courier New"/>
                <a:cs typeface="Courier New"/>
                <a:sym typeface="Courier New"/>
              </a:rPr>
              <a:t> </a:t>
            </a:r>
            <a:r>
              <a:rPr lang="es" sz="1800">
                <a:solidFill>
                  <a:srgbClr val="808000"/>
                </a:solidFill>
                <a:latin typeface="Courier New"/>
                <a:ea typeface="Courier New"/>
                <a:cs typeface="Courier New"/>
                <a:sym typeface="Courier New"/>
              </a:rPr>
              <a:t>int</a:t>
            </a:r>
            <a:r>
              <a:rPr lang="es" sz="1800">
                <a:solidFill>
                  <a:srgbClr val="C0C0C0"/>
                </a:solidFill>
                <a:latin typeface="Courier New"/>
                <a:ea typeface="Courier New"/>
                <a:cs typeface="Courier New"/>
                <a:sym typeface="Courier New"/>
              </a:rPr>
              <a:t> </a:t>
            </a:r>
            <a:r>
              <a:rPr lang="es" sz="1800">
                <a:solidFill>
                  <a:srgbClr val="092E64"/>
                </a:solidFill>
                <a:latin typeface="Courier New"/>
                <a:ea typeface="Courier New"/>
                <a:cs typeface="Courier New"/>
                <a:sym typeface="Courier New"/>
              </a:rPr>
              <a:t>nuevoDato</a:t>
            </a:r>
            <a:r>
              <a:rPr lang="es" sz="1800">
                <a:solidFill>
                  <a:srgbClr val="000000"/>
                </a:solidFill>
                <a:latin typeface="Courier New"/>
                <a:ea typeface="Courier New"/>
                <a:cs typeface="Courier New"/>
                <a:sym typeface="Courier New"/>
              </a:rPr>
              <a:t>){</a:t>
            </a:r>
            <a:endParaRPr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sz="1800">
                <a:solidFill>
                  <a:srgbClr val="C0C0C0"/>
                </a:solidFill>
                <a:latin typeface="Courier New"/>
                <a:ea typeface="Courier New"/>
                <a:cs typeface="Courier New"/>
                <a:sym typeface="Courier New"/>
              </a:rPr>
              <a:t>   </a:t>
            </a:r>
            <a:r>
              <a:rPr lang="es" sz="1800">
                <a:solidFill>
                  <a:srgbClr val="800080"/>
                </a:solidFill>
                <a:latin typeface="Courier New"/>
                <a:ea typeface="Courier New"/>
                <a:cs typeface="Courier New"/>
                <a:sym typeface="Courier New"/>
              </a:rPr>
              <a:t>Nodo</a:t>
            </a:r>
            <a:r>
              <a:rPr lang="es" sz="1800">
                <a:solidFill>
                  <a:srgbClr val="000000"/>
                </a:solidFill>
                <a:latin typeface="Courier New"/>
                <a:ea typeface="Courier New"/>
                <a:cs typeface="Courier New"/>
                <a:sym typeface="Courier New"/>
              </a:rPr>
              <a:t>*</a:t>
            </a:r>
            <a:r>
              <a:rPr lang="es" sz="1800">
                <a:solidFill>
                  <a:srgbClr val="C0C0C0"/>
                </a:solidFill>
                <a:latin typeface="Courier New"/>
                <a:ea typeface="Courier New"/>
                <a:cs typeface="Courier New"/>
                <a:sym typeface="Courier New"/>
              </a:rPr>
              <a:t> </a:t>
            </a:r>
            <a:r>
              <a:rPr lang="es" sz="1800">
                <a:solidFill>
                  <a:srgbClr val="092E64"/>
                </a:solidFill>
                <a:latin typeface="Courier New"/>
                <a:ea typeface="Courier New"/>
                <a:cs typeface="Courier New"/>
                <a:sym typeface="Courier New"/>
              </a:rPr>
              <a:t>nuevo</a:t>
            </a:r>
            <a:r>
              <a:rPr lang="es" sz="1800">
                <a:solidFill>
                  <a:srgbClr val="000000"/>
                </a:solidFill>
                <a:latin typeface="Courier New"/>
                <a:ea typeface="Courier New"/>
                <a:cs typeface="Courier New"/>
                <a:sym typeface="Courier New"/>
              </a:rPr>
              <a:t>=</a:t>
            </a:r>
            <a:r>
              <a:rPr lang="es" sz="1800">
                <a:solidFill>
                  <a:srgbClr val="808000"/>
                </a:solidFill>
                <a:latin typeface="Courier New"/>
                <a:ea typeface="Courier New"/>
                <a:cs typeface="Courier New"/>
                <a:sym typeface="Courier New"/>
              </a:rPr>
              <a:t>new</a:t>
            </a:r>
            <a:r>
              <a:rPr lang="es" sz="1800">
                <a:solidFill>
                  <a:srgbClr val="C0C0C0"/>
                </a:solidFill>
                <a:latin typeface="Courier New"/>
                <a:ea typeface="Courier New"/>
                <a:cs typeface="Courier New"/>
                <a:sym typeface="Courier New"/>
              </a:rPr>
              <a:t> </a:t>
            </a:r>
            <a:r>
              <a:rPr lang="es" sz="1800">
                <a:solidFill>
                  <a:srgbClr val="800080"/>
                </a:solidFill>
                <a:latin typeface="Courier New"/>
                <a:ea typeface="Courier New"/>
                <a:cs typeface="Courier New"/>
                <a:sym typeface="Courier New"/>
              </a:rPr>
              <a:t>Nodo()</a:t>
            </a:r>
            <a:r>
              <a:rPr lang="es" sz="1800">
                <a:solidFill>
                  <a:srgbClr val="000000"/>
                </a:solidFill>
                <a:latin typeface="Courier New"/>
                <a:ea typeface="Courier New"/>
                <a:cs typeface="Courier New"/>
                <a:sym typeface="Courier New"/>
              </a:rPr>
              <a:t>;</a:t>
            </a:r>
            <a:endParaRPr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sz="1800">
                <a:solidFill>
                  <a:srgbClr val="C0C0C0"/>
                </a:solidFill>
                <a:latin typeface="Courier New"/>
                <a:ea typeface="Courier New"/>
                <a:cs typeface="Courier New"/>
                <a:sym typeface="Courier New"/>
              </a:rPr>
              <a:t>   </a:t>
            </a:r>
            <a:r>
              <a:rPr lang="es" sz="1800">
                <a:solidFill>
                  <a:srgbClr val="092E64"/>
                </a:solidFill>
                <a:latin typeface="Courier New"/>
                <a:ea typeface="Courier New"/>
                <a:cs typeface="Courier New"/>
                <a:sym typeface="Courier New"/>
              </a:rPr>
              <a:t>nuevo</a:t>
            </a:r>
            <a:r>
              <a:rPr lang="es" sz="1800">
                <a:solidFill>
                  <a:srgbClr val="000000"/>
                </a:solidFill>
                <a:latin typeface="Courier New"/>
                <a:ea typeface="Courier New"/>
                <a:cs typeface="Courier New"/>
                <a:sym typeface="Courier New"/>
              </a:rPr>
              <a:t>-&gt;</a:t>
            </a:r>
            <a:r>
              <a:rPr lang="es" sz="1800">
                <a:solidFill>
                  <a:srgbClr val="800000"/>
                </a:solidFill>
                <a:latin typeface="Courier New"/>
                <a:ea typeface="Courier New"/>
                <a:cs typeface="Courier New"/>
                <a:sym typeface="Courier New"/>
              </a:rPr>
              <a:t>dato</a:t>
            </a:r>
            <a:r>
              <a:rPr lang="es" sz="1800">
                <a:solidFill>
                  <a:srgbClr val="000000"/>
                </a:solidFill>
                <a:latin typeface="Courier New"/>
                <a:ea typeface="Courier New"/>
                <a:cs typeface="Courier New"/>
                <a:sym typeface="Courier New"/>
              </a:rPr>
              <a:t>=</a:t>
            </a:r>
            <a:r>
              <a:rPr lang="es" sz="1800">
                <a:solidFill>
                  <a:srgbClr val="092E64"/>
                </a:solidFill>
                <a:latin typeface="Courier New"/>
                <a:ea typeface="Courier New"/>
                <a:cs typeface="Courier New"/>
                <a:sym typeface="Courier New"/>
              </a:rPr>
              <a:t>nuevoDato</a:t>
            </a:r>
            <a:r>
              <a:rPr lang="es" sz="1800">
                <a:solidFill>
                  <a:srgbClr val="000000"/>
                </a:solidFill>
                <a:latin typeface="Courier New"/>
                <a:ea typeface="Courier New"/>
                <a:cs typeface="Courier New"/>
                <a:sym typeface="Courier New"/>
              </a:rPr>
              <a:t>;</a:t>
            </a:r>
            <a:endParaRPr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sz="1800">
                <a:solidFill>
                  <a:srgbClr val="C0C0C0"/>
                </a:solidFill>
                <a:latin typeface="Courier New"/>
                <a:ea typeface="Courier New"/>
                <a:cs typeface="Courier New"/>
                <a:sym typeface="Courier New"/>
              </a:rPr>
              <a:t>   </a:t>
            </a:r>
            <a:r>
              <a:rPr lang="es" sz="1800">
                <a:solidFill>
                  <a:srgbClr val="092E64"/>
                </a:solidFill>
                <a:latin typeface="Courier New"/>
                <a:ea typeface="Courier New"/>
                <a:cs typeface="Courier New"/>
                <a:sym typeface="Courier New"/>
              </a:rPr>
              <a:t>nuevo</a:t>
            </a:r>
            <a:r>
              <a:rPr lang="es" sz="1800">
                <a:solidFill>
                  <a:srgbClr val="000000"/>
                </a:solidFill>
                <a:latin typeface="Courier New"/>
                <a:ea typeface="Courier New"/>
                <a:cs typeface="Courier New"/>
                <a:sym typeface="Courier New"/>
              </a:rPr>
              <a:t>-&gt;</a:t>
            </a:r>
            <a:r>
              <a:rPr lang="es" sz="1800">
                <a:solidFill>
                  <a:srgbClr val="800000"/>
                </a:solidFill>
                <a:latin typeface="Courier New"/>
                <a:ea typeface="Courier New"/>
                <a:cs typeface="Courier New"/>
                <a:sym typeface="Courier New"/>
              </a:rPr>
              <a:t>sig</a:t>
            </a:r>
            <a:r>
              <a:rPr lang="es" sz="1800">
                <a:solidFill>
                  <a:srgbClr val="000000"/>
                </a:solidFill>
                <a:latin typeface="Courier New"/>
                <a:ea typeface="Courier New"/>
                <a:cs typeface="Courier New"/>
                <a:sym typeface="Courier New"/>
              </a:rPr>
              <a:t>=</a:t>
            </a:r>
            <a:r>
              <a:rPr lang="es" sz="1800">
                <a:solidFill>
                  <a:srgbClr val="808000"/>
                </a:solidFill>
                <a:latin typeface="Courier New"/>
                <a:ea typeface="Courier New"/>
                <a:cs typeface="Courier New"/>
                <a:sym typeface="Courier New"/>
              </a:rPr>
              <a:t>nullptr</a:t>
            </a:r>
            <a:r>
              <a:rPr lang="es" sz="1800">
                <a:solidFill>
                  <a:srgbClr val="000000"/>
                </a:solidFill>
                <a:latin typeface="Courier New"/>
                <a:ea typeface="Courier New"/>
                <a:cs typeface="Courier New"/>
                <a:sym typeface="Courier New"/>
              </a:rPr>
              <a:t>;</a:t>
            </a:r>
            <a:endParaRPr sz="18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sz="1800">
                <a:solidFill>
                  <a:srgbClr val="C0C0C0"/>
                </a:solidFill>
                <a:latin typeface="Courier New"/>
                <a:ea typeface="Courier New"/>
                <a:cs typeface="Courier New"/>
                <a:sym typeface="Courier New"/>
              </a:rPr>
              <a:t>   </a:t>
            </a:r>
            <a:r>
              <a:rPr lang="es" sz="1800">
                <a:solidFill>
                  <a:srgbClr val="808000"/>
                </a:solidFill>
                <a:latin typeface="Courier New"/>
                <a:ea typeface="Courier New"/>
                <a:cs typeface="Courier New"/>
                <a:sym typeface="Courier New"/>
              </a:rPr>
              <a:t>if</a:t>
            </a:r>
            <a:r>
              <a:rPr lang="es" sz="1800">
                <a:solidFill>
                  <a:srgbClr val="000000"/>
                </a:solidFill>
                <a:latin typeface="Courier New"/>
                <a:ea typeface="Courier New"/>
                <a:cs typeface="Courier New"/>
                <a:sym typeface="Courier New"/>
              </a:rPr>
              <a:t>(</a:t>
            </a:r>
            <a:r>
              <a:rPr lang="es" sz="1800">
                <a:solidFill>
                  <a:srgbClr val="092E64"/>
                </a:solidFill>
                <a:latin typeface="Courier New"/>
                <a:ea typeface="Courier New"/>
                <a:cs typeface="Courier New"/>
                <a:sym typeface="Courier New"/>
              </a:rPr>
              <a:t>inicio</a:t>
            </a:r>
            <a:r>
              <a:rPr lang="es" sz="1800">
                <a:solidFill>
                  <a:srgbClr val="000000"/>
                </a:solidFill>
                <a:latin typeface="Courier New"/>
                <a:ea typeface="Courier New"/>
                <a:cs typeface="Courier New"/>
                <a:sym typeface="Courier New"/>
              </a:rPr>
              <a:t>==</a:t>
            </a:r>
            <a:r>
              <a:rPr lang="es" sz="1800">
                <a:solidFill>
                  <a:srgbClr val="808000"/>
                </a:solidFill>
                <a:latin typeface="Courier New"/>
                <a:ea typeface="Courier New"/>
                <a:cs typeface="Courier New"/>
                <a:sym typeface="Courier New"/>
              </a:rPr>
              <a:t>nullptr</a:t>
            </a:r>
            <a:r>
              <a:rPr lang="es" sz="1800">
                <a:solidFill>
                  <a:srgbClr val="000000"/>
                </a:solidFill>
                <a:latin typeface="Courier New"/>
                <a:ea typeface="Courier New"/>
                <a:cs typeface="Courier New"/>
                <a:sym typeface="Courier New"/>
              </a:rPr>
              <a:t>){</a:t>
            </a:r>
            <a:endParaRPr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sz="1800">
                <a:solidFill>
                  <a:srgbClr val="C0C0C0"/>
                </a:solidFill>
                <a:latin typeface="Courier New"/>
                <a:ea typeface="Courier New"/>
                <a:cs typeface="Courier New"/>
                <a:sym typeface="Courier New"/>
              </a:rPr>
              <a:t>       </a:t>
            </a:r>
            <a:r>
              <a:rPr lang="es" sz="1800">
                <a:solidFill>
                  <a:srgbClr val="092E64"/>
                </a:solidFill>
                <a:latin typeface="Courier New"/>
                <a:ea typeface="Courier New"/>
                <a:cs typeface="Courier New"/>
                <a:sym typeface="Courier New"/>
              </a:rPr>
              <a:t>inicio</a:t>
            </a:r>
            <a:r>
              <a:rPr lang="es" sz="1800">
                <a:solidFill>
                  <a:srgbClr val="000000"/>
                </a:solidFill>
                <a:latin typeface="Courier New"/>
                <a:ea typeface="Courier New"/>
                <a:cs typeface="Courier New"/>
                <a:sym typeface="Courier New"/>
              </a:rPr>
              <a:t>=</a:t>
            </a:r>
            <a:r>
              <a:rPr lang="es" sz="1800">
                <a:solidFill>
                  <a:srgbClr val="092E64"/>
                </a:solidFill>
                <a:latin typeface="Courier New"/>
                <a:ea typeface="Courier New"/>
                <a:cs typeface="Courier New"/>
                <a:sym typeface="Courier New"/>
              </a:rPr>
              <a:t>nuevo</a:t>
            </a:r>
            <a:r>
              <a:rPr lang="es" sz="1800">
                <a:solidFill>
                  <a:srgbClr val="000000"/>
                </a:solidFill>
                <a:latin typeface="Courier New"/>
                <a:ea typeface="Courier New"/>
                <a:cs typeface="Courier New"/>
                <a:sym typeface="Courier New"/>
              </a:rPr>
              <a:t>;</a:t>
            </a:r>
            <a:endParaRPr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sz="1800">
                <a:solidFill>
                  <a:srgbClr val="C0C0C0"/>
                </a:solidFill>
                <a:latin typeface="Courier New"/>
                <a:ea typeface="Courier New"/>
                <a:cs typeface="Courier New"/>
                <a:sym typeface="Courier New"/>
              </a:rPr>
              <a:t>   </a:t>
            </a:r>
            <a:r>
              <a:rPr lang="es" sz="1800">
                <a:solidFill>
                  <a:srgbClr val="000000"/>
                </a:solidFill>
                <a:latin typeface="Courier New"/>
                <a:ea typeface="Courier New"/>
                <a:cs typeface="Courier New"/>
                <a:sym typeface="Courier New"/>
              </a:rPr>
              <a:t>}</a:t>
            </a:r>
            <a:endParaRPr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sz="1800">
                <a:solidFill>
                  <a:srgbClr val="C0C0C0"/>
                </a:solidFill>
                <a:latin typeface="Courier New"/>
                <a:ea typeface="Courier New"/>
                <a:cs typeface="Courier New"/>
                <a:sym typeface="Courier New"/>
              </a:rPr>
              <a:t>   </a:t>
            </a:r>
            <a:r>
              <a:rPr lang="es" sz="1800">
                <a:solidFill>
                  <a:srgbClr val="808000"/>
                </a:solidFill>
                <a:latin typeface="Courier New"/>
                <a:ea typeface="Courier New"/>
                <a:cs typeface="Courier New"/>
                <a:sym typeface="Courier New"/>
              </a:rPr>
              <a:t>else</a:t>
            </a:r>
            <a:r>
              <a:rPr lang="es" sz="1800">
                <a:solidFill>
                  <a:srgbClr val="000000"/>
                </a:solidFill>
                <a:latin typeface="Courier New"/>
                <a:ea typeface="Courier New"/>
                <a:cs typeface="Courier New"/>
                <a:sym typeface="Courier New"/>
              </a:rPr>
              <a:t>{</a:t>
            </a:r>
            <a:endParaRPr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sz="1800">
                <a:solidFill>
                  <a:srgbClr val="C0C0C0"/>
                </a:solidFill>
                <a:latin typeface="Courier New"/>
                <a:ea typeface="Courier New"/>
                <a:cs typeface="Courier New"/>
                <a:sym typeface="Courier New"/>
              </a:rPr>
              <a:t>       </a:t>
            </a:r>
            <a:r>
              <a:rPr lang="es" sz="1800">
                <a:solidFill>
                  <a:srgbClr val="800080"/>
                </a:solidFill>
                <a:latin typeface="Courier New"/>
                <a:ea typeface="Courier New"/>
                <a:cs typeface="Courier New"/>
                <a:sym typeface="Courier New"/>
              </a:rPr>
              <a:t>Nodo</a:t>
            </a:r>
            <a:r>
              <a:rPr lang="es" sz="1800">
                <a:solidFill>
                  <a:srgbClr val="000000"/>
                </a:solidFill>
                <a:latin typeface="Courier New"/>
                <a:ea typeface="Courier New"/>
                <a:cs typeface="Courier New"/>
                <a:sym typeface="Courier New"/>
              </a:rPr>
              <a:t>*</a:t>
            </a:r>
            <a:r>
              <a:rPr lang="es" sz="1800">
                <a:solidFill>
                  <a:srgbClr val="C0C0C0"/>
                </a:solidFill>
                <a:latin typeface="Courier New"/>
                <a:ea typeface="Courier New"/>
                <a:cs typeface="Courier New"/>
                <a:sym typeface="Courier New"/>
              </a:rPr>
              <a:t> </a:t>
            </a:r>
            <a:r>
              <a:rPr lang="es" sz="1800">
                <a:solidFill>
                  <a:srgbClr val="092E64"/>
                </a:solidFill>
                <a:latin typeface="Courier New"/>
                <a:ea typeface="Courier New"/>
                <a:cs typeface="Courier New"/>
                <a:sym typeface="Courier New"/>
              </a:rPr>
              <a:t>aux</a:t>
            </a:r>
            <a:r>
              <a:rPr lang="es" sz="1800">
                <a:solidFill>
                  <a:srgbClr val="000000"/>
                </a:solidFill>
                <a:latin typeface="Courier New"/>
                <a:ea typeface="Courier New"/>
                <a:cs typeface="Courier New"/>
                <a:sym typeface="Courier New"/>
              </a:rPr>
              <a:t>=</a:t>
            </a:r>
            <a:r>
              <a:rPr lang="es" sz="1800">
                <a:solidFill>
                  <a:srgbClr val="092E64"/>
                </a:solidFill>
                <a:latin typeface="Courier New"/>
                <a:ea typeface="Courier New"/>
                <a:cs typeface="Courier New"/>
                <a:sym typeface="Courier New"/>
              </a:rPr>
              <a:t>inicio</a:t>
            </a:r>
            <a:r>
              <a:rPr lang="es" sz="1800">
                <a:solidFill>
                  <a:srgbClr val="000000"/>
                </a:solidFill>
                <a:latin typeface="Courier New"/>
                <a:ea typeface="Courier New"/>
                <a:cs typeface="Courier New"/>
                <a:sym typeface="Courier New"/>
              </a:rPr>
              <a:t>;</a:t>
            </a:r>
            <a:endParaRPr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sz="1800">
                <a:solidFill>
                  <a:srgbClr val="C0C0C0"/>
                </a:solidFill>
                <a:latin typeface="Courier New"/>
                <a:ea typeface="Courier New"/>
                <a:cs typeface="Courier New"/>
                <a:sym typeface="Courier New"/>
              </a:rPr>
              <a:t>       </a:t>
            </a:r>
            <a:r>
              <a:rPr lang="es" sz="1800">
                <a:solidFill>
                  <a:srgbClr val="808000"/>
                </a:solidFill>
                <a:latin typeface="Courier New"/>
                <a:ea typeface="Courier New"/>
                <a:cs typeface="Courier New"/>
                <a:sym typeface="Courier New"/>
              </a:rPr>
              <a:t>while</a:t>
            </a:r>
            <a:r>
              <a:rPr lang="es" sz="1800">
                <a:solidFill>
                  <a:srgbClr val="000000"/>
                </a:solidFill>
                <a:latin typeface="Courier New"/>
                <a:ea typeface="Courier New"/>
                <a:cs typeface="Courier New"/>
                <a:sym typeface="Courier New"/>
              </a:rPr>
              <a:t>(</a:t>
            </a:r>
            <a:r>
              <a:rPr lang="es" sz="1800">
                <a:solidFill>
                  <a:srgbClr val="092E64"/>
                </a:solidFill>
                <a:latin typeface="Courier New"/>
                <a:ea typeface="Courier New"/>
                <a:cs typeface="Courier New"/>
                <a:sym typeface="Courier New"/>
              </a:rPr>
              <a:t>aux</a:t>
            </a:r>
            <a:r>
              <a:rPr lang="es" sz="1800">
                <a:solidFill>
                  <a:srgbClr val="000000"/>
                </a:solidFill>
                <a:latin typeface="Courier New"/>
                <a:ea typeface="Courier New"/>
                <a:cs typeface="Courier New"/>
                <a:sym typeface="Courier New"/>
              </a:rPr>
              <a:t>-&gt;</a:t>
            </a:r>
            <a:r>
              <a:rPr lang="es" sz="1800">
                <a:solidFill>
                  <a:srgbClr val="800000"/>
                </a:solidFill>
                <a:latin typeface="Courier New"/>
                <a:ea typeface="Courier New"/>
                <a:cs typeface="Courier New"/>
                <a:sym typeface="Courier New"/>
              </a:rPr>
              <a:t>sig</a:t>
            </a:r>
            <a:r>
              <a:rPr lang="es" sz="1800">
                <a:solidFill>
                  <a:srgbClr val="000000"/>
                </a:solidFill>
                <a:latin typeface="Courier New"/>
                <a:ea typeface="Courier New"/>
                <a:cs typeface="Courier New"/>
                <a:sym typeface="Courier New"/>
              </a:rPr>
              <a:t>!=</a:t>
            </a:r>
            <a:r>
              <a:rPr lang="es" sz="1800">
                <a:solidFill>
                  <a:srgbClr val="808000"/>
                </a:solidFill>
                <a:latin typeface="Courier New"/>
                <a:ea typeface="Courier New"/>
                <a:cs typeface="Courier New"/>
                <a:sym typeface="Courier New"/>
              </a:rPr>
              <a:t>nullptr</a:t>
            </a:r>
            <a:r>
              <a:rPr lang="es" sz="1800">
                <a:solidFill>
                  <a:srgbClr val="000000"/>
                </a:solidFill>
                <a:latin typeface="Courier New"/>
                <a:ea typeface="Courier New"/>
                <a:cs typeface="Courier New"/>
                <a:sym typeface="Courier New"/>
              </a:rPr>
              <a:t>)</a:t>
            </a:r>
            <a:endParaRPr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sz="1800">
                <a:solidFill>
                  <a:srgbClr val="C0C0C0"/>
                </a:solidFill>
                <a:latin typeface="Courier New"/>
                <a:ea typeface="Courier New"/>
                <a:cs typeface="Courier New"/>
                <a:sym typeface="Courier New"/>
              </a:rPr>
              <a:t>           </a:t>
            </a:r>
            <a:r>
              <a:rPr lang="es" sz="1800">
                <a:solidFill>
                  <a:srgbClr val="092E64"/>
                </a:solidFill>
                <a:latin typeface="Courier New"/>
                <a:ea typeface="Courier New"/>
                <a:cs typeface="Courier New"/>
                <a:sym typeface="Courier New"/>
              </a:rPr>
              <a:t>aux</a:t>
            </a:r>
            <a:r>
              <a:rPr lang="es" sz="1800">
                <a:solidFill>
                  <a:srgbClr val="000000"/>
                </a:solidFill>
                <a:latin typeface="Courier New"/>
                <a:ea typeface="Courier New"/>
                <a:cs typeface="Courier New"/>
                <a:sym typeface="Courier New"/>
              </a:rPr>
              <a:t>=</a:t>
            </a:r>
            <a:r>
              <a:rPr lang="es" sz="1800">
                <a:solidFill>
                  <a:srgbClr val="092E64"/>
                </a:solidFill>
                <a:latin typeface="Courier New"/>
                <a:ea typeface="Courier New"/>
                <a:cs typeface="Courier New"/>
                <a:sym typeface="Courier New"/>
              </a:rPr>
              <a:t>aux</a:t>
            </a:r>
            <a:r>
              <a:rPr lang="es" sz="1800">
                <a:solidFill>
                  <a:srgbClr val="000000"/>
                </a:solidFill>
                <a:latin typeface="Courier New"/>
                <a:ea typeface="Courier New"/>
                <a:cs typeface="Courier New"/>
                <a:sym typeface="Courier New"/>
              </a:rPr>
              <a:t>-&gt;</a:t>
            </a:r>
            <a:r>
              <a:rPr lang="es" sz="1800">
                <a:solidFill>
                  <a:srgbClr val="800000"/>
                </a:solidFill>
                <a:latin typeface="Courier New"/>
                <a:ea typeface="Courier New"/>
                <a:cs typeface="Courier New"/>
                <a:sym typeface="Courier New"/>
              </a:rPr>
              <a:t>sig</a:t>
            </a:r>
            <a:r>
              <a:rPr lang="es" sz="1800">
                <a:solidFill>
                  <a:srgbClr val="000000"/>
                </a:solidFill>
                <a:latin typeface="Courier New"/>
                <a:ea typeface="Courier New"/>
                <a:cs typeface="Courier New"/>
                <a:sym typeface="Courier New"/>
              </a:rPr>
              <a:t>;</a:t>
            </a:r>
            <a:endParaRPr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sz="1800">
                <a:solidFill>
                  <a:srgbClr val="C0C0C0"/>
                </a:solidFill>
                <a:latin typeface="Courier New"/>
                <a:ea typeface="Courier New"/>
                <a:cs typeface="Courier New"/>
                <a:sym typeface="Courier New"/>
              </a:rPr>
              <a:t>       </a:t>
            </a:r>
            <a:r>
              <a:rPr lang="es" sz="1800">
                <a:solidFill>
                  <a:srgbClr val="092E64"/>
                </a:solidFill>
                <a:latin typeface="Courier New"/>
                <a:ea typeface="Courier New"/>
                <a:cs typeface="Courier New"/>
                <a:sym typeface="Courier New"/>
              </a:rPr>
              <a:t>aux</a:t>
            </a:r>
            <a:r>
              <a:rPr lang="es" sz="1800">
                <a:solidFill>
                  <a:srgbClr val="000000"/>
                </a:solidFill>
                <a:latin typeface="Courier New"/>
                <a:ea typeface="Courier New"/>
                <a:cs typeface="Courier New"/>
                <a:sym typeface="Courier New"/>
              </a:rPr>
              <a:t>-&gt;</a:t>
            </a:r>
            <a:r>
              <a:rPr lang="es" sz="1800">
                <a:solidFill>
                  <a:srgbClr val="800000"/>
                </a:solidFill>
                <a:latin typeface="Courier New"/>
                <a:ea typeface="Courier New"/>
                <a:cs typeface="Courier New"/>
                <a:sym typeface="Courier New"/>
              </a:rPr>
              <a:t>sig</a:t>
            </a:r>
            <a:r>
              <a:rPr lang="es" sz="1800">
                <a:solidFill>
                  <a:srgbClr val="000000"/>
                </a:solidFill>
                <a:latin typeface="Courier New"/>
                <a:ea typeface="Courier New"/>
                <a:cs typeface="Courier New"/>
                <a:sym typeface="Courier New"/>
              </a:rPr>
              <a:t>=</a:t>
            </a:r>
            <a:r>
              <a:rPr lang="es" sz="1800">
                <a:solidFill>
                  <a:srgbClr val="092E64"/>
                </a:solidFill>
                <a:latin typeface="Courier New"/>
                <a:ea typeface="Courier New"/>
                <a:cs typeface="Courier New"/>
                <a:sym typeface="Courier New"/>
              </a:rPr>
              <a:t>nuevo</a:t>
            </a:r>
            <a:r>
              <a:rPr lang="es" sz="1800">
                <a:solidFill>
                  <a:srgbClr val="000000"/>
                </a:solidFill>
                <a:latin typeface="Courier New"/>
                <a:ea typeface="Courier New"/>
                <a:cs typeface="Courier New"/>
                <a:sym typeface="Courier New"/>
              </a:rPr>
              <a:t>;</a:t>
            </a:r>
            <a:endParaRPr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sz="1800">
                <a:solidFill>
                  <a:srgbClr val="C0C0C0"/>
                </a:solidFill>
                <a:latin typeface="Courier New"/>
                <a:ea typeface="Courier New"/>
                <a:cs typeface="Courier New"/>
                <a:sym typeface="Courier New"/>
              </a:rPr>
              <a:t>   </a:t>
            </a:r>
            <a:r>
              <a:rPr lang="es" sz="1800">
                <a:solidFill>
                  <a:srgbClr val="000000"/>
                </a:solidFill>
                <a:latin typeface="Courier New"/>
                <a:ea typeface="Courier New"/>
                <a:cs typeface="Courier New"/>
                <a:sym typeface="Courier New"/>
              </a:rPr>
              <a:t>}</a:t>
            </a:r>
            <a:endParaRPr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sz="1800">
                <a:solidFill>
                  <a:srgbClr val="000000"/>
                </a:solidFill>
                <a:latin typeface="Courier New"/>
                <a:ea typeface="Courier New"/>
                <a:cs typeface="Courier New"/>
                <a:sym typeface="Courier New"/>
              </a:rPr>
              <a:t>}</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727650" y="12033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Inserción ordenada de menor a mayor</a:t>
            </a:r>
            <a:endParaRPr/>
          </a:p>
        </p:txBody>
      </p:sp>
      <p:sp>
        <p:nvSpPr>
          <p:cNvPr id="224" name="Google Shape;224;p36"/>
          <p:cNvSpPr txBox="1"/>
          <p:nvPr>
            <p:ph idx="1" type="body"/>
          </p:nvPr>
        </p:nvSpPr>
        <p:spPr>
          <a:xfrm>
            <a:off x="729450" y="1845100"/>
            <a:ext cx="8246700" cy="3140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sz="1800">
                <a:solidFill>
                  <a:schemeClr val="accent3"/>
                </a:solidFill>
                <a:latin typeface="Source Code Pro"/>
                <a:ea typeface="Source Code Pro"/>
                <a:cs typeface="Source Code Pro"/>
                <a:sym typeface="Source Code Pro"/>
              </a:rPr>
              <a:t>4 casos posibles:</a:t>
            </a:r>
            <a:endParaRPr b="1" sz="1800">
              <a:solidFill>
                <a:schemeClr val="accent3"/>
              </a:solidFill>
              <a:latin typeface="Source Code Pro"/>
              <a:ea typeface="Source Code Pro"/>
              <a:cs typeface="Source Code Pro"/>
              <a:sym typeface="Source Code Pro"/>
            </a:endParaRPr>
          </a:p>
          <a:p>
            <a:pPr indent="-342900" lvl="0" marL="457200" rtl="0" algn="just">
              <a:spcBef>
                <a:spcPts val="1000"/>
              </a:spcBef>
              <a:spcAft>
                <a:spcPts val="0"/>
              </a:spcAft>
              <a:buClr>
                <a:srgbClr val="000000"/>
              </a:buClr>
              <a:buSzPts val="1800"/>
              <a:buFont typeface="Source Code Pro"/>
              <a:buAutoNum type="arabicPeriod"/>
            </a:pPr>
            <a:r>
              <a:rPr lang="es" sz="1800">
                <a:solidFill>
                  <a:srgbClr val="000000"/>
                </a:solidFill>
                <a:latin typeface="Source Code Pro"/>
                <a:ea typeface="Source Code Pro"/>
                <a:cs typeface="Source Code Pro"/>
                <a:sym typeface="Source Code Pro"/>
              </a:rPr>
              <a:t>La lista está vacía (el elemento nuevo será el primero).</a:t>
            </a:r>
            <a:endParaRPr sz="1800">
              <a:solidFill>
                <a:srgbClr val="000000"/>
              </a:solidFill>
              <a:latin typeface="Source Code Pro"/>
              <a:ea typeface="Source Code Pro"/>
              <a:cs typeface="Source Code Pro"/>
              <a:sym typeface="Source Code Pro"/>
            </a:endParaRPr>
          </a:p>
          <a:p>
            <a:pPr indent="-342900" lvl="0" marL="457200" rtl="0" algn="just">
              <a:spcBef>
                <a:spcPts val="0"/>
              </a:spcBef>
              <a:spcAft>
                <a:spcPts val="0"/>
              </a:spcAft>
              <a:buClr>
                <a:srgbClr val="000000"/>
              </a:buClr>
              <a:buSzPts val="1800"/>
              <a:buFont typeface="Source Code Pro"/>
              <a:buAutoNum type="arabicPeriod"/>
            </a:pPr>
            <a:r>
              <a:rPr lang="es" sz="1800">
                <a:solidFill>
                  <a:srgbClr val="000000"/>
                </a:solidFill>
                <a:latin typeface="Source Code Pro"/>
                <a:ea typeface="Source Code Pro"/>
                <a:cs typeface="Source Code Pro"/>
                <a:sym typeface="Source Code Pro"/>
              </a:rPr>
              <a:t>El elemento nuevo es menor que todos los de la lista (va al principio).</a:t>
            </a:r>
            <a:endParaRPr sz="1800">
              <a:solidFill>
                <a:srgbClr val="000000"/>
              </a:solidFill>
              <a:latin typeface="Source Code Pro"/>
              <a:ea typeface="Source Code Pro"/>
              <a:cs typeface="Source Code Pro"/>
              <a:sym typeface="Source Code Pro"/>
            </a:endParaRPr>
          </a:p>
          <a:p>
            <a:pPr indent="-342900" lvl="0" marL="457200" rtl="0" algn="just">
              <a:spcBef>
                <a:spcPts val="0"/>
              </a:spcBef>
              <a:spcAft>
                <a:spcPts val="0"/>
              </a:spcAft>
              <a:buClr>
                <a:srgbClr val="000000"/>
              </a:buClr>
              <a:buSzPts val="1800"/>
              <a:buFont typeface="Source Code Pro"/>
              <a:buAutoNum type="arabicPeriod"/>
            </a:pPr>
            <a:r>
              <a:rPr lang="es" sz="1800">
                <a:solidFill>
                  <a:srgbClr val="000000"/>
                </a:solidFill>
                <a:latin typeface="Source Code Pro"/>
                <a:ea typeface="Source Code Pro"/>
                <a:cs typeface="Source Code Pro"/>
                <a:sym typeface="Source Code Pro"/>
              </a:rPr>
              <a:t>El elemento nuevo es mayor que todos los de la lista (va al final).</a:t>
            </a:r>
            <a:endParaRPr sz="1800">
              <a:solidFill>
                <a:srgbClr val="000000"/>
              </a:solidFill>
              <a:latin typeface="Source Code Pro"/>
              <a:ea typeface="Source Code Pro"/>
              <a:cs typeface="Source Code Pro"/>
              <a:sym typeface="Source Code Pro"/>
            </a:endParaRPr>
          </a:p>
          <a:p>
            <a:pPr indent="-342900" lvl="0" marL="457200" rtl="0" algn="just">
              <a:spcBef>
                <a:spcPts val="0"/>
              </a:spcBef>
              <a:spcAft>
                <a:spcPts val="0"/>
              </a:spcAft>
              <a:buClr>
                <a:srgbClr val="000000"/>
              </a:buClr>
              <a:buSzPts val="1800"/>
              <a:buFont typeface="Source Code Pro"/>
              <a:buAutoNum type="arabicPeriod"/>
            </a:pPr>
            <a:r>
              <a:rPr lang="es" sz="1800">
                <a:solidFill>
                  <a:srgbClr val="000000"/>
                </a:solidFill>
                <a:latin typeface="Source Code Pro"/>
                <a:ea typeface="Source Code Pro"/>
                <a:cs typeface="Source Code Pro"/>
                <a:sym typeface="Source Code Pro"/>
              </a:rPr>
              <a:t>El elemento nuevo debe insertarse entre otros dos (se debe buscar dónde).</a:t>
            </a:r>
            <a:endParaRPr sz="1800">
              <a:solidFill>
                <a:srgbClr val="000000"/>
              </a:solidFill>
              <a:latin typeface="Source Code Pro"/>
              <a:ea typeface="Source Code Pro"/>
              <a:cs typeface="Source Code Pro"/>
              <a:sym typeface="Source Code Pro"/>
            </a:endParaRPr>
          </a:p>
          <a:p>
            <a:pPr indent="0" lvl="0" marL="0" rtl="0" algn="just">
              <a:spcBef>
                <a:spcPts val="0"/>
              </a:spcBef>
              <a:spcAft>
                <a:spcPts val="0"/>
              </a:spcAft>
              <a:buNone/>
            </a:pPr>
            <a:r>
              <a:t/>
            </a:r>
            <a:endParaRPr sz="1800">
              <a:solidFill>
                <a:srgbClr val="000000"/>
              </a:solidFill>
              <a:latin typeface="Source Code Pro"/>
              <a:ea typeface="Source Code Pro"/>
              <a:cs typeface="Source Code Pro"/>
              <a:sym typeface="Source Code Pro"/>
            </a:endParaRPr>
          </a:p>
          <a:p>
            <a:pPr indent="0" lvl="0" marL="0" rtl="0" algn="just">
              <a:spcBef>
                <a:spcPts val="0"/>
              </a:spcBef>
              <a:spcAft>
                <a:spcPts val="1600"/>
              </a:spcAft>
              <a:buNone/>
            </a:pPr>
            <a:r>
              <a:t/>
            </a:r>
            <a:endParaRPr sz="1800">
              <a:latin typeface="Source Code Pro"/>
              <a:ea typeface="Source Code Pro"/>
              <a:cs typeface="Source Code Pro"/>
              <a:sym typeface="Source Code Pr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Inserción ordenada de menor a mayor</a:t>
            </a:r>
            <a:endParaRPr/>
          </a:p>
        </p:txBody>
      </p:sp>
      <p:sp>
        <p:nvSpPr>
          <p:cNvPr id="230" name="Google Shape;230;p37"/>
          <p:cNvSpPr txBox="1"/>
          <p:nvPr>
            <p:ph idx="1" type="body"/>
          </p:nvPr>
        </p:nvSpPr>
        <p:spPr>
          <a:xfrm>
            <a:off x="729450" y="1931550"/>
            <a:ext cx="7688700" cy="312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2"/>
                </a:solidFill>
                <a:latin typeface="Source Code Pro"/>
                <a:ea typeface="Source Code Pro"/>
                <a:cs typeface="Source Code Pro"/>
                <a:sym typeface="Source Code Pro"/>
              </a:rPr>
              <a:t>Veamos cuáles de estos casos tienen pasos en común, para simplificar el algoritmo…</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a:p>
            <a:pPr indent="-342900" lvl="0" marL="457200" rtl="0" algn="l">
              <a:spcBef>
                <a:spcPts val="0"/>
              </a:spcBef>
              <a:spcAft>
                <a:spcPts val="0"/>
              </a:spcAft>
              <a:buClr>
                <a:schemeClr val="accent3"/>
              </a:buClr>
              <a:buSzPts val="1800"/>
              <a:buFont typeface="Source Code Pro"/>
              <a:buAutoNum type="arabicPeriod"/>
            </a:pPr>
            <a:r>
              <a:rPr lang="es" sz="1800">
                <a:solidFill>
                  <a:schemeClr val="accent3"/>
                </a:solidFill>
                <a:latin typeface="Source Code Pro"/>
                <a:ea typeface="Source Code Pro"/>
                <a:cs typeface="Source Code Pro"/>
                <a:sym typeface="Source Code Pro"/>
              </a:rPr>
              <a:t>Si la lista está vacía:</a:t>
            </a:r>
            <a:endParaRPr sz="1800">
              <a:solidFill>
                <a:schemeClr val="accent3"/>
              </a:solidFill>
              <a:latin typeface="Source Code Pro"/>
              <a:ea typeface="Source Code Pro"/>
              <a:cs typeface="Source Code Pro"/>
              <a:sym typeface="Source Code Pro"/>
            </a:endParaRPr>
          </a:p>
          <a:p>
            <a:pPr indent="0" lvl="0" marL="0" rtl="0" algn="l">
              <a:spcBef>
                <a:spcPts val="0"/>
              </a:spcBef>
              <a:spcAft>
                <a:spcPts val="0"/>
              </a:spcAft>
              <a:buNone/>
            </a:pPr>
            <a:r>
              <a:rPr lang="es" sz="1800">
                <a:solidFill>
                  <a:srgbClr val="000000"/>
                </a:solidFill>
                <a:latin typeface="Source Code Pro"/>
                <a:ea typeface="Source Code Pro"/>
                <a:cs typeface="Source Code Pro"/>
                <a:sym typeface="Source Code Pro"/>
              </a:rPr>
              <a:t>    El siguiente del nuevo es el apuntado por inicio.</a:t>
            </a:r>
            <a:endParaRPr sz="1800">
              <a:solidFill>
                <a:srgbClr val="000000"/>
              </a:solidFill>
              <a:latin typeface="Source Code Pro"/>
              <a:ea typeface="Source Code Pro"/>
              <a:cs typeface="Source Code Pro"/>
              <a:sym typeface="Source Code Pro"/>
            </a:endParaRPr>
          </a:p>
          <a:p>
            <a:pPr indent="0" lvl="0" marL="457200" rtl="0" algn="l">
              <a:spcBef>
                <a:spcPts val="0"/>
              </a:spcBef>
              <a:spcAft>
                <a:spcPts val="0"/>
              </a:spcAft>
              <a:buNone/>
            </a:pPr>
            <a:r>
              <a:rPr lang="es" sz="1800">
                <a:solidFill>
                  <a:srgbClr val="000000"/>
                </a:solidFill>
                <a:latin typeface="Source Code Pro"/>
                <a:ea typeface="Source Code Pro"/>
                <a:cs typeface="Source Code Pro"/>
                <a:sym typeface="Source Code Pro"/>
              </a:rPr>
              <a:t> El inicio ahora es el nuevo nodo.</a:t>
            </a:r>
            <a:endParaRPr sz="1800">
              <a:solidFill>
                <a:srgbClr val="000000"/>
              </a:solidFill>
              <a:latin typeface="Source Code Pro"/>
              <a:ea typeface="Source Code Pro"/>
              <a:cs typeface="Source Code Pro"/>
              <a:sym typeface="Source Code Pro"/>
            </a:endParaRPr>
          </a:p>
          <a:p>
            <a:pPr indent="-342900" lvl="0" marL="457200" rtl="0" algn="l">
              <a:spcBef>
                <a:spcPts val="0"/>
              </a:spcBef>
              <a:spcAft>
                <a:spcPts val="0"/>
              </a:spcAft>
              <a:buClr>
                <a:schemeClr val="accent3"/>
              </a:buClr>
              <a:buSzPts val="1800"/>
              <a:buFont typeface="Source Code Pro"/>
              <a:buAutoNum type="arabicPeriod"/>
            </a:pPr>
            <a:r>
              <a:rPr lang="es" sz="1800">
                <a:solidFill>
                  <a:schemeClr val="accent3"/>
                </a:solidFill>
                <a:latin typeface="Source Code Pro"/>
                <a:ea typeface="Source Code Pro"/>
                <a:cs typeface="Source Code Pro"/>
                <a:sym typeface="Source Code Pro"/>
              </a:rPr>
              <a:t>Si el elemento nuevo es menor que el inicial:</a:t>
            </a:r>
            <a:endParaRPr sz="1800">
              <a:solidFill>
                <a:schemeClr val="accent3"/>
              </a:solidFill>
              <a:latin typeface="Source Code Pro"/>
              <a:ea typeface="Source Code Pro"/>
              <a:cs typeface="Source Code Pro"/>
              <a:sym typeface="Source Code Pro"/>
            </a:endParaRPr>
          </a:p>
          <a:p>
            <a:pPr indent="0" lvl="0" marL="457200" rtl="0" algn="l">
              <a:spcBef>
                <a:spcPts val="0"/>
              </a:spcBef>
              <a:spcAft>
                <a:spcPts val="0"/>
              </a:spcAft>
              <a:buNone/>
            </a:pPr>
            <a:r>
              <a:rPr lang="es" sz="1800">
                <a:solidFill>
                  <a:srgbClr val="000000"/>
                </a:solidFill>
                <a:latin typeface="Source Code Pro"/>
                <a:ea typeface="Source Code Pro"/>
                <a:cs typeface="Source Code Pro"/>
                <a:sym typeface="Source Code Pro"/>
              </a:rPr>
              <a:t> El siguiente del nuevo es el apuntado por inicio.</a:t>
            </a:r>
            <a:endParaRPr sz="1800">
              <a:solidFill>
                <a:srgbClr val="000000"/>
              </a:solidFill>
              <a:latin typeface="Source Code Pro"/>
              <a:ea typeface="Source Code Pro"/>
              <a:cs typeface="Source Code Pro"/>
              <a:sym typeface="Source Code Pro"/>
            </a:endParaRPr>
          </a:p>
          <a:p>
            <a:pPr indent="0" lvl="0" marL="457200" rtl="0" algn="l">
              <a:spcBef>
                <a:spcPts val="0"/>
              </a:spcBef>
              <a:spcAft>
                <a:spcPts val="0"/>
              </a:spcAft>
              <a:buNone/>
            </a:pPr>
            <a:r>
              <a:rPr lang="es" sz="1800">
                <a:solidFill>
                  <a:srgbClr val="000000"/>
                </a:solidFill>
                <a:latin typeface="Source Code Pro"/>
                <a:ea typeface="Source Code Pro"/>
                <a:cs typeface="Source Code Pro"/>
                <a:sym typeface="Source Code Pro"/>
              </a:rPr>
              <a:t> El inicio ahora es el nuevo nodo.</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s" sz="2000">
                <a:solidFill>
                  <a:srgbClr val="000000"/>
                </a:solidFill>
                <a:latin typeface="Source Code Pro"/>
                <a:ea typeface="Source Code Pro"/>
                <a:cs typeface="Source Code Pro"/>
                <a:sym typeface="Source Code Pro"/>
              </a:rPr>
              <a:t>Codificando los dos primeros casos:</a:t>
            </a:r>
            <a:endParaRPr sz="2000"/>
          </a:p>
        </p:txBody>
      </p:sp>
      <p:sp>
        <p:nvSpPr>
          <p:cNvPr id="236" name="Google Shape;236;p38"/>
          <p:cNvSpPr txBox="1"/>
          <p:nvPr>
            <p:ph idx="1" type="body"/>
          </p:nvPr>
        </p:nvSpPr>
        <p:spPr>
          <a:xfrm>
            <a:off x="729450" y="2064475"/>
            <a:ext cx="8044800" cy="283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000000"/>
              </a:solidFill>
              <a:latin typeface="Source Code Pro"/>
              <a:ea typeface="Source Code Pro"/>
              <a:cs typeface="Source Code Pro"/>
              <a:sym typeface="Source Code Pro"/>
            </a:endParaRPr>
          </a:p>
          <a:p>
            <a:pPr indent="0" lvl="0" marL="0" rtl="0" algn="l">
              <a:spcBef>
                <a:spcPts val="0"/>
              </a:spcBef>
              <a:spcAft>
                <a:spcPts val="0"/>
              </a:spcAft>
              <a:buNone/>
            </a:pPr>
            <a:r>
              <a:t/>
            </a:r>
            <a:endParaRPr b="1" sz="1800">
              <a:solidFill>
                <a:srgbClr val="000000"/>
              </a:solidFill>
              <a:latin typeface="Consolas"/>
              <a:ea typeface="Consolas"/>
              <a:cs typeface="Consolas"/>
              <a:sym typeface="Consolas"/>
            </a:endParaRPr>
          </a:p>
          <a:p>
            <a:pPr indent="0" lvl="0" marL="0" rtl="0" algn="l">
              <a:spcBef>
                <a:spcPts val="0"/>
              </a:spcBef>
              <a:spcAft>
                <a:spcPts val="0"/>
              </a:spcAft>
              <a:buNone/>
            </a:pPr>
            <a:r>
              <a:rPr b="1" lang="es" sz="1800">
                <a:solidFill>
                  <a:srgbClr val="000000"/>
                </a:solidFill>
                <a:latin typeface="Consolas"/>
                <a:ea typeface="Consolas"/>
                <a:cs typeface="Consolas"/>
                <a:sym typeface="Consolas"/>
              </a:rPr>
              <a:t>if (inicio == nullptr || nuevo-&gt;dato &lt; inicio-&gt;dato){</a:t>
            </a:r>
            <a:endParaRPr b="1" sz="1800">
              <a:solidFill>
                <a:srgbClr val="000000"/>
              </a:solidFill>
              <a:latin typeface="Consolas"/>
              <a:ea typeface="Consolas"/>
              <a:cs typeface="Consolas"/>
              <a:sym typeface="Consolas"/>
            </a:endParaRPr>
          </a:p>
          <a:p>
            <a:pPr indent="0" lvl="0" marL="0" rtl="0" algn="l">
              <a:spcBef>
                <a:spcPts val="0"/>
              </a:spcBef>
              <a:spcAft>
                <a:spcPts val="0"/>
              </a:spcAft>
              <a:buNone/>
            </a:pPr>
            <a:r>
              <a:rPr b="1" lang="es" sz="1800">
                <a:solidFill>
                  <a:srgbClr val="000000"/>
                </a:solidFill>
                <a:latin typeface="Consolas"/>
                <a:ea typeface="Consolas"/>
                <a:cs typeface="Consolas"/>
                <a:sym typeface="Consolas"/>
              </a:rPr>
              <a:t>        nuevo-&gt;siguiente=inicio;</a:t>
            </a:r>
            <a:endParaRPr b="1" sz="1800">
              <a:solidFill>
                <a:srgbClr val="000000"/>
              </a:solidFill>
              <a:latin typeface="Consolas"/>
              <a:ea typeface="Consolas"/>
              <a:cs typeface="Consolas"/>
              <a:sym typeface="Consolas"/>
            </a:endParaRPr>
          </a:p>
          <a:p>
            <a:pPr indent="0" lvl="0" marL="0" rtl="0" algn="l">
              <a:spcBef>
                <a:spcPts val="0"/>
              </a:spcBef>
              <a:spcAft>
                <a:spcPts val="0"/>
              </a:spcAft>
              <a:buNone/>
            </a:pPr>
            <a:r>
              <a:rPr b="1" lang="es" sz="1800">
                <a:solidFill>
                  <a:srgbClr val="000000"/>
                </a:solidFill>
                <a:latin typeface="Consolas"/>
                <a:ea typeface="Consolas"/>
                <a:cs typeface="Consolas"/>
                <a:sym typeface="Consolas"/>
              </a:rPr>
              <a:t>        inicio=nuevo;</a:t>
            </a:r>
            <a:endParaRPr b="1" sz="1800">
              <a:solidFill>
                <a:srgbClr val="000000"/>
              </a:solidFill>
              <a:latin typeface="Consolas"/>
              <a:ea typeface="Consolas"/>
              <a:cs typeface="Consolas"/>
              <a:sym typeface="Consolas"/>
            </a:endParaRPr>
          </a:p>
          <a:p>
            <a:pPr indent="0" lvl="0" marL="0" rtl="0" algn="l">
              <a:spcBef>
                <a:spcPts val="0"/>
              </a:spcBef>
              <a:spcAft>
                <a:spcPts val="0"/>
              </a:spcAft>
              <a:buNone/>
            </a:pPr>
            <a:r>
              <a:rPr b="1" lang="es" sz="1800">
                <a:solidFill>
                  <a:srgbClr val="000000"/>
                </a:solidFill>
                <a:latin typeface="Consolas"/>
                <a:ea typeface="Consolas"/>
                <a:cs typeface="Consolas"/>
                <a:sym typeface="Consolas"/>
              </a:rPr>
              <a:t>    }</a:t>
            </a:r>
            <a:endParaRPr b="1" sz="1800">
              <a:solidFill>
                <a:srgbClr val="000000"/>
              </a:solidFill>
              <a:latin typeface="Consolas"/>
              <a:ea typeface="Consolas"/>
              <a:cs typeface="Consolas"/>
              <a:sym typeface="Consolas"/>
            </a:endParaRPr>
          </a:p>
          <a:p>
            <a:pPr indent="0" lvl="0" marL="0" rtl="0" algn="l">
              <a:spcBef>
                <a:spcPts val="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Inserción ordenada de menor a mayor</a:t>
            </a:r>
            <a:endParaRPr/>
          </a:p>
        </p:txBody>
      </p:sp>
      <p:sp>
        <p:nvSpPr>
          <p:cNvPr id="242" name="Google Shape;242;p39"/>
          <p:cNvSpPr txBox="1"/>
          <p:nvPr>
            <p:ph idx="1" type="body"/>
          </p:nvPr>
        </p:nvSpPr>
        <p:spPr>
          <a:xfrm>
            <a:off x="729450" y="2078875"/>
            <a:ext cx="7688700" cy="297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accent3"/>
                </a:solidFill>
                <a:latin typeface="Source Code Pro"/>
                <a:ea typeface="Source Code Pro"/>
                <a:cs typeface="Source Code Pro"/>
                <a:sym typeface="Source Code Pro"/>
              </a:rPr>
              <a:t>3. </a:t>
            </a:r>
            <a:r>
              <a:rPr lang="es" sz="1800">
                <a:solidFill>
                  <a:schemeClr val="accent3"/>
                </a:solidFill>
                <a:latin typeface="Source Code Pro"/>
                <a:ea typeface="Source Code Pro"/>
                <a:cs typeface="Source Code Pro"/>
                <a:sym typeface="Source Code Pro"/>
              </a:rPr>
              <a:t>Si el elemento nuevo es el mayor de la lista</a:t>
            </a:r>
            <a:endParaRPr sz="1800">
              <a:solidFill>
                <a:srgbClr val="000000"/>
              </a:solidFill>
              <a:latin typeface="Source Code Pro"/>
              <a:ea typeface="Source Code Pro"/>
              <a:cs typeface="Source Code Pro"/>
              <a:sym typeface="Source Code Pro"/>
            </a:endParaRPr>
          </a:p>
          <a:p>
            <a:pPr indent="0" lvl="0" marL="0" rtl="0" algn="l">
              <a:spcBef>
                <a:spcPts val="0"/>
              </a:spcBef>
              <a:spcAft>
                <a:spcPts val="0"/>
              </a:spcAft>
              <a:buNone/>
            </a:pPr>
            <a:r>
              <a:rPr lang="es" sz="1800">
                <a:solidFill>
                  <a:srgbClr val="000000"/>
                </a:solidFill>
                <a:latin typeface="Source Code Pro"/>
                <a:ea typeface="Source Code Pro"/>
                <a:cs typeface="Source Code Pro"/>
                <a:sym typeface="Source Code Pro"/>
              </a:rPr>
              <a:t>Buscar con puntero aux el nodo que apuntará al nuevo</a:t>
            </a:r>
            <a:endParaRPr sz="1800">
              <a:solidFill>
                <a:srgbClr val="000000"/>
              </a:solidFill>
              <a:latin typeface="Source Code Pro"/>
              <a:ea typeface="Source Code Pro"/>
              <a:cs typeface="Source Code Pro"/>
              <a:sym typeface="Source Code Pro"/>
            </a:endParaRPr>
          </a:p>
          <a:p>
            <a:pPr indent="0" lvl="0" marL="0" rtl="0" algn="l">
              <a:spcBef>
                <a:spcPts val="0"/>
              </a:spcBef>
              <a:spcAft>
                <a:spcPts val="0"/>
              </a:spcAft>
              <a:buNone/>
            </a:pPr>
            <a:r>
              <a:rPr lang="es" sz="1800">
                <a:solidFill>
                  <a:srgbClr val="000000"/>
                </a:solidFill>
                <a:latin typeface="Source Code Pro"/>
                <a:ea typeface="Source Code Pro"/>
                <a:cs typeface="Source Code Pro"/>
                <a:sym typeface="Source Code Pro"/>
              </a:rPr>
              <a:t>Si el nuevo es mayor que todos:</a:t>
            </a:r>
            <a:endParaRPr sz="1800">
              <a:solidFill>
                <a:srgbClr val="000000"/>
              </a:solidFill>
              <a:latin typeface="Source Code Pro"/>
              <a:ea typeface="Source Code Pro"/>
              <a:cs typeface="Source Code Pro"/>
              <a:sym typeface="Source Code Pro"/>
            </a:endParaRPr>
          </a:p>
          <a:p>
            <a:pPr indent="0" lvl="0" marL="0" rtl="0" algn="l">
              <a:spcBef>
                <a:spcPts val="0"/>
              </a:spcBef>
              <a:spcAft>
                <a:spcPts val="0"/>
              </a:spcAft>
              <a:buNone/>
            </a:pPr>
            <a:r>
              <a:rPr lang="es" sz="1800">
                <a:solidFill>
                  <a:srgbClr val="000000"/>
                </a:solidFill>
                <a:latin typeface="Source Code Pro"/>
                <a:ea typeface="Source Code Pro"/>
                <a:cs typeface="Source Code Pro"/>
                <a:sym typeface="Source Code Pro"/>
              </a:rPr>
              <a:t>    Enlazar el nodo aux hacia el nuevo</a:t>
            </a:r>
            <a:endParaRPr sz="1800">
              <a:solidFill>
                <a:srgbClr val="000000"/>
              </a:solidFill>
              <a:latin typeface="Source Code Pro"/>
              <a:ea typeface="Source Code Pro"/>
              <a:cs typeface="Source Code Pro"/>
              <a:sym typeface="Source Code Pro"/>
            </a:endParaRPr>
          </a:p>
          <a:p>
            <a:pPr indent="0" lvl="0" marL="0" rtl="0" algn="just">
              <a:spcBef>
                <a:spcPts val="0"/>
              </a:spcBef>
              <a:spcAft>
                <a:spcPts val="0"/>
              </a:spcAft>
              <a:buNone/>
            </a:pPr>
            <a:r>
              <a:rPr lang="es" sz="1800">
                <a:solidFill>
                  <a:schemeClr val="accent3"/>
                </a:solidFill>
                <a:latin typeface="Source Code Pro"/>
                <a:ea typeface="Source Code Pro"/>
                <a:cs typeface="Source Code Pro"/>
                <a:sym typeface="Source Code Pro"/>
              </a:rPr>
              <a:t>4. </a:t>
            </a:r>
            <a:r>
              <a:rPr lang="es" sz="1800">
                <a:solidFill>
                  <a:schemeClr val="accent3"/>
                </a:solidFill>
                <a:latin typeface="Source Code Pro"/>
                <a:ea typeface="Source Code Pro"/>
                <a:cs typeface="Source Code Pro"/>
                <a:sym typeface="Source Code Pro"/>
              </a:rPr>
              <a:t>El elemento nuevo debe insertarse entre otros dos</a:t>
            </a:r>
            <a:endParaRPr sz="1800">
              <a:solidFill>
                <a:schemeClr val="accent3"/>
              </a:solidFill>
              <a:latin typeface="Source Code Pro"/>
              <a:ea typeface="Source Code Pro"/>
              <a:cs typeface="Source Code Pro"/>
              <a:sym typeface="Source Code Pro"/>
            </a:endParaRPr>
          </a:p>
          <a:p>
            <a:pPr indent="0" lvl="0" marL="0" rtl="0" algn="l">
              <a:spcBef>
                <a:spcPts val="0"/>
              </a:spcBef>
              <a:spcAft>
                <a:spcPts val="0"/>
              </a:spcAft>
              <a:buNone/>
            </a:pPr>
            <a:r>
              <a:rPr lang="es" sz="1800">
                <a:solidFill>
                  <a:srgbClr val="000000"/>
                </a:solidFill>
                <a:latin typeface="Source Code Pro"/>
                <a:ea typeface="Source Code Pro"/>
                <a:cs typeface="Source Code Pro"/>
                <a:sym typeface="Source Code Pro"/>
              </a:rPr>
              <a:t>Buscar con puntero aux el nodo que apuntará al nuevo </a:t>
            </a:r>
            <a:endParaRPr sz="1800">
              <a:solidFill>
                <a:srgbClr val="000000"/>
              </a:solidFill>
              <a:latin typeface="Source Code Pro"/>
              <a:ea typeface="Source Code Pro"/>
              <a:cs typeface="Source Code Pro"/>
              <a:sym typeface="Source Code Pro"/>
            </a:endParaRPr>
          </a:p>
          <a:p>
            <a:pPr indent="0" lvl="0" marL="0" rtl="0" algn="l">
              <a:spcBef>
                <a:spcPts val="0"/>
              </a:spcBef>
              <a:spcAft>
                <a:spcPts val="0"/>
              </a:spcAft>
              <a:buNone/>
            </a:pPr>
            <a:r>
              <a:rPr lang="es" sz="1800">
                <a:solidFill>
                  <a:srgbClr val="000000"/>
                </a:solidFill>
                <a:latin typeface="Source Code Pro"/>
                <a:ea typeface="Source Code Pro"/>
                <a:cs typeface="Source Code Pro"/>
                <a:sym typeface="Source Code Pro"/>
              </a:rPr>
              <a:t>Si aux no llega al final de la lista:</a:t>
            </a:r>
            <a:endParaRPr sz="1800">
              <a:solidFill>
                <a:srgbClr val="000000"/>
              </a:solidFill>
              <a:latin typeface="Source Code Pro"/>
              <a:ea typeface="Source Code Pro"/>
              <a:cs typeface="Source Code Pro"/>
              <a:sym typeface="Source Code Pro"/>
            </a:endParaRPr>
          </a:p>
          <a:p>
            <a:pPr indent="0" lvl="0" marL="0" rtl="0" algn="l">
              <a:spcBef>
                <a:spcPts val="0"/>
              </a:spcBef>
              <a:spcAft>
                <a:spcPts val="0"/>
              </a:spcAft>
              <a:buNone/>
            </a:pPr>
            <a:r>
              <a:rPr lang="es" sz="1800">
                <a:solidFill>
                  <a:srgbClr val="000000"/>
                </a:solidFill>
                <a:latin typeface="Source Code Pro"/>
                <a:ea typeface="Source Code Pro"/>
                <a:cs typeface="Source Code Pro"/>
                <a:sym typeface="Source Code Pro"/>
              </a:rPr>
              <a:t>    Enlazar el nodo nuevo hacia el siguiente de aux</a:t>
            </a:r>
            <a:endParaRPr sz="1800">
              <a:solidFill>
                <a:srgbClr val="000000"/>
              </a:solidFill>
              <a:latin typeface="Source Code Pro"/>
              <a:ea typeface="Source Code Pro"/>
              <a:cs typeface="Source Code Pro"/>
              <a:sym typeface="Source Code Pro"/>
            </a:endParaRPr>
          </a:p>
          <a:p>
            <a:pPr indent="0" lvl="0" marL="0" rtl="0" algn="l">
              <a:spcBef>
                <a:spcPts val="0"/>
              </a:spcBef>
              <a:spcAft>
                <a:spcPts val="0"/>
              </a:spcAft>
              <a:buNone/>
            </a:pPr>
            <a:r>
              <a:rPr lang="es" sz="1800">
                <a:solidFill>
                  <a:srgbClr val="000000"/>
                </a:solidFill>
                <a:latin typeface="Source Code Pro"/>
                <a:ea typeface="Source Code Pro"/>
                <a:cs typeface="Source Code Pro"/>
                <a:sym typeface="Source Code Pro"/>
              </a:rPr>
              <a:t>    Enlazar el nodo aux hacia el nuevo</a:t>
            </a:r>
            <a:endParaRPr sz="1800">
              <a:solidFill>
                <a:srgbClr val="000000"/>
              </a:solidFill>
              <a:latin typeface="Source Code Pro"/>
              <a:ea typeface="Source Code Pro"/>
              <a:cs typeface="Source Code Pro"/>
              <a:sym typeface="Source Code Pro"/>
            </a:endParaRPr>
          </a:p>
          <a:p>
            <a:pPr indent="0" lvl="0" marL="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rtl="0" algn="l">
              <a:spcBef>
                <a:spcPts val="0"/>
              </a:spcBef>
              <a:spcAft>
                <a:spcPts val="1600"/>
              </a:spcAft>
              <a:buNone/>
            </a:pPr>
            <a:r>
              <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s" sz="2000">
                <a:solidFill>
                  <a:srgbClr val="000000"/>
                </a:solidFill>
                <a:latin typeface="Source Code Pro"/>
                <a:ea typeface="Source Code Pro"/>
                <a:cs typeface="Source Code Pro"/>
                <a:sym typeface="Source Code Pro"/>
              </a:rPr>
              <a:t>Codificando los dos últimos casos:</a:t>
            </a:r>
            <a:endParaRPr sz="2000"/>
          </a:p>
        </p:txBody>
      </p:sp>
      <p:sp>
        <p:nvSpPr>
          <p:cNvPr id="248" name="Google Shape;248;p40"/>
          <p:cNvSpPr txBox="1"/>
          <p:nvPr>
            <p:ph idx="1" type="body"/>
          </p:nvPr>
        </p:nvSpPr>
        <p:spPr>
          <a:xfrm>
            <a:off x="729450" y="1853850"/>
            <a:ext cx="7688700" cy="311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400">
                <a:solidFill>
                  <a:schemeClr val="accent3"/>
                </a:solidFill>
                <a:latin typeface="Source Code Pro"/>
                <a:ea typeface="Source Code Pro"/>
                <a:cs typeface="Source Code Pro"/>
                <a:sym typeface="Source Code Pro"/>
              </a:rPr>
              <a:t>1. </a:t>
            </a:r>
            <a:r>
              <a:rPr b="1" lang="es" sz="1500">
                <a:solidFill>
                  <a:schemeClr val="accent3"/>
                </a:solidFill>
                <a:latin typeface="Source Code Pro"/>
                <a:ea typeface="Source Code Pro"/>
                <a:cs typeface="Source Code Pro"/>
                <a:sym typeface="Source Code Pro"/>
              </a:rPr>
              <a:t>Buscar dónde insertar</a:t>
            </a:r>
            <a:endParaRPr b="1" sz="1500">
              <a:solidFill>
                <a:schemeClr val="accent3"/>
              </a:solidFill>
              <a:latin typeface="Source Code Pro"/>
              <a:ea typeface="Source Code Pro"/>
              <a:cs typeface="Source Code Pro"/>
              <a:sym typeface="Source Code Pro"/>
            </a:endParaRPr>
          </a:p>
          <a:p>
            <a:pPr indent="0" lvl="0" marL="457200" rtl="0" algn="l">
              <a:spcBef>
                <a:spcPts val="0"/>
              </a:spcBef>
              <a:spcAft>
                <a:spcPts val="0"/>
              </a:spcAft>
              <a:buNone/>
            </a:pPr>
            <a:r>
              <a:rPr b="1" lang="es" sz="1500">
                <a:solidFill>
                  <a:srgbClr val="000000"/>
                </a:solidFill>
                <a:latin typeface="Source Code Pro"/>
                <a:ea typeface="Source Code Pro"/>
                <a:cs typeface="Source Code Pro"/>
                <a:sym typeface="Source Code Pro"/>
              </a:rPr>
              <a:t>Nodo* aux = inicio;</a:t>
            </a:r>
            <a:endParaRPr b="1" sz="1500">
              <a:solidFill>
                <a:srgbClr val="000000"/>
              </a:solidFill>
              <a:latin typeface="Source Code Pro"/>
              <a:ea typeface="Source Code Pro"/>
              <a:cs typeface="Source Code Pro"/>
              <a:sym typeface="Source Code Pro"/>
            </a:endParaRPr>
          </a:p>
          <a:p>
            <a:pPr indent="0" lvl="0" marL="457200" rtl="0" algn="l">
              <a:spcBef>
                <a:spcPts val="0"/>
              </a:spcBef>
              <a:spcAft>
                <a:spcPts val="0"/>
              </a:spcAft>
              <a:buNone/>
            </a:pPr>
            <a:r>
              <a:rPr b="1" lang="es" sz="1500">
                <a:solidFill>
                  <a:srgbClr val="000000"/>
                </a:solidFill>
                <a:latin typeface="Source Code Pro"/>
                <a:ea typeface="Source Code Pro"/>
                <a:cs typeface="Source Code Pro"/>
                <a:sym typeface="Source Code Pro"/>
              </a:rPr>
              <a:t>while (aux-&gt;siguiente != nullptr &amp;&amp; aux-&gt;siguiente-&gt;dato &lt; nuevo-&gt;dato) {</a:t>
            </a:r>
            <a:endParaRPr b="1" sz="1500">
              <a:solidFill>
                <a:srgbClr val="000000"/>
              </a:solidFill>
              <a:latin typeface="Source Code Pro"/>
              <a:ea typeface="Source Code Pro"/>
              <a:cs typeface="Source Code Pro"/>
              <a:sym typeface="Source Code Pro"/>
            </a:endParaRPr>
          </a:p>
          <a:p>
            <a:pPr indent="0" lvl="0" marL="457200" rtl="0" algn="l">
              <a:spcBef>
                <a:spcPts val="0"/>
              </a:spcBef>
              <a:spcAft>
                <a:spcPts val="0"/>
              </a:spcAft>
              <a:buNone/>
            </a:pPr>
            <a:r>
              <a:rPr b="1" lang="es" sz="1500">
                <a:solidFill>
                  <a:srgbClr val="000000"/>
                </a:solidFill>
                <a:latin typeface="Source Code Pro"/>
                <a:ea typeface="Source Code Pro"/>
                <a:cs typeface="Source Code Pro"/>
                <a:sym typeface="Source Code Pro"/>
              </a:rPr>
              <a:t>    aux = aux-&gt;siguiente;</a:t>
            </a:r>
            <a:endParaRPr b="1" sz="1500">
              <a:solidFill>
                <a:srgbClr val="000000"/>
              </a:solidFill>
              <a:latin typeface="Source Code Pro"/>
              <a:ea typeface="Source Code Pro"/>
              <a:cs typeface="Source Code Pro"/>
              <a:sym typeface="Source Code Pro"/>
            </a:endParaRPr>
          </a:p>
          <a:p>
            <a:pPr indent="0" lvl="0" marL="457200" rtl="0" algn="l">
              <a:spcBef>
                <a:spcPts val="0"/>
              </a:spcBef>
              <a:spcAft>
                <a:spcPts val="0"/>
              </a:spcAft>
              <a:buNone/>
            </a:pPr>
            <a:r>
              <a:rPr b="1" lang="es" sz="1500">
                <a:solidFill>
                  <a:srgbClr val="000000"/>
                </a:solidFill>
                <a:latin typeface="Source Code Pro"/>
                <a:ea typeface="Source Code Pro"/>
                <a:cs typeface="Source Code Pro"/>
                <a:sym typeface="Source Code Pro"/>
              </a:rPr>
              <a:t>}</a:t>
            </a:r>
            <a:endParaRPr b="1" sz="1500">
              <a:solidFill>
                <a:srgbClr val="000000"/>
              </a:solidFill>
              <a:latin typeface="Source Code Pro"/>
              <a:ea typeface="Source Code Pro"/>
              <a:cs typeface="Source Code Pro"/>
              <a:sym typeface="Source Code Pro"/>
            </a:endParaRPr>
          </a:p>
          <a:p>
            <a:pPr indent="0" lvl="0" marL="0" rtl="0" algn="l">
              <a:spcBef>
                <a:spcPts val="0"/>
              </a:spcBef>
              <a:spcAft>
                <a:spcPts val="0"/>
              </a:spcAft>
              <a:buNone/>
            </a:pPr>
            <a:r>
              <a:rPr b="1" lang="es" sz="1500">
                <a:solidFill>
                  <a:schemeClr val="accent3"/>
                </a:solidFill>
                <a:latin typeface="Source Code Pro"/>
                <a:ea typeface="Source Code Pro"/>
                <a:cs typeface="Source Code Pro"/>
                <a:sym typeface="Source Code Pro"/>
              </a:rPr>
              <a:t>2. Hacer enlaces</a:t>
            </a:r>
            <a:endParaRPr b="1" sz="1500">
              <a:solidFill>
                <a:schemeClr val="accent3"/>
              </a:solidFill>
              <a:latin typeface="Source Code Pro"/>
              <a:ea typeface="Source Code Pro"/>
              <a:cs typeface="Source Code Pro"/>
              <a:sym typeface="Source Code Pro"/>
            </a:endParaRPr>
          </a:p>
          <a:p>
            <a:pPr indent="0" lvl="0" marL="457200" rtl="0" algn="l">
              <a:spcBef>
                <a:spcPts val="0"/>
              </a:spcBef>
              <a:spcAft>
                <a:spcPts val="0"/>
              </a:spcAft>
              <a:buNone/>
            </a:pPr>
            <a:r>
              <a:rPr b="1" lang="es" sz="1500">
                <a:solidFill>
                  <a:srgbClr val="000000"/>
                </a:solidFill>
                <a:latin typeface="Source Code Pro"/>
                <a:ea typeface="Source Code Pro"/>
                <a:cs typeface="Source Code Pro"/>
                <a:sym typeface="Source Code Pro"/>
              </a:rPr>
              <a:t>if (aux-&gt;siguiente != nullptr) {</a:t>
            </a:r>
            <a:endParaRPr b="1" sz="1500">
              <a:solidFill>
                <a:srgbClr val="000000"/>
              </a:solidFill>
              <a:latin typeface="Source Code Pro"/>
              <a:ea typeface="Source Code Pro"/>
              <a:cs typeface="Source Code Pro"/>
              <a:sym typeface="Source Code Pro"/>
            </a:endParaRPr>
          </a:p>
          <a:p>
            <a:pPr indent="0" lvl="0" marL="457200" rtl="0" algn="l">
              <a:spcBef>
                <a:spcPts val="0"/>
              </a:spcBef>
              <a:spcAft>
                <a:spcPts val="0"/>
              </a:spcAft>
              <a:buNone/>
            </a:pPr>
            <a:r>
              <a:rPr b="1" lang="es" sz="1500">
                <a:solidFill>
                  <a:srgbClr val="000000"/>
                </a:solidFill>
                <a:latin typeface="Source Code Pro"/>
                <a:ea typeface="Source Code Pro"/>
                <a:cs typeface="Source Code Pro"/>
                <a:sym typeface="Source Code Pro"/>
              </a:rPr>
              <a:t>    nuevo-&gt;siguiente = aux-&gt;siguiente;</a:t>
            </a:r>
            <a:endParaRPr b="1" sz="1500">
              <a:solidFill>
                <a:srgbClr val="000000"/>
              </a:solidFill>
              <a:latin typeface="Source Code Pro"/>
              <a:ea typeface="Source Code Pro"/>
              <a:cs typeface="Source Code Pro"/>
              <a:sym typeface="Source Code Pro"/>
            </a:endParaRPr>
          </a:p>
          <a:p>
            <a:pPr indent="0" lvl="0" marL="457200" rtl="0" algn="l">
              <a:spcBef>
                <a:spcPts val="0"/>
              </a:spcBef>
              <a:spcAft>
                <a:spcPts val="0"/>
              </a:spcAft>
              <a:buNone/>
            </a:pPr>
            <a:r>
              <a:rPr b="1" lang="es" sz="1500">
                <a:solidFill>
                  <a:srgbClr val="000000"/>
                </a:solidFill>
                <a:latin typeface="Source Code Pro"/>
                <a:ea typeface="Source Code Pro"/>
                <a:cs typeface="Source Code Pro"/>
                <a:sym typeface="Source Code Pro"/>
              </a:rPr>
              <a:t>}</a:t>
            </a:r>
            <a:endParaRPr b="1" sz="1500">
              <a:solidFill>
                <a:srgbClr val="000000"/>
              </a:solidFill>
              <a:latin typeface="Source Code Pro"/>
              <a:ea typeface="Source Code Pro"/>
              <a:cs typeface="Source Code Pro"/>
              <a:sym typeface="Source Code Pro"/>
            </a:endParaRPr>
          </a:p>
          <a:p>
            <a:pPr indent="0" lvl="0" marL="457200" rtl="0" algn="l">
              <a:spcBef>
                <a:spcPts val="0"/>
              </a:spcBef>
              <a:spcAft>
                <a:spcPts val="0"/>
              </a:spcAft>
              <a:buNone/>
            </a:pPr>
            <a:r>
              <a:rPr b="1" lang="es" sz="1500">
                <a:solidFill>
                  <a:srgbClr val="000000"/>
                </a:solidFill>
                <a:latin typeface="Source Code Pro"/>
                <a:ea typeface="Source Code Pro"/>
                <a:cs typeface="Source Code Pro"/>
                <a:sym typeface="Source Code Pro"/>
              </a:rPr>
              <a:t>aux-&gt;siguiente = nuevo;</a:t>
            </a:r>
            <a:endParaRPr b="1" sz="1500">
              <a:solidFill>
                <a:srgbClr val="000000"/>
              </a:solidFill>
              <a:latin typeface="Source Code Pro"/>
              <a:ea typeface="Source Code Pro"/>
              <a:cs typeface="Source Code Pro"/>
              <a:sym typeface="Source Code Pro"/>
            </a:endParaRPr>
          </a:p>
          <a:p>
            <a:pPr indent="0" lvl="0" marL="0" rtl="0" algn="l">
              <a:spcBef>
                <a:spcPts val="0"/>
              </a:spcBef>
              <a:spcAft>
                <a:spcPts val="1600"/>
              </a:spcAft>
              <a:buNone/>
            </a:pPr>
            <a:r>
              <a:t/>
            </a:r>
            <a:endParaRPr>
              <a:latin typeface="Source Code Pro"/>
              <a:ea typeface="Source Code Pro"/>
              <a:cs typeface="Source Code Pro"/>
              <a:sym typeface="Source Code Pr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1"/>
          <p:cNvSpPr txBox="1"/>
          <p:nvPr>
            <p:ph idx="4294967295" type="body"/>
          </p:nvPr>
        </p:nvSpPr>
        <p:spPr>
          <a:xfrm>
            <a:off x="101025" y="192600"/>
            <a:ext cx="8687700" cy="486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500">
                <a:solidFill>
                  <a:schemeClr val="accent3"/>
                </a:solidFill>
                <a:latin typeface="Source Code Pro"/>
                <a:ea typeface="Source Code Pro"/>
                <a:cs typeface="Source Code Pro"/>
                <a:sym typeface="Source Code Pro"/>
              </a:rPr>
              <a:t>En </a:t>
            </a:r>
            <a:r>
              <a:rPr lang="es" sz="2500">
                <a:solidFill>
                  <a:schemeClr val="accent3"/>
                </a:solidFill>
                <a:latin typeface="Source Code Pro"/>
                <a:ea typeface="Source Code Pro"/>
                <a:cs typeface="Source Code Pro"/>
                <a:sym typeface="Source Code Pro"/>
              </a:rPr>
              <a:t>pseudocódigo…</a:t>
            </a:r>
            <a:endParaRPr sz="2500">
              <a:solidFill>
                <a:schemeClr val="accent3"/>
              </a:solidFill>
              <a:latin typeface="Source Code Pro"/>
              <a:ea typeface="Source Code Pro"/>
              <a:cs typeface="Source Code Pro"/>
              <a:sym typeface="Source Code Pro"/>
            </a:endParaRPr>
          </a:p>
          <a:p>
            <a:pPr indent="0" lvl="0" marL="0" rtl="0" algn="l">
              <a:spcBef>
                <a:spcPts val="0"/>
              </a:spcBef>
              <a:spcAft>
                <a:spcPts val="0"/>
              </a:spcAft>
              <a:buNone/>
            </a:pPr>
            <a:r>
              <a:t/>
            </a:r>
            <a:endParaRPr sz="2500">
              <a:solidFill>
                <a:schemeClr val="accent3"/>
              </a:solidFill>
              <a:latin typeface="Source Code Pro"/>
              <a:ea typeface="Source Code Pro"/>
              <a:cs typeface="Source Code Pro"/>
              <a:sym typeface="Source Code Pro"/>
            </a:endParaRPr>
          </a:p>
          <a:p>
            <a:pPr indent="0" lvl="0" marL="0" rtl="0" algn="l">
              <a:spcBef>
                <a:spcPts val="0"/>
              </a:spcBef>
              <a:spcAft>
                <a:spcPts val="0"/>
              </a:spcAft>
              <a:buNone/>
            </a:pPr>
            <a:r>
              <a:rPr lang="es" sz="1700">
                <a:latin typeface="Source Code Pro"/>
                <a:ea typeface="Source Code Pro"/>
                <a:cs typeface="Source Code Pro"/>
                <a:sym typeface="Source Code Pro"/>
              </a:rPr>
              <a:t>Crear nuevo nodo</a:t>
            </a:r>
            <a:endParaRPr sz="1700">
              <a:latin typeface="Source Code Pro"/>
              <a:ea typeface="Source Code Pro"/>
              <a:cs typeface="Source Code Pro"/>
              <a:sym typeface="Source Code Pro"/>
            </a:endParaRPr>
          </a:p>
          <a:p>
            <a:pPr indent="0" lvl="0" marL="0" rtl="0" algn="l">
              <a:spcBef>
                <a:spcPts val="0"/>
              </a:spcBef>
              <a:spcAft>
                <a:spcPts val="0"/>
              </a:spcAft>
              <a:buNone/>
            </a:pPr>
            <a:r>
              <a:rPr lang="es" sz="1700">
                <a:latin typeface="Source Code Pro"/>
                <a:ea typeface="Source Code Pro"/>
                <a:cs typeface="Source Code Pro"/>
                <a:sym typeface="Source Code Pro"/>
              </a:rPr>
              <a:t>Guardar el número en el campo dato</a:t>
            </a:r>
            <a:endParaRPr sz="1700">
              <a:latin typeface="Source Code Pro"/>
              <a:ea typeface="Source Code Pro"/>
              <a:cs typeface="Source Code Pro"/>
              <a:sym typeface="Source Code Pro"/>
            </a:endParaRPr>
          </a:p>
          <a:p>
            <a:pPr indent="0" lvl="0" marL="0" rtl="0" algn="l">
              <a:spcBef>
                <a:spcPts val="0"/>
              </a:spcBef>
              <a:spcAft>
                <a:spcPts val="0"/>
              </a:spcAft>
              <a:buNone/>
            </a:pPr>
            <a:r>
              <a:rPr lang="es" sz="1700">
                <a:latin typeface="Source Code Pro"/>
                <a:ea typeface="Source Code Pro"/>
                <a:cs typeface="Source Code Pro"/>
                <a:sym typeface="Source Code Pro"/>
              </a:rPr>
              <a:t>Poner como nodo siguiente a nullptr</a:t>
            </a:r>
            <a:endParaRPr sz="1700">
              <a:latin typeface="Source Code Pro"/>
              <a:ea typeface="Source Code Pro"/>
              <a:cs typeface="Source Code Pro"/>
              <a:sym typeface="Source Code Pro"/>
            </a:endParaRPr>
          </a:p>
          <a:p>
            <a:pPr indent="0" lvl="0" marL="0" rtl="0" algn="l">
              <a:spcBef>
                <a:spcPts val="0"/>
              </a:spcBef>
              <a:spcAft>
                <a:spcPts val="0"/>
              </a:spcAft>
              <a:buNone/>
            </a:pPr>
            <a:r>
              <a:rPr lang="es" sz="1700">
                <a:latin typeface="Source Code Pro"/>
                <a:ea typeface="Source Code Pro"/>
                <a:cs typeface="Source Code Pro"/>
                <a:sym typeface="Source Code Pro"/>
              </a:rPr>
              <a:t>Si (la lista está vacía) ó (el dato nuevo es menor que el primer nodo):</a:t>
            </a:r>
            <a:endParaRPr sz="1700">
              <a:latin typeface="Source Code Pro"/>
              <a:ea typeface="Source Code Pro"/>
              <a:cs typeface="Source Code Pro"/>
              <a:sym typeface="Source Code Pro"/>
            </a:endParaRPr>
          </a:p>
          <a:p>
            <a:pPr indent="0" lvl="0" marL="0" rtl="0" algn="l">
              <a:spcBef>
                <a:spcPts val="0"/>
              </a:spcBef>
              <a:spcAft>
                <a:spcPts val="0"/>
              </a:spcAft>
              <a:buNone/>
            </a:pPr>
            <a:r>
              <a:rPr lang="es" sz="1700">
                <a:latin typeface="Source Code Pro"/>
                <a:ea typeface="Source Code Pro"/>
                <a:cs typeface="Source Code Pro"/>
                <a:sym typeface="Source Code Pro"/>
              </a:rPr>
              <a:t>	El siguiente del nuevo es el inicio.</a:t>
            </a:r>
            <a:endParaRPr sz="1700">
              <a:latin typeface="Source Code Pro"/>
              <a:ea typeface="Source Code Pro"/>
              <a:cs typeface="Source Code Pro"/>
              <a:sym typeface="Source Code Pro"/>
            </a:endParaRPr>
          </a:p>
          <a:p>
            <a:pPr indent="0" lvl="0" marL="0" rtl="0" algn="l">
              <a:spcBef>
                <a:spcPts val="0"/>
              </a:spcBef>
              <a:spcAft>
                <a:spcPts val="0"/>
              </a:spcAft>
              <a:buNone/>
            </a:pPr>
            <a:r>
              <a:rPr lang="es" sz="1700">
                <a:latin typeface="Source Code Pro"/>
                <a:ea typeface="Source Code Pro"/>
                <a:cs typeface="Source Code Pro"/>
                <a:sym typeface="Source Code Pro"/>
              </a:rPr>
              <a:t>	El inicio ahora es el nuevo nodo.</a:t>
            </a:r>
            <a:endParaRPr sz="1700">
              <a:latin typeface="Source Code Pro"/>
              <a:ea typeface="Source Code Pro"/>
              <a:cs typeface="Source Code Pro"/>
              <a:sym typeface="Source Code Pro"/>
            </a:endParaRPr>
          </a:p>
          <a:p>
            <a:pPr indent="0" lvl="0" marL="0" rtl="0" algn="l">
              <a:spcBef>
                <a:spcPts val="0"/>
              </a:spcBef>
              <a:spcAft>
                <a:spcPts val="0"/>
              </a:spcAft>
              <a:buNone/>
            </a:pPr>
            <a:r>
              <a:rPr lang="es" sz="1700">
                <a:latin typeface="Source Code Pro"/>
                <a:ea typeface="Source Code Pro"/>
                <a:cs typeface="Source Code Pro"/>
                <a:sym typeface="Source Code Pro"/>
              </a:rPr>
              <a:t>Si no es ninguna de las dos (entonces se insertará en medio o al final):</a:t>
            </a:r>
            <a:endParaRPr sz="1700">
              <a:latin typeface="Source Code Pro"/>
              <a:ea typeface="Source Code Pro"/>
              <a:cs typeface="Source Code Pro"/>
              <a:sym typeface="Source Code Pro"/>
            </a:endParaRPr>
          </a:p>
          <a:p>
            <a:pPr indent="0" lvl="0" marL="0" rtl="0" algn="l">
              <a:spcBef>
                <a:spcPts val="0"/>
              </a:spcBef>
              <a:spcAft>
                <a:spcPts val="0"/>
              </a:spcAft>
              <a:buNone/>
            </a:pPr>
            <a:r>
              <a:rPr lang="es" sz="1700">
                <a:latin typeface="Source Code Pro"/>
                <a:ea typeface="Source Code Pro"/>
                <a:cs typeface="Source Code Pro"/>
                <a:sym typeface="Source Code Pro"/>
              </a:rPr>
              <a:t>	Buscar con un puntero auxiliar el nodo que apuntará al nuevo</a:t>
            </a:r>
            <a:endParaRPr sz="1700">
              <a:latin typeface="Source Code Pro"/>
              <a:ea typeface="Source Code Pro"/>
              <a:cs typeface="Source Code Pro"/>
              <a:sym typeface="Source Code Pro"/>
            </a:endParaRPr>
          </a:p>
          <a:p>
            <a:pPr indent="0" lvl="0" marL="0" rtl="0" algn="l">
              <a:spcBef>
                <a:spcPts val="0"/>
              </a:spcBef>
              <a:spcAft>
                <a:spcPts val="0"/>
              </a:spcAft>
              <a:buNone/>
            </a:pPr>
            <a:r>
              <a:rPr lang="es" sz="1700">
                <a:latin typeface="Source Code Pro"/>
                <a:ea typeface="Source Code Pro"/>
                <a:cs typeface="Source Code Pro"/>
                <a:sym typeface="Source Code Pro"/>
              </a:rPr>
              <a:t>	Si el puntero auxiliar no llegó al final de la lista:</a:t>
            </a:r>
            <a:endParaRPr sz="1700">
              <a:latin typeface="Source Code Pro"/>
              <a:ea typeface="Source Code Pro"/>
              <a:cs typeface="Source Code Pro"/>
              <a:sym typeface="Source Code Pro"/>
            </a:endParaRPr>
          </a:p>
          <a:p>
            <a:pPr indent="0" lvl="0" marL="0" rtl="0" algn="l">
              <a:spcBef>
                <a:spcPts val="0"/>
              </a:spcBef>
              <a:spcAft>
                <a:spcPts val="0"/>
              </a:spcAft>
              <a:buNone/>
            </a:pPr>
            <a:r>
              <a:rPr lang="es" sz="1700">
                <a:latin typeface="Source Code Pro"/>
                <a:ea typeface="Source Code Pro"/>
                <a:cs typeface="Source Code Pro"/>
                <a:sym typeface="Source Code Pro"/>
              </a:rPr>
              <a:t>    	Enlazar el nodo nuevo hacia el siguiente del auxiliar</a:t>
            </a:r>
            <a:endParaRPr sz="1700">
              <a:latin typeface="Source Code Pro"/>
              <a:ea typeface="Source Code Pro"/>
              <a:cs typeface="Source Code Pro"/>
              <a:sym typeface="Source Code Pro"/>
            </a:endParaRPr>
          </a:p>
          <a:p>
            <a:pPr indent="0" lvl="0" marL="0" rtl="0" algn="l">
              <a:spcBef>
                <a:spcPts val="0"/>
              </a:spcBef>
              <a:spcAft>
                <a:spcPts val="0"/>
              </a:spcAft>
              <a:buNone/>
            </a:pPr>
            <a:r>
              <a:rPr lang="es" sz="1700">
                <a:latin typeface="Source Code Pro"/>
                <a:ea typeface="Source Code Pro"/>
                <a:cs typeface="Source Code Pro"/>
                <a:sym typeface="Source Code Pro"/>
              </a:rPr>
              <a:t>	Enlazar el nodo auxiliar hacia el nuevo</a:t>
            </a:r>
            <a:endParaRPr sz="1700">
              <a:latin typeface="Source Code Pro"/>
              <a:ea typeface="Source Code Pro"/>
              <a:cs typeface="Source Code Pro"/>
              <a:sym typeface="Source Code Pro"/>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Características</a:t>
            </a:r>
            <a:endParaRPr/>
          </a:p>
        </p:txBody>
      </p:sp>
      <p:sp>
        <p:nvSpPr>
          <p:cNvPr id="99" name="Google Shape;99;p15"/>
          <p:cNvSpPr txBox="1"/>
          <p:nvPr>
            <p:ph idx="1" type="body"/>
          </p:nvPr>
        </p:nvSpPr>
        <p:spPr>
          <a:xfrm>
            <a:off x="729450" y="2078875"/>
            <a:ext cx="7688700" cy="28638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000000"/>
              </a:buClr>
              <a:buSzPts val="1600"/>
              <a:buFont typeface="Source Code Pro"/>
              <a:buChar char="●"/>
            </a:pPr>
            <a:r>
              <a:rPr lang="es" sz="1600">
                <a:solidFill>
                  <a:srgbClr val="000000"/>
                </a:solidFill>
                <a:latin typeface="Source Code Pro"/>
                <a:ea typeface="Source Code Pro"/>
                <a:cs typeface="Source Code Pro"/>
                <a:sym typeface="Source Code Pro"/>
              </a:rPr>
              <a:t>No hay índices. Si se necesita buscar un elemento se debe recorrer la lista hasta llegar al nodo.</a:t>
            </a:r>
            <a:endParaRPr sz="1600">
              <a:solidFill>
                <a:srgbClr val="000000"/>
              </a:solidFill>
              <a:latin typeface="Source Code Pro"/>
              <a:ea typeface="Source Code Pro"/>
              <a:cs typeface="Source Code Pro"/>
              <a:sym typeface="Source Code Pro"/>
            </a:endParaRPr>
          </a:p>
          <a:p>
            <a:pPr indent="-330200" lvl="0" marL="457200" rtl="0" algn="l">
              <a:spcBef>
                <a:spcPts val="0"/>
              </a:spcBef>
              <a:spcAft>
                <a:spcPts val="0"/>
              </a:spcAft>
              <a:buClr>
                <a:srgbClr val="000000"/>
              </a:buClr>
              <a:buSzPts val="1600"/>
              <a:buFont typeface="Source Code Pro"/>
              <a:buChar char="●"/>
            </a:pPr>
            <a:r>
              <a:rPr lang="es" sz="1600">
                <a:solidFill>
                  <a:srgbClr val="000000"/>
                </a:solidFill>
                <a:latin typeface="Source Code Pro"/>
                <a:ea typeface="Source Code Pro"/>
                <a:cs typeface="Source Code Pro"/>
                <a:sym typeface="Source Code Pro"/>
              </a:rPr>
              <a:t>Se tiene un puntero al primer nodo de la lista y luego cada nodo tiene un puntero al siguiente.</a:t>
            </a:r>
            <a:endParaRPr sz="1600">
              <a:solidFill>
                <a:srgbClr val="000000"/>
              </a:solidFill>
              <a:latin typeface="Source Code Pro"/>
              <a:ea typeface="Source Code Pro"/>
              <a:cs typeface="Source Code Pro"/>
              <a:sym typeface="Source Code Pro"/>
            </a:endParaRPr>
          </a:p>
          <a:p>
            <a:pPr indent="-330200" lvl="0" marL="457200" rtl="0" algn="l">
              <a:spcBef>
                <a:spcPts val="0"/>
              </a:spcBef>
              <a:spcAft>
                <a:spcPts val="0"/>
              </a:spcAft>
              <a:buClr>
                <a:srgbClr val="000000"/>
              </a:buClr>
              <a:buSzPts val="1600"/>
              <a:buFont typeface="Source Code Pro"/>
              <a:buChar char="●"/>
            </a:pPr>
            <a:r>
              <a:rPr lang="es" sz="1600">
                <a:solidFill>
                  <a:srgbClr val="000000"/>
                </a:solidFill>
                <a:latin typeface="Source Code Pro"/>
                <a:ea typeface="Source Code Pro"/>
                <a:cs typeface="Source Code Pro"/>
                <a:sym typeface="Source Code Pro"/>
              </a:rPr>
              <a:t>El último nodo se identifica porque el puntero al siguiente contiene </a:t>
            </a:r>
            <a:r>
              <a:rPr i="1" lang="es" sz="1600">
                <a:solidFill>
                  <a:srgbClr val="000000"/>
                </a:solidFill>
                <a:latin typeface="Source Code Pro"/>
                <a:ea typeface="Source Code Pro"/>
                <a:cs typeface="Source Code Pro"/>
                <a:sym typeface="Source Code Pro"/>
              </a:rPr>
              <a:t>nullptr</a:t>
            </a:r>
            <a:r>
              <a:rPr lang="es" sz="1600">
                <a:solidFill>
                  <a:srgbClr val="000000"/>
                </a:solidFill>
                <a:latin typeface="Source Code Pro"/>
                <a:ea typeface="Source Code Pro"/>
                <a:cs typeface="Source Code Pro"/>
                <a:sym typeface="Source Code Pro"/>
              </a:rPr>
              <a:t>.</a:t>
            </a:r>
            <a:endParaRPr sz="1600">
              <a:solidFill>
                <a:srgbClr val="000000"/>
              </a:solidFill>
              <a:latin typeface="Source Code Pro"/>
              <a:ea typeface="Source Code Pro"/>
              <a:cs typeface="Source Code Pro"/>
              <a:sym typeface="Source Code Pro"/>
            </a:endParaRPr>
          </a:p>
          <a:p>
            <a:pPr indent="-330200" lvl="0" marL="457200" rtl="0" algn="l">
              <a:spcBef>
                <a:spcPts val="0"/>
              </a:spcBef>
              <a:spcAft>
                <a:spcPts val="0"/>
              </a:spcAft>
              <a:buClr>
                <a:srgbClr val="000000"/>
              </a:buClr>
              <a:buSzPts val="1600"/>
              <a:buFont typeface="Source Code Pro"/>
              <a:buChar char="●"/>
            </a:pPr>
            <a:r>
              <a:rPr lang="es" sz="1600">
                <a:solidFill>
                  <a:srgbClr val="000000"/>
                </a:solidFill>
                <a:latin typeface="Source Code Pro"/>
                <a:ea typeface="Source Code Pro"/>
                <a:cs typeface="Source Code Pro"/>
                <a:sym typeface="Source Code Pro"/>
              </a:rPr>
              <a:t>Si se pierde el puntero al inicio de la lista, se pierden los datos.</a:t>
            </a:r>
            <a:endParaRPr sz="1600">
              <a:solidFill>
                <a:srgbClr val="000000"/>
              </a:solidFill>
              <a:latin typeface="Source Code Pro"/>
              <a:ea typeface="Source Code Pro"/>
              <a:cs typeface="Source Code Pro"/>
              <a:sym typeface="Source Code Pro"/>
            </a:endParaRPr>
          </a:p>
          <a:p>
            <a:pPr indent="0" lvl="0" marL="0" rtl="0" algn="l">
              <a:spcBef>
                <a:spcPts val="0"/>
              </a:spcBef>
              <a:spcAft>
                <a:spcPts val="0"/>
              </a:spcAft>
              <a:buNone/>
            </a:pPr>
            <a:r>
              <a:t/>
            </a:r>
            <a:endParaRPr sz="1400">
              <a:solidFill>
                <a:srgbClr val="000000"/>
              </a:solidFill>
              <a:latin typeface="Source Code Pro"/>
              <a:ea typeface="Source Code Pro"/>
              <a:cs typeface="Source Code Pro"/>
              <a:sym typeface="Source Code Pro"/>
            </a:endParaRPr>
          </a:p>
          <a:p>
            <a:pPr indent="0" lvl="0" marL="0" rtl="0" algn="l">
              <a:spcBef>
                <a:spcPts val="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2"/>
          <p:cNvSpPr txBox="1"/>
          <p:nvPr/>
        </p:nvSpPr>
        <p:spPr>
          <a:xfrm>
            <a:off x="0" y="0"/>
            <a:ext cx="8918400" cy="5202000"/>
          </a:xfrm>
          <a:prstGeom prst="rect">
            <a:avLst/>
          </a:prstGeom>
          <a:noFill/>
          <a:ln>
            <a:noFill/>
          </a:ln>
        </p:spPr>
        <p:txBody>
          <a:bodyPr anchorCtr="0" anchor="t" bIns="91425" lIns="91425" spcFirstLastPara="1" rIns="91425" wrap="square" tIns="91425">
            <a:noAutofit/>
          </a:bodyPr>
          <a:lstStyle/>
          <a:p>
            <a:pPr indent="0" lvl="0" marL="0" rtl="0" algn="l">
              <a:lnSpc>
                <a:spcPct val="98000"/>
              </a:lnSpc>
              <a:spcBef>
                <a:spcPts val="0"/>
              </a:spcBef>
              <a:spcAft>
                <a:spcPts val="0"/>
              </a:spcAft>
              <a:buNone/>
            </a:pPr>
            <a:r>
              <a:rPr b="1" lang="es" sz="1500">
                <a:solidFill>
                  <a:srgbClr val="808000"/>
                </a:solidFill>
                <a:latin typeface="Consolas"/>
                <a:ea typeface="Consolas"/>
                <a:cs typeface="Consolas"/>
                <a:sym typeface="Consolas"/>
              </a:rPr>
              <a:t>void</a:t>
            </a:r>
            <a:r>
              <a:rPr b="1" lang="es" sz="1500">
                <a:solidFill>
                  <a:srgbClr val="C0C0C0"/>
                </a:solidFill>
                <a:latin typeface="Consolas"/>
                <a:ea typeface="Consolas"/>
                <a:cs typeface="Consolas"/>
                <a:sym typeface="Consolas"/>
              </a:rPr>
              <a:t> </a:t>
            </a:r>
            <a:r>
              <a:rPr b="1" lang="es" sz="1500">
                <a:latin typeface="Consolas"/>
                <a:ea typeface="Consolas"/>
                <a:cs typeface="Consolas"/>
                <a:sym typeface="Consolas"/>
              </a:rPr>
              <a:t>insertarOrdenado(</a:t>
            </a:r>
            <a:r>
              <a:rPr b="1" lang="es" sz="1500">
                <a:solidFill>
                  <a:srgbClr val="800080"/>
                </a:solidFill>
                <a:latin typeface="Consolas"/>
                <a:ea typeface="Consolas"/>
                <a:cs typeface="Consolas"/>
                <a:sym typeface="Consolas"/>
              </a:rPr>
              <a:t>Nodo *</a:t>
            </a:r>
            <a:r>
              <a:rPr b="1" lang="es" sz="1500">
                <a:solidFill>
                  <a:srgbClr val="C0C0C0"/>
                </a:solidFill>
                <a:latin typeface="Consolas"/>
                <a:ea typeface="Consolas"/>
                <a:cs typeface="Consolas"/>
                <a:sym typeface="Consolas"/>
              </a:rPr>
              <a:t> </a:t>
            </a:r>
            <a:r>
              <a:rPr b="1" lang="es" sz="1500">
                <a:latin typeface="Consolas"/>
                <a:ea typeface="Consolas"/>
                <a:cs typeface="Consolas"/>
                <a:sym typeface="Consolas"/>
              </a:rPr>
              <a:t>&amp;</a:t>
            </a:r>
            <a:r>
              <a:rPr b="1" lang="es" sz="1500">
                <a:solidFill>
                  <a:srgbClr val="C0C0C0"/>
                </a:solidFill>
                <a:latin typeface="Consolas"/>
                <a:ea typeface="Consolas"/>
                <a:cs typeface="Consolas"/>
                <a:sym typeface="Consolas"/>
              </a:rPr>
              <a:t> </a:t>
            </a:r>
            <a:r>
              <a:rPr b="1" lang="es" sz="1500">
                <a:latin typeface="Consolas"/>
                <a:ea typeface="Consolas"/>
                <a:cs typeface="Consolas"/>
                <a:sym typeface="Consolas"/>
              </a:rPr>
              <a:t>inicio,</a:t>
            </a:r>
            <a:r>
              <a:rPr b="1" lang="es" sz="1500">
                <a:solidFill>
                  <a:srgbClr val="C0C0C0"/>
                </a:solidFill>
                <a:latin typeface="Consolas"/>
                <a:ea typeface="Consolas"/>
                <a:cs typeface="Consolas"/>
                <a:sym typeface="Consolas"/>
              </a:rPr>
              <a:t> </a:t>
            </a:r>
            <a:r>
              <a:rPr b="1" lang="es" sz="1500">
                <a:solidFill>
                  <a:srgbClr val="808000"/>
                </a:solidFill>
                <a:latin typeface="Consolas"/>
                <a:ea typeface="Consolas"/>
                <a:cs typeface="Consolas"/>
                <a:sym typeface="Consolas"/>
              </a:rPr>
              <a:t>int</a:t>
            </a:r>
            <a:r>
              <a:rPr b="1" lang="es" sz="1500">
                <a:solidFill>
                  <a:srgbClr val="C0C0C0"/>
                </a:solidFill>
                <a:latin typeface="Consolas"/>
                <a:ea typeface="Consolas"/>
                <a:cs typeface="Consolas"/>
                <a:sym typeface="Consolas"/>
              </a:rPr>
              <a:t> </a:t>
            </a:r>
            <a:r>
              <a:rPr b="1" lang="es" sz="1500">
                <a:latin typeface="Consolas"/>
                <a:ea typeface="Consolas"/>
                <a:cs typeface="Consolas"/>
                <a:sym typeface="Consolas"/>
              </a:rPr>
              <a:t>datoAInsertar)</a:t>
            </a:r>
            <a:endParaRPr/>
          </a:p>
          <a:p>
            <a:pPr indent="0" lvl="0" marL="0" rtl="0" algn="l">
              <a:lnSpc>
                <a:spcPct val="98000"/>
              </a:lnSpc>
              <a:spcBef>
                <a:spcPts val="0"/>
              </a:spcBef>
              <a:spcAft>
                <a:spcPts val="0"/>
              </a:spcAft>
              <a:buNone/>
            </a:pPr>
            <a:r>
              <a:rPr b="1" lang="es" sz="1500">
                <a:latin typeface="Consolas"/>
                <a:ea typeface="Consolas"/>
                <a:cs typeface="Consolas"/>
                <a:sym typeface="Consolas"/>
              </a:rPr>
              <a:t>{</a:t>
            </a:r>
            <a:endParaRPr/>
          </a:p>
          <a:p>
            <a:pPr indent="0" lvl="0" marL="0" rtl="0" algn="l">
              <a:lnSpc>
                <a:spcPct val="93000"/>
              </a:lnSpc>
              <a:spcBef>
                <a:spcPts val="0"/>
              </a:spcBef>
              <a:spcAft>
                <a:spcPts val="0"/>
              </a:spcAft>
              <a:buNone/>
            </a:pPr>
            <a:r>
              <a:rPr b="1" lang="es" sz="1500">
                <a:latin typeface="Consolas"/>
                <a:ea typeface="Consolas"/>
                <a:cs typeface="Consolas"/>
                <a:sym typeface="Consolas"/>
              </a:rPr>
              <a:t>    </a:t>
            </a:r>
            <a:r>
              <a:rPr b="1" lang="es" sz="1500">
                <a:solidFill>
                  <a:srgbClr val="00AE00"/>
                </a:solidFill>
                <a:latin typeface="Consolas"/>
                <a:ea typeface="Consolas"/>
                <a:cs typeface="Consolas"/>
                <a:sym typeface="Consolas"/>
              </a:rPr>
              <a:t>//Genero un nuevo nodo para el dato que se va a insertar en la lista</a:t>
            </a:r>
            <a:endParaRPr b="1" sz="1500">
              <a:latin typeface="Consolas"/>
              <a:ea typeface="Consolas"/>
              <a:cs typeface="Consolas"/>
              <a:sym typeface="Consolas"/>
            </a:endParaRPr>
          </a:p>
          <a:p>
            <a:pPr indent="0" lvl="0" marL="0" rtl="0" algn="l">
              <a:lnSpc>
                <a:spcPct val="93000"/>
              </a:lnSpc>
              <a:spcBef>
                <a:spcPts val="0"/>
              </a:spcBef>
              <a:spcAft>
                <a:spcPts val="0"/>
              </a:spcAft>
              <a:buNone/>
            </a:pPr>
            <a:r>
              <a:rPr b="1" lang="es" sz="1500">
                <a:solidFill>
                  <a:srgbClr val="800080"/>
                </a:solidFill>
                <a:latin typeface="Consolas"/>
                <a:ea typeface="Consolas"/>
                <a:cs typeface="Consolas"/>
                <a:sym typeface="Consolas"/>
              </a:rPr>
              <a:t>    Nodo * </a:t>
            </a:r>
            <a:r>
              <a:rPr b="1" lang="es" sz="1500">
                <a:latin typeface="Consolas"/>
                <a:ea typeface="Consolas"/>
                <a:cs typeface="Consolas"/>
                <a:sym typeface="Consolas"/>
              </a:rPr>
              <a:t>nuevo = new </a:t>
            </a:r>
            <a:r>
              <a:rPr b="1" lang="es" sz="1500">
                <a:solidFill>
                  <a:srgbClr val="800080"/>
                </a:solidFill>
                <a:latin typeface="Consolas"/>
                <a:ea typeface="Consolas"/>
                <a:cs typeface="Consolas"/>
                <a:sym typeface="Consolas"/>
              </a:rPr>
              <a:t>Nodo</a:t>
            </a:r>
            <a:r>
              <a:rPr b="1" lang="es" sz="1500">
                <a:latin typeface="Consolas"/>
                <a:ea typeface="Consolas"/>
                <a:cs typeface="Consolas"/>
                <a:sym typeface="Consolas"/>
              </a:rPr>
              <a:t>;</a:t>
            </a:r>
            <a:endParaRPr/>
          </a:p>
          <a:p>
            <a:pPr indent="0" lvl="0" marL="0" rtl="0" algn="l">
              <a:lnSpc>
                <a:spcPct val="93000"/>
              </a:lnSpc>
              <a:spcBef>
                <a:spcPts val="0"/>
              </a:spcBef>
              <a:spcAft>
                <a:spcPts val="0"/>
              </a:spcAft>
              <a:buNone/>
            </a:pPr>
            <a:r>
              <a:rPr b="1" lang="es" sz="1500">
                <a:latin typeface="Consolas"/>
                <a:ea typeface="Consolas"/>
                <a:cs typeface="Consolas"/>
                <a:sym typeface="Consolas"/>
              </a:rPr>
              <a:t>    nuevo-&gt;</a:t>
            </a:r>
            <a:r>
              <a:rPr b="1" lang="es" sz="1500">
                <a:solidFill>
                  <a:srgbClr val="800000"/>
                </a:solidFill>
                <a:latin typeface="Consolas"/>
                <a:ea typeface="Consolas"/>
                <a:cs typeface="Consolas"/>
                <a:sym typeface="Consolas"/>
              </a:rPr>
              <a:t>dato</a:t>
            </a:r>
            <a:r>
              <a:rPr b="1" lang="es" sz="1500">
                <a:latin typeface="Consolas"/>
                <a:ea typeface="Consolas"/>
                <a:cs typeface="Consolas"/>
                <a:sym typeface="Consolas"/>
              </a:rPr>
              <a:t> = datoAInsertar;</a:t>
            </a:r>
            <a:endParaRPr/>
          </a:p>
          <a:p>
            <a:pPr indent="0" lvl="0" marL="0" rtl="0" algn="l">
              <a:lnSpc>
                <a:spcPct val="93000"/>
              </a:lnSpc>
              <a:spcBef>
                <a:spcPts val="0"/>
              </a:spcBef>
              <a:spcAft>
                <a:spcPts val="0"/>
              </a:spcAft>
              <a:buNone/>
            </a:pPr>
            <a:r>
              <a:rPr b="1" lang="es" sz="1500">
                <a:latin typeface="Consolas"/>
                <a:ea typeface="Consolas"/>
                <a:cs typeface="Consolas"/>
                <a:sym typeface="Consolas"/>
              </a:rPr>
              <a:t>    nuevo-&gt;</a:t>
            </a:r>
            <a:r>
              <a:rPr b="1" lang="es" sz="1500">
                <a:solidFill>
                  <a:srgbClr val="800000"/>
                </a:solidFill>
                <a:latin typeface="Consolas"/>
                <a:ea typeface="Consolas"/>
                <a:cs typeface="Consolas"/>
                <a:sym typeface="Consolas"/>
              </a:rPr>
              <a:t>siguiente</a:t>
            </a:r>
            <a:r>
              <a:rPr b="1" lang="es" sz="1500">
                <a:latin typeface="Consolas"/>
                <a:ea typeface="Consolas"/>
                <a:cs typeface="Consolas"/>
                <a:sym typeface="Consolas"/>
              </a:rPr>
              <a:t> = </a:t>
            </a:r>
            <a:r>
              <a:rPr b="1" lang="es" sz="1500">
                <a:solidFill>
                  <a:srgbClr val="808000"/>
                </a:solidFill>
                <a:latin typeface="Consolas"/>
                <a:ea typeface="Consolas"/>
                <a:cs typeface="Consolas"/>
                <a:sym typeface="Consolas"/>
              </a:rPr>
              <a:t>nullptr</a:t>
            </a:r>
            <a:r>
              <a:rPr b="1" lang="es" sz="1500">
                <a:latin typeface="Consolas"/>
                <a:ea typeface="Consolas"/>
                <a:cs typeface="Consolas"/>
                <a:sym typeface="Consolas"/>
              </a:rPr>
              <a:t>;</a:t>
            </a:r>
            <a:endParaRPr/>
          </a:p>
          <a:p>
            <a:pPr indent="0" lvl="0" marL="0" rtl="0" algn="l">
              <a:lnSpc>
                <a:spcPct val="93000"/>
              </a:lnSpc>
              <a:spcBef>
                <a:spcPts val="0"/>
              </a:spcBef>
              <a:spcAft>
                <a:spcPts val="0"/>
              </a:spcAft>
              <a:buNone/>
            </a:pPr>
            <a:r>
              <a:t/>
            </a:r>
            <a:endParaRPr b="1" sz="1500">
              <a:latin typeface="Consolas"/>
              <a:ea typeface="Consolas"/>
              <a:cs typeface="Consolas"/>
              <a:sym typeface="Consolas"/>
            </a:endParaRPr>
          </a:p>
          <a:p>
            <a:pPr indent="0" lvl="0" marL="0" rtl="0" algn="l">
              <a:lnSpc>
                <a:spcPct val="98000"/>
              </a:lnSpc>
              <a:spcBef>
                <a:spcPts val="0"/>
              </a:spcBef>
              <a:spcAft>
                <a:spcPts val="0"/>
              </a:spcAft>
              <a:buNone/>
            </a:pPr>
            <a:r>
              <a:rPr b="1" lang="es" sz="1500">
                <a:latin typeface="Consolas"/>
                <a:ea typeface="Consolas"/>
                <a:cs typeface="Consolas"/>
                <a:sym typeface="Consolas"/>
              </a:rPr>
              <a:t>    </a:t>
            </a:r>
            <a:r>
              <a:rPr b="1" lang="es" sz="1500">
                <a:solidFill>
                  <a:srgbClr val="00AE00"/>
                </a:solidFill>
                <a:latin typeface="Consolas"/>
                <a:ea typeface="Consolas"/>
                <a:cs typeface="Consolas"/>
                <a:sym typeface="Consolas"/>
              </a:rPr>
              <a:t>//Si la lista está vacía o el dato es más chico que el menor elemento,</a:t>
            </a:r>
            <a:endParaRPr/>
          </a:p>
          <a:p>
            <a:pPr indent="0" lvl="0" marL="0" rtl="0" algn="l">
              <a:lnSpc>
                <a:spcPct val="98000"/>
              </a:lnSpc>
              <a:spcBef>
                <a:spcPts val="0"/>
              </a:spcBef>
              <a:spcAft>
                <a:spcPts val="0"/>
              </a:spcAft>
              <a:buNone/>
            </a:pPr>
            <a:r>
              <a:rPr b="1" lang="es" sz="1500">
                <a:solidFill>
                  <a:srgbClr val="00AE00"/>
                </a:solidFill>
                <a:latin typeface="Consolas"/>
                <a:ea typeface="Consolas"/>
                <a:cs typeface="Consolas"/>
                <a:sym typeface="Consolas"/>
              </a:rPr>
              <a:t>   </a:t>
            </a:r>
            <a:r>
              <a:rPr b="1" lang="es" sz="1500">
                <a:latin typeface="Consolas"/>
                <a:ea typeface="Consolas"/>
                <a:cs typeface="Consolas"/>
                <a:sym typeface="Consolas"/>
              </a:rPr>
              <a:t> </a:t>
            </a:r>
            <a:r>
              <a:rPr b="1" lang="es" sz="1500">
                <a:solidFill>
                  <a:srgbClr val="808000"/>
                </a:solidFill>
                <a:latin typeface="Consolas"/>
                <a:ea typeface="Consolas"/>
                <a:cs typeface="Consolas"/>
                <a:sym typeface="Consolas"/>
              </a:rPr>
              <a:t>if</a:t>
            </a:r>
            <a:r>
              <a:rPr b="1" lang="es" sz="1500">
                <a:latin typeface="Consolas"/>
                <a:ea typeface="Consolas"/>
                <a:cs typeface="Consolas"/>
                <a:sym typeface="Consolas"/>
              </a:rPr>
              <a:t> (inicio == </a:t>
            </a:r>
            <a:r>
              <a:rPr b="1" lang="es" sz="1500">
                <a:solidFill>
                  <a:srgbClr val="808000"/>
                </a:solidFill>
                <a:latin typeface="Consolas"/>
                <a:ea typeface="Consolas"/>
                <a:cs typeface="Consolas"/>
                <a:sym typeface="Consolas"/>
              </a:rPr>
              <a:t>nullptr</a:t>
            </a:r>
            <a:r>
              <a:rPr b="1" lang="es" sz="1500">
                <a:latin typeface="Consolas"/>
                <a:ea typeface="Consolas"/>
                <a:cs typeface="Consolas"/>
                <a:sym typeface="Consolas"/>
              </a:rPr>
              <a:t> || datoAInsertar &lt; inicio-&gt;</a:t>
            </a:r>
            <a:r>
              <a:rPr b="1" lang="es" sz="1500">
                <a:solidFill>
                  <a:srgbClr val="800000"/>
                </a:solidFill>
                <a:latin typeface="Consolas"/>
                <a:ea typeface="Consolas"/>
                <a:cs typeface="Consolas"/>
                <a:sym typeface="Consolas"/>
              </a:rPr>
              <a:t>dato</a:t>
            </a:r>
            <a:r>
              <a:rPr b="1" lang="es" sz="1500">
                <a:latin typeface="Consolas"/>
                <a:ea typeface="Consolas"/>
                <a:cs typeface="Consolas"/>
                <a:sym typeface="Consolas"/>
              </a:rPr>
              <a:t>){</a:t>
            </a:r>
            <a:endParaRPr/>
          </a:p>
          <a:p>
            <a:pPr indent="0" lvl="0" marL="0" rtl="0" algn="l">
              <a:lnSpc>
                <a:spcPct val="93000"/>
              </a:lnSpc>
              <a:spcBef>
                <a:spcPts val="0"/>
              </a:spcBef>
              <a:spcAft>
                <a:spcPts val="0"/>
              </a:spcAft>
              <a:buNone/>
            </a:pPr>
            <a:r>
              <a:rPr b="1" lang="es" sz="1500">
                <a:latin typeface="Consolas"/>
                <a:ea typeface="Consolas"/>
                <a:cs typeface="Consolas"/>
                <a:sym typeface="Consolas"/>
              </a:rPr>
              <a:t>       nuevo-&gt;</a:t>
            </a:r>
            <a:r>
              <a:rPr b="1" lang="es" sz="1500">
                <a:solidFill>
                  <a:srgbClr val="800000"/>
                </a:solidFill>
                <a:latin typeface="Consolas"/>
                <a:ea typeface="Consolas"/>
                <a:cs typeface="Consolas"/>
                <a:sym typeface="Consolas"/>
              </a:rPr>
              <a:t>siguiente</a:t>
            </a:r>
            <a:r>
              <a:rPr b="1" lang="es" sz="1500">
                <a:latin typeface="Consolas"/>
                <a:ea typeface="Consolas"/>
                <a:cs typeface="Consolas"/>
                <a:sym typeface="Consolas"/>
              </a:rPr>
              <a:t> = inicio;</a:t>
            </a:r>
            <a:endParaRPr/>
          </a:p>
          <a:p>
            <a:pPr indent="0" lvl="0" marL="0" rtl="0" algn="l">
              <a:lnSpc>
                <a:spcPct val="93000"/>
              </a:lnSpc>
              <a:spcBef>
                <a:spcPts val="0"/>
              </a:spcBef>
              <a:spcAft>
                <a:spcPts val="0"/>
              </a:spcAft>
              <a:buNone/>
            </a:pPr>
            <a:r>
              <a:rPr b="1" lang="es" sz="1500">
                <a:latin typeface="Consolas"/>
                <a:ea typeface="Consolas"/>
                <a:cs typeface="Consolas"/>
                <a:sym typeface="Consolas"/>
              </a:rPr>
              <a:t>	  inicio = nuevo;</a:t>
            </a:r>
            <a:endParaRPr/>
          </a:p>
          <a:p>
            <a:pPr indent="0" lvl="0" marL="0" rtl="0" algn="l">
              <a:lnSpc>
                <a:spcPct val="93000"/>
              </a:lnSpc>
              <a:spcBef>
                <a:spcPts val="0"/>
              </a:spcBef>
              <a:spcAft>
                <a:spcPts val="0"/>
              </a:spcAft>
              <a:buNone/>
            </a:pPr>
            <a:r>
              <a:rPr b="1" lang="es" sz="1500">
                <a:solidFill>
                  <a:srgbClr val="00AE00"/>
                </a:solidFill>
                <a:latin typeface="Consolas"/>
                <a:ea typeface="Consolas"/>
                <a:cs typeface="Consolas"/>
                <a:sym typeface="Consolas"/>
              </a:rPr>
              <a:t>    </a:t>
            </a:r>
            <a:r>
              <a:rPr b="1" lang="es" sz="1500">
                <a:latin typeface="Consolas"/>
                <a:ea typeface="Consolas"/>
                <a:cs typeface="Consolas"/>
                <a:sym typeface="Consolas"/>
              </a:rPr>
              <a:t>}</a:t>
            </a:r>
            <a:endParaRPr/>
          </a:p>
          <a:p>
            <a:pPr indent="0" lvl="0" marL="0" rtl="0" algn="l">
              <a:lnSpc>
                <a:spcPct val="93000"/>
              </a:lnSpc>
              <a:spcBef>
                <a:spcPts val="0"/>
              </a:spcBef>
              <a:spcAft>
                <a:spcPts val="0"/>
              </a:spcAft>
              <a:buNone/>
            </a:pPr>
            <a:r>
              <a:rPr b="1" lang="es" sz="1500">
                <a:solidFill>
                  <a:srgbClr val="00AE00"/>
                </a:solidFill>
                <a:latin typeface="Consolas"/>
                <a:ea typeface="Consolas"/>
                <a:cs typeface="Consolas"/>
                <a:sym typeface="Consolas"/>
              </a:rPr>
              <a:t>    //Si no se insertó al principio, busco dónde debe insertarse</a:t>
            </a:r>
            <a:endParaRPr/>
          </a:p>
          <a:p>
            <a:pPr indent="0" lvl="0" marL="0" rtl="0" algn="l">
              <a:lnSpc>
                <a:spcPct val="93000"/>
              </a:lnSpc>
              <a:spcBef>
                <a:spcPts val="0"/>
              </a:spcBef>
              <a:spcAft>
                <a:spcPts val="0"/>
              </a:spcAft>
              <a:buNone/>
            </a:pPr>
            <a:r>
              <a:rPr b="1" lang="es" sz="1500">
                <a:latin typeface="Consolas"/>
                <a:ea typeface="Consolas"/>
                <a:cs typeface="Consolas"/>
                <a:sym typeface="Consolas"/>
              </a:rPr>
              <a:t>    </a:t>
            </a:r>
            <a:r>
              <a:rPr b="1" lang="es" sz="1500">
                <a:solidFill>
                  <a:srgbClr val="808000"/>
                </a:solidFill>
                <a:latin typeface="Consolas"/>
                <a:ea typeface="Consolas"/>
                <a:cs typeface="Consolas"/>
                <a:sym typeface="Consolas"/>
              </a:rPr>
              <a:t>else</a:t>
            </a:r>
            <a:r>
              <a:rPr b="1" lang="es" sz="1500">
                <a:latin typeface="Consolas"/>
                <a:ea typeface="Consolas"/>
                <a:cs typeface="Consolas"/>
                <a:sym typeface="Consolas"/>
              </a:rPr>
              <a:t>{</a:t>
            </a:r>
            <a:br>
              <a:rPr b="1" lang="es" sz="1500">
                <a:latin typeface="Consolas"/>
                <a:ea typeface="Consolas"/>
                <a:cs typeface="Consolas"/>
                <a:sym typeface="Consolas"/>
              </a:rPr>
            </a:br>
            <a:r>
              <a:rPr b="1" lang="es" sz="1500">
                <a:latin typeface="Consolas"/>
                <a:ea typeface="Consolas"/>
                <a:cs typeface="Consolas"/>
                <a:sym typeface="Consolas"/>
              </a:rPr>
              <a:t>        </a:t>
            </a:r>
            <a:r>
              <a:rPr b="1" lang="es" sz="1500">
                <a:solidFill>
                  <a:srgbClr val="800080"/>
                </a:solidFill>
                <a:latin typeface="Consolas"/>
                <a:ea typeface="Consolas"/>
                <a:cs typeface="Consolas"/>
                <a:sym typeface="Consolas"/>
              </a:rPr>
              <a:t>Nodo* </a:t>
            </a:r>
            <a:r>
              <a:rPr b="1" lang="es" sz="1500">
                <a:latin typeface="Consolas"/>
                <a:ea typeface="Consolas"/>
                <a:cs typeface="Consolas"/>
                <a:sym typeface="Consolas"/>
              </a:rPr>
              <a:t>aux = inicio;</a:t>
            </a:r>
            <a:endParaRPr/>
          </a:p>
          <a:p>
            <a:pPr indent="0" lvl="0" marL="0" rtl="0" algn="l">
              <a:lnSpc>
                <a:spcPct val="93000"/>
              </a:lnSpc>
              <a:spcBef>
                <a:spcPts val="0"/>
              </a:spcBef>
              <a:spcAft>
                <a:spcPts val="0"/>
              </a:spcAft>
              <a:buNone/>
            </a:pPr>
            <a:r>
              <a:rPr b="1" lang="es" sz="1500">
                <a:latin typeface="Consolas"/>
                <a:ea typeface="Consolas"/>
                <a:cs typeface="Consolas"/>
                <a:sym typeface="Consolas"/>
              </a:rPr>
              <a:t>        </a:t>
            </a:r>
            <a:r>
              <a:rPr b="1" lang="es" sz="1500">
                <a:solidFill>
                  <a:srgbClr val="808000"/>
                </a:solidFill>
                <a:latin typeface="Consolas"/>
                <a:ea typeface="Consolas"/>
                <a:cs typeface="Consolas"/>
                <a:sym typeface="Consolas"/>
              </a:rPr>
              <a:t>while</a:t>
            </a:r>
            <a:r>
              <a:rPr b="1" lang="es" sz="1500">
                <a:latin typeface="Consolas"/>
                <a:ea typeface="Consolas"/>
                <a:cs typeface="Consolas"/>
                <a:sym typeface="Consolas"/>
              </a:rPr>
              <a:t> (aux-&gt;</a:t>
            </a:r>
            <a:r>
              <a:rPr b="1" lang="es" sz="1500">
                <a:solidFill>
                  <a:srgbClr val="800000"/>
                </a:solidFill>
                <a:latin typeface="Consolas"/>
                <a:ea typeface="Consolas"/>
                <a:cs typeface="Consolas"/>
                <a:sym typeface="Consolas"/>
              </a:rPr>
              <a:t>siguiente</a:t>
            </a:r>
            <a:r>
              <a:rPr b="1" lang="es" sz="1500">
                <a:latin typeface="Consolas"/>
                <a:ea typeface="Consolas"/>
                <a:cs typeface="Consolas"/>
                <a:sym typeface="Consolas"/>
              </a:rPr>
              <a:t> != </a:t>
            </a:r>
            <a:r>
              <a:rPr b="1" lang="es" sz="1500">
                <a:solidFill>
                  <a:srgbClr val="808000"/>
                </a:solidFill>
                <a:latin typeface="Consolas"/>
                <a:ea typeface="Consolas"/>
                <a:cs typeface="Consolas"/>
                <a:sym typeface="Consolas"/>
              </a:rPr>
              <a:t>nullptr</a:t>
            </a:r>
            <a:r>
              <a:rPr b="1" lang="es" sz="1500">
                <a:latin typeface="Consolas"/>
                <a:ea typeface="Consolas"/>
                <a:cs typeface="Consolas"/>
                <a:sym typeface="Consolas"/>
              </a:rPr>
              <a:t> &amp;&amp; aux-&gt;</a:t>
            </a:r>
            <a:r>
              <a:rPr b="1" lang="es" sz="1500">
                <a:solidFill>
                  <a:srgbClr val="800000"/>
                </a:solidFill>
                <a:latin typeface="Consolas"/>
                <a:ea typeface="Consolas"/>
                <a:cs typeface="Consolas"/>
                <a:sym typeface="Consolas"/>
              </a:rPr>
              <a:t>siguiente-</a:t>
            </a:r>
            <a:r>
              <a:rPr b="1" lang="es" sz="1500">
                <a:latin typeface="Consolas"/>
                <a:ea typeface="Consolas"/>
                <a:cs typeface="Consolas"/>
                <a:sym typeface="Consolas"/>
              </a:rPr>
              <a:t>&gt;</a:t>
            </a:r>
            <a:r>
              <a:rPr b="1" lang="es" sz="1500">
                <a:solidFill>
                  <a:srgbClr val="800000"/>
                </a:solidFill>
                <a:latin typeface="Consolas"/>
                <a:ea typeface="Consolas"/>
                <a:cs typeface="Consolas"/>
                <a:sym typeface="Consolas"/>
              </a:rPr>
              <a:t>dato</a:t>
            </a:r>
            <a:r>
              <a:rPr b="1" lang="es" sz="1500">
                <a:latin typeface="Consolas"/>
                <a:ea typeface="Consolas"/>
                <a:cs typeface="Consolas"/>
                <a:sym typeface="Consolas"/>
              </a:rPr>
              <a:t> &lt; datoAInsertar)</a:t>
            </a:r>
            <a:endParaRPr/>
          </a:p>
          <a:p>
            <a:pPr indent="0" lvl="0" marL="0" rtl="0" algn="l">
              <a:lnSpc>
                <a:spcPct val="93000"/>
              </a:lnSpc>
              <a:spcBef>
                <a:spcPts val="0"/>
              </a:spcBef>
              <a:spcAft>
                <a:spcPts val="0"/>
              </a:spcAft>
              <a:buNone/>
            </a:pPr>
            <a:r>
              <a:rPr b="1" lang="es" sz="1500">
                <a:latin typeface="Consolas"/>
                <a:ea typeface="Consolas"/>
                <a:cs typeface="Consolas"/>
                <a:sym typeface="Consolas"/>
              </a:rPr>
              <a:t>            aux = aux-&gt;</a:t>
            </a:r>
            <a:r>
              <a:rPr b="1" lang="es" sz="1500">
                <a:solidFill>
                  <a:srgbClr val="800000"/>
                </a:solidFill>
                <a:latin typeface="Consolas"/>
                <a:ea typeface="Consolas"/>
                <a:cs typeface="Consolas"/>
                <a:sym typeface="Consolas"/>
              </a:rPr>
              <a:t>siguiente</a:t>
            </a:r>
            <a:r>
              <a:rPr b="1" lang="es" sz="1500">
                <a:latin typeface="Consolas"/>
                <a:ea typeface="Consolas"/>
                <a:cs typeface="Consolas"/>
                <a:sym typeface="Consolas"/>
              </a:rPr>
              <a:t>;</a:t>
            </a:r>
            <a:endParaRPr/>
          </a:p>
          <a:p>
            <a:pPr indent="0" lvl="0" marL="0" rtl="0" algn="l">
              <a:lnSpc>
                <a:spcPct val="93000"/>
              </a:lnSpc>
              <a:spcBef>
                <a:spcPts val="0"/>
              </a:spcBef>
              <a:spcAft>
                <a:spcPts val="0"/>
              </a:spcAft>
              <a:buNone/>
            </a:pPr>
            <a:r>
              <a:rPr b="1" lang="es" sz="1500">
                <a:solidFill>
                  <a:srgbClr val="00AE00"/>
                </a:solidFill>
                <a:latin typeface="Consolas"/>
                <a:ea typeface="Consolas"/>
                <a:cs typeface="Consolas"/>
                <a:sym typeface="Consolas"/>
              </a:rPr>
              <a:t>        //Hago el enlace</a:t>
            </a:r>
            <a:br>
              <a:rPr b="1" lang="es" sz="1500">
                <a:latin typeface="Consolas"/>
                <a:ea typeface="Consolas"/>
                <a:cs typeface="Consolas"/>
                <a:sym typeface="Consolas"/>
              </a:rPr>
            </a:br>
            <a:r>
              <a:rPr b="1" lang="es" sz="1500">
                <a:latin typeface="Consolas"/>
                <a:ea typeface="Consolas"/>
                <a:cs typeface="Consolas"/>
                <a:sym typeface="Consolas"/>
              </a:rPr>
              <a:t>        </a:t>
            </a:r>
            <a:r>
              <a:rPr b="1" lang="es" sz="1500">
                <a:solidFill>
                  <a:srgbClr val="808000"/>
                </a:solidFill>
                <a:latin typeface="Consolas"/>
                <a:ea typeface="Consolas"/>
                <a:cs typeface="Consolas"/>
                <a:sym typeface="Consolas"/>
              </a:rPr>
              <a:t>if</a:t>
            </a:r>
            <a:r>
              <a:rPr b="1" lang="es" sz="1500">
                <a:latin typeface="Consolas"/>
                <a:ea typeface="Consolas"/>
                <a:cs typeface="Consolas"/>
                <a:sym typeface="Consolas"/>
              </a:rPr>
              <a:t> (aux-&gt;</a:t>
            </a:r>
            <a:r>
              <a:rPr b="1" lang="es" sz="1500">
                <a:solidFill>
                  <a:srgbClr val="800000"/>
                </a:solidFill>
                <a:latin typeface="Consolas"/>
                <a:ea typeface="Consolas"/>
                <a:cs typeface="Consolas"/>
                <a:sym typeface="Consolas"/>
              </a:rPr>
              <a:t>siguiente</a:t>
            </a:r>
            <a:r>
              <a:rPr b="1" lang="es" sz="1500">
                <a:latin typeface="Consolas"/>
                <a:ea typeface="Consolas"/>
                <a:cs typeface="Consolas"/>
                <a:sym typeface="Consolas"/>
              </a:rPr>
              <a:t> != </a:t>
            </a:r>
            <a:r>
              <a:rPr b="1" lang="es" sz="1500">
                <a:solidFill>
                  <a:srgbClr val="808000"/>
                </a:solidFill>
                <a:latin typeface="Consolas"/>
                <a:ea typeface="Consolas"/>
                <a:cs typeface="Consolas"/>
                <a:sym typeface="Consolas"/>
              </a:rPr>
              <a:t>nullptr</a:t>
            </a:r>
            <a:r>
              <a:rPr b="1" lang="es" sz="1500">
                <a:latin typeface="Consolas"/>
                <a:ea typeface="Consolas"/>
                <a:cs typeface="Consolas"/>
                <a:sym typeface="Consolas"/>
              </a:rPr>
              <a:t>)</a:t>
            </a:r>
            <a:endParaRPr/>
          </a:p>
          <a:p>
            <a:pPr indent="0" lvl="0" marL="0" rtl="0" algn="l">
              <a:lnSpc>
                <a:spcPct val="93000"/>
              </a:lnSpc>
              <a:spcBef>
                <a:spcPts val="0"/>
              </a:spcBef>
              <a:spcAft>
                <a:spcPts val="0"/>
              </a:spcAft>
              <a:buNone/>
            </a:pPr>
            <a:r>
              <a:rPr b="1" lang="es" sz="1500">
                <a:latin typeface="Consolas"/>
                <a:ea typeface="Consolas"/>
                <a:cs typeface="Consolas"/>
                <a:sym typeface="Consolas"/>
              </a:rPr>
              <a:t>            nuevo-&gt;</a:t>
            </a:r>
            <a:r>
              <a:rPr b="1" lang="es" sz="1500">
                <a:solidFill>
                  <a:srgbClr val="800000"/>
                </a:solidFill>
                <a:latin typeface="Consolas"/>
                <a:ea typeface="Consolas"/>
                <a:cs typeface="Consolas"/>
                <a:sym typeface="Consolas"/>
              </a:rPr>
              <a:t>siguiente</a:t>
            </a:r>
            <a:r>
              <a:rPr b="1" lang="es" sz="1500">
                <a:latin typeface="Consolas"/>
                <a:ea typeface="Consolas"/>
                <a:cs typeface="Consolas"/>
                <a:sym typeface="Consolas"/>
              </a:rPr>
              <a:t> = aux-&gt;</a:t>
            </a:r>
            <a:r>
              <a:rPr b="1" lang="es" sz="1500">
                <a:solidFill>
                  <a:srgbClr val="800000"/>
                </a:solidFill>
                <a:latin typeface="Consolas"/>
                <a:ea typeface="Consolas"/>
                <a:cs typeface="Consolas"/>
                <a:sym typeface="Consolas"/>
              </a:rPr>
              <a:t>siguiente</a:t>
            </a:r>
            <a:r>
              <a:rPr b="1" lang="es" sz="1500">
                <a:latin typeface="Consolas"/>
                <a:ea typeface="Consolas"/>
                <a:cs typeface="Consolas"/>
                <a:sym typeface="Consolas"/>
              </a:rPr>
              <a:t>;</a:t>
            </a:r>
            <a:br>
              <a:rPr b="1" lang="es" sz="1500">
                <a:latin typeface="Consolas"/>
                <a:ea typeface="Consolas"/>
                <a:cs typeface="Consolas"/>
                <a:sym typeface="Consolas"/>
              </a:rPr>
            </a:br>
            <a:r>
              <a:rPr b="1" lang="es" sz="1500">
                <a:latin typeface="Consolas"/>
                <a:ea typeface="Consolas"/>
                <a:cs typeface="Consolas"/>
                <a:sym typeface="Consolas"/>
              </a:rPr>
              <a:t>        aux-&gt;</a:t>
            </a:r>
            <a:r>
              <a:rPr b="1" lang="es" sz="1500">
                <a:solidFill>
                  <a:srgbClr val="800000"/>
                </a:solidFill>
                <a:latin typeface="Consolas"/>
                <a:ea typeface="Consolas"/>
                <a:cs typeface="Consolas"/>
                <a:sym typeface="Consolas"/>
              </a:rPr>
              <a:t>siguiente</a:t>
            </a:r>
            <a:r>
              <a:rPr b="1" lang="es" sz="1500">
                <a:latin typeface="Consolas"/>
                <a:ea typeface="Consolas"/>
                <a:cs typeface="Consolas"/>
                <a:sym typeface="Consolas"/>
              </a:rPr>
              <a:t> = nuevo;</a:t>
            </a:r>
            <a:endParaRPr/>
          </a:p>
          <a:p>
            <a:pPr indent="0" lvl="0" marL="0" rtl="0" algn="l">
              <a:lnSpc>
                <a:spcPct val="93000"/>
              </a:lnSpc>
              <a:spcBef>
                <a:spcPts val="0"/>
              </a:spcBef>
              <a:spcAft>
                <a:spcPts val="0"/>
              </a:spcAft>
              <a:buNone/>
            </a:pPr>
            <a:r>
              <a:rPr b="1" lang="es" sz="1500">
                <a:latin typeface="Consolas"/>
                <a:ea typeface="Consolas"/>
                <a:cs typeface="Consolas"/>
                <a:sym typeface="Consolas"/>
              </a:rPr>
              <a:t>    }</a:t>
            </a:r>
            <a:endParaRPr/>
          </a:p>
          <a:p>
            <a:pPr indent="0" lvl="0" marL="0" rtl="0" algn="l">
              <a:lnSpc>
                <a:spcPct val="93000"/>
              </a:lnSpc>
              <a:spcBef>
                <a:spcPts val="0"/>
              </a:spcBef>
              <a:spcAft>
                <a:spcPts val="0"/>
              </a:spcAft>
              <a:buNone/>
            </a:pPr>
            <a:r>
              <a:rPr b="1" lang="es" sz="1600">
                <a:latin typeface="Consolas"/>
                <a:ea typeface="Consolas"/>
                <a:cs typeface="Consolas"/>
                <a:sym typeface="Consolas"/>
              </a:rPr>
              <a: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Eliminación de un nodo</a:t>
            </a:r>
            <a:endParaRPr/>
          </a:p>
        </p:txBody>
      </p:sp>
      <p:sp>
        <p:nvSpPr>
          <p:cNvPr id="264" name="Google Shape;264;p43"/>
          <p:cNvSpPr txBox="1"/>
          <p:nvPr>
            <p:ph idx="1" type="body"/>
          </p:nvPr>
        </p:nvSpPr>
        <p:spPr>
          <a:xfrm>
            <a:off x="729450" y="2078875"/>
            <a:ext cx="8217900" cy="2806200"/>
          </a:xfrm>
          <a:prstGeom prst="rect">
            <a:avLst/>
          </a:prstGeom>
        </p:spPr>
        <p:txBody>
          <a:bodyPr anchorCtr="0" anchor="t" bIns="91425" lIns="91425" spcFirstLastPara="1" rIns="91425" wrap="square" tIns="91425">
            <a:noAutofit/>
          </a:bodyPr>
          <a:lstStyle/>
          <a:p>
            <a:pPr indent="-4762" lvl="0" marL="4762" rtl="0" algn="just">
              <a:lnSpc>
                <a:spcPct val="98000"/>
              </a:lnSpc>
              <a:spcBef>
                <a:spcPts val="0"/>
              </a:spcBef>
              <a:spcAft>
                <a:spcPts val="0"/>
              </a:spcAft>
              <a:buClr>
                <a:srgbClr val="000000"/>
              </a:buClr>
              <a:buSzPts val="2000"/>
              <a:buFont typeface="Verdana"/>
              <a:buNone/>
            </a:pPr>
            <a:r>
              <a:rPr lang="es" sz="2000">
                <a:solidFill>
                  <a:srgbClr val="000000"/>
                </a:solidFill>
                <a:latin typeface="Source Code Pro"/>
                <a:ea typeface="Source Code Pro"/>
                <a:cs typeface="Source Code Pro"/>
                <a:sym typeface="Source Code Pro"/>
              </a:rPr>
              <a:t>Para eliminar un elemento de una lista enlazada es necesario hacer tres cosas:</a:t>
            </a:r>
            <a:endParaRPr sz="1400">
              <a:solidFill>
                <a:srgbClr val="000000"/>
              </a:solidFill>
              <a:latin typeface="Source Code Pro"/>
              <a:ea typeface="Source Code Pro"/>
              <a:cs typeface="Source Code Pro"/>
              <a:sym typeface="Source Code Pro"/>
            </a:endParaRPr>
          </a:p>
          <a:p>
            <a:pPr indent="-355600" lvl="0" marL="457200" rtl="0" algn="just">
              <a:lnSpc>
                <a:spcPct val="98000"/>
              </a:lnSpc>
              <a:spcBef>
                <a:spcPts val="1400"/>
              </a:spcBef>
              <a:spcAft>
                <a:spcPts val="0"/>
              </a:spcAft>
              <a:buClr>
                <a:srgbClr val="000000"/>
              </a:buClr>
              <a:buSzPts val="2000"/>
              <a:buFont typeface="Source Code Pro"/>
              <a:buAutoNum type="arabicPeriod"/>
            </a:pPr>
            <a:r>
              <a:rPr lang="es" sz="2000">
                <a:solidFill>
                  <a:srgbClr val="000000"/>
                </a:solidFill>
                <a:latin typeface="Source Code Pro"/>
                <a:ea typeface="Source Code Pro"/>
                <a:cs typeface="Source Code Pro"/>
                <a:sym typeface="Source Code Pro"/>
              </a:rPr>
              <a:t>Buscar el nodo que contiene al elemento a eliminar (si existe)</a:t>
            </a:r>
            <a:endParaRPr sz="1400">
              <a:solidFill>
                <a:srgbClr val="000000"/>
              </a:solidFill>
              <a:latin typeface="Source Code Pro"/>
              <a:ea typeface="Source Code Pro"/>
              <a:cs typeface="Source Code Pro"/>
              <a:sym typeface="Source Code Pro"/>
            </a:endParaRPr>
          </a:p>
          <a:p>
            <a:pPr indent="-355600" lvl="0" marL="457200" rtl="0" algn="just">
              <a:lnSpc>
                <a:spcPct val="98000"/>
              </a:lnSpc>
              <a:spcBef>
                <a:spcPts val="0"/>
              </a:spcBef>
              <a:spcAft>
                <a:spcPts val="0"/>
              </a:spcAft>
              <a:buClr>
                <a:srgbClr val="000000"/>
              </a:buClr>
              <a:buSzPts val="2000"/>
              <a:buFont typeface="Source Code Pro"/>
              <a:buAutoNum type="arabicPeriod"/>
            </a:pPr>
            <a:r>
              <a:rPr lang="es" sz="2000">
                <a:solidFill>
                  <a:srgbClr val="000000"/>
                </a:solidFill>
                <a:latin typeface="Source Code Pro"/>
                <a:ea typeface="Source Code Pro"/>
                <a:cs typeface="Source Code Pro"/>
                <a:sym typeface="Source Code Pro"/>
              </a:rPr>
              <a:t>Realizar el nuevo enlace, de ser necesario</a:t>
            </a:r>
            <a:endParaRPr sz="1400">
              <a:solidFill>
                <a:srgbClr val="000000"/>
              </a:solidFill>
              <a:latin typeface="Source Code Pro"/>
              <a:ea typeface="Source Code Pro"/>
              <a:cs typeface="Source Code Pro"/>
              <a:sym typeface="Source Code Pro"/>
            </a:endParaRPr>
          </a:p>
          <a:p>
            <a:pPr indent="-355600" lvl="0" marL="457200" rtl="0" algn="just">
              <a:lnSpc>
                <a:spcPct val="98000"/>
              </a:lnSpc>
              <a:spcBef>
                <a:spcPts val="0"/>
              </a:spcBef>
              <a:spcAft>
                <a:spcPts val="0"/>
              </a:spcAft>
              <a:buClr>
                <a:srgbClr val="000000"/>
              </a:buClr>
              <a:buSzPts val="2000"/>
              <a:buFont typeface="Source Code Pro"/>
              <a:buAutoNum type="arabicPeriod"/>
            </a:pPr>
            <a:r>
              <a:rPr lang="es" sz="2000">
                <a:solidFill>
                  <a:srgbClr val="000000"/>
                </a:solidFill>
                <a:latin typeface="Source Code Pro"/>
                <a:ea typeface="Source Code Pro"/>
                <a:cs typeface="Source Code Pro"/>
                <a:sym typeface="Source Code Pro"/>
              </a:rPr>
              <a:t>Eliminar el puntero al nodo eliminado</a:t>
            </a:r>
            <a:endParaRPr sz="1400">
              <a:solidFill>
                <a:srgbClr val="000000"/>
              </a:solidFill>
              <a:latin typeface="Source Code Pro"/>
              <a:ea typeface="Source Code Pro"/>
              <a:cs typeface="Source Code Pro"/>
              <a:sym typeface="Source Code Pro"/>
            </a:endParaRPr>
          </a:p>
          <a:p>
            <a:pPr indent="0" lvl="0" marL="0" rtl="0" algn="l">
              <a:spcBef>
                <a:spcPts val="0"/>
              </a:spcBef>
              <a:spcAft>
                <a:spcPts val="1600"/>
              </a:spcAft>
              <a:buNone/>
            </a:pPr>
            <a:r>
              <a:t/>
            </a:r>
            <a:endParaRPr>
              <a:latin typeface="Source Code Pro"/>
              <a:ea typeface="Source Code Pro"/>
              <a:cs typeface="Source Code Pro"/>
              <a:sym typeface="Source Code Pr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4"/>
          <p:cNvSpPr txBox="1"/>
          <p:nvPr>
            <p:ph type="title"/>
          </p:nvPr>
        </p:nvSpPr>
        <p:spPr>
          <a:xfrm>
            <a:off x="187450" y="6703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Pasos </a:t>
            </a:r>
            <a:r>
              <a:rPr lang="es"/>
              <a:t>para eliminar</a:t>
            </a:r>
            <a:endParaRPr/>
          </a:p>
        </p:txBody>
      </p:sp>
      <p:sp>
        <p:nvSpPr>
          <p:cNvPr id="270" name="Google Shape;270;p44"/>
          <p:cNvSpPr txBox="1"/>
          <p:nvPr>
            <p:ph idx="1" type="body"/>
          </p:nvPr>
        </p:nvSpPr>
        <p:spPr>
          <a:xfrm>
            <a:off x="187450" y="1364000"/>
            <a:ext cx="8889600" cy="37083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Font typeface="Source Code Pro"/>
              <a:buAutoNum type="arabicPeriod"/>
            </a:pPr>
            <a:r>
              <a:rPr lang="es" sz="1500">
                <a:latin typeface="Source Code Pro"/>
                <a:ea typeface="Source Code Pro"/>
                <a:cs typeface="Source Code Pro"/>
                <a:sym typeface="Source Code Pro"/>
              </a:rPr>
              <a:t>Asigno un puntero auxiliar para recorrer la lista</a:t>
            </a:r>
            <a:endParaRPr sz="1500">
              <a:latin typeface="Source Code Pro"/>
              <a:ea typeface="Source Code Pro"/>
              <a:cs typeface="Source Code Pro"/>
              <a:sym typeface="Source Code Pro"/>
            </a:endParaRPr>
          </a:p>
          <a:p>
            <a:pPr indent="0" lvl="0" marL="457200" rtl="0" algn="l">
              <a:lnSpc>
                <a:spcPct val="100000"/>
              </a:lnSpc>
              <a:spcBef>
                <a:spcPts val="0"/>
              </a:spcBef>
              <a:spcAft>
                <a:spcPts val="0"/>
              </a:spcAft>
              <a:buNone/>
            </a:pPr>
            <a:r>
              <a:t/>
            </a:r>
            <a:endParaRPr sz="1500">
              <a:latin typeface="Source Code Pro"/>
              <a:ea typeface="Source Code Pro"/>
              <a:cs typeface="Source Code Pro"/>
              <a:sym typeface="Source Code Pro"/>
            </a:endParaRPr>
          </a:p>
          <a:p>
            <a:pPr indent="-323850" lvl="0" marL="457200" rtl="0" algn="l">
              <a:lnSpc>
                <a:spcPct val="100000"/>
              </a:lnSpc>
              <a:spcBef>
                <a:spcPts val="0"/>
              </a:spcBef>
              <a:spcAft>
                <a:spcPts val="0"/>
              </a:spcAft>
              <a:buSzPts val="1500"/>
              <a:buFont typeface="Source Code Pro"/>
              <a:buAutoNum type="arabicPeriod"/>
            </a:pPr>
            <a:r>
              <a:rPr lang="es" sz="1500">
                <a:latin typeface="Source Code Pro"/>
                <a:ea typeface="Source Code Pro"/>
                <a:cs typeface="Source Code Pro"/>
                <a:sym typeface="Source Code Pro"/>
              </a:rPr>
              <a:t>Si debe eliminarse </a:t>
            </a:r>
            <a:r>
              <a:rPr b="1" lang="es" sz="1500">
                <a:latin typeface="Source Code Pro"/>
                <a:ea typeface="Source Code Pro"/>
                <a:cs typeface="Source Code Pro"/>
                <a:sym typeface="Source Code Pro"/>
              </a:rPr>
              <a:t>el primer elemento</a:t>
            </a:r>
            <a:r>
              <a:rPr lang="es" sz="1500">
                <a:latin typeface="Source Code Pro"/>
                <a:ea typeface="Source Code Pro"/>
                <a:cs typeface="Source Code Pro"/>
                <a:sym typeface="Source Code Pro"/>
              </a:rPr>
              <a:t>:</a:t>
            </a:r>
            <a:endParaRPr sz="1500">
              <a:latin typeface="Source Code Pro"/>
              <a:ea typeface="Source Code Pro"/>
              <a:cs typeface="Source Code Pro"/>
              <a:sym typeface="Source Code Pro"/>
            </a:endParaRPr>
          </a:p>
          <a:p>
            <a:pPr indent="-323850" lvl="1" marL="914400" rtl="0" algn="l">
              <a:lnSpc>
                <a:spcPct val="100000"/>
              </a:lnSpc>
              <a:spcBef>
                <a:spcPts val="0"/>
              </a:spcBef>
              <a:spcAft>
                <a:spcPts val="0"/>
              </a:spcAft>
              <a:buSzPts val="1500"/>
              <a:buFont typeface="Source Code Pro"/>
              <a:buAutoNum type="alphaLcPeriod"/>
            </a:pPr>
            <a:r>
              <a:rPr lang="es" sz="1500">
                <a:latin typeface="Source Code Pro"/>
                <a:ea typeface="Source Code Pro"/>
                <a:cs typeface="Source Code Pro"/>
                <a:sym typeface="Source Code Pro"/>
              </a:rPr>
              <a:t>Asigno el puntero al primer nodo a eliminar a una variable auxiliar</a:t>
            </a:r>
            <a:endParaRPr sz="1500">
              <a:latin typeface="Source Code Pro"/>
              <a:ea typeface="Source Code Pro"/>
              <a:cs typeface="Source Code Pro"/>
              <a:sym typeface="Source Code Pro"/>
            </a:endParaRPr>
          </a:p>
          <a:p>
            <a:pPr indent="-323850" lvl="1" marL="914400" rtl="0" algn="l">
              <a:lnSpc>
                <a:spcPct val="100000"/>
              </a:lnSpc>
              <a:spcBef>
                <a:spcPts val="0"/>
              </a:spcBef>
              <a:spcAft>
                <a:spcPts val="0"/>
              </a:spcAft>
              <a:buSzPts val="1500"/>
              <a:buFont typeface="Source Code Pro"/>
              <a:buAutoNum type="alphaLcPeriod"/>
            </a:pPr>
            <a:r>
              <a:rPr lang="es" sz="1500">
                <a:latin typeface="Source Code Pro"/>
                <a:ea typeface="Source Code Pro"/>
                <a:cs typeface="Source Code Pro"/>
                <a:sym typeface="Source Code Pro"/>
              </a:rPr>
              <a:t>Cambio el puntero inicial al siguiente de la lista</a:t>
            </a:r>
            <a:endParaRPr sz="1500">
              <a:latin typeface="Source Code Pro"/>
              <a:ea typeface="Source Code Pro"/>
              <a:cs typeface="Source Code Pro"/>
              <a:sym typeface="Source Code Pro"/>
            </a:endParaRPr>
          </a:p>
          <a:p>
            <a:pPr indent="-323850" lvl="1" marL="914400" rtl="0" algn="l">
              <a:lnSpc>
                <a:spcPct val="100000"/>
              </a:lnSpc>
              <a:spcBef>
                <a:spcPts val="0"/>
              </a:spcBef>
              <a:spcAft>
                <a:spcPts val="0"/>
              </a:spcAft>
              <a:buSzPts val="1500"/>
              <a:buFont typeface="Source Code Pro"/>
              <a:buAutoNum type="alphaLcPeriod"/>
            </a:pPr>
            <a:r>
              <a:rPr lang="es" sz="1500">
                <a:latin typeface="Source Code Pro"/>
                <a:ea typeface="Source Code Pro"/>
                <a:cs typeface="Source Code Pro"/>
                <a:sym typeface="Source Code Pro"/>
              </a:rPr>
              <a:t>Cambio el puntero auxiliar al siguiente de la lista</a:t>
            </a:r>
            <a:endParaRPr sz="1500">
              <a:latin typeface="Source Code Pro"/>
              <a:ea typeface="Source Code Pro"/>
              <a:cs typeface="Source Code Pro"/>
              <a:sym typeface="Source Code Pro"/>
            </a:endParaRPr>
          </a:p>
          <a:p>
            <a:pPr indent="-323850" lvl="1" marL="914400" rtl="0" algn="l">
              <a:lnSpc>
                <a:spcPct val="100000"/>
              </a:lnSpc>
              <a:spcBef>
                <a:spcPts val="0"/>
              </a:spcBef>
              <a:spcAft>
                <a:spcPts val="0"/>
              </a:spcAft>
              <a:buSzPts val="1500"/>
              <a:buFont typeface="Source Code Pro"/>
              <a:buAutoNum type="alphaLcPeriod"/>
            </a:pPr>
            <a:r>
              <a:rPr lang="es" sz="1500">
                <a:latin typeface="Source Code Pro"/>
                <a:ea typeface="Source Code Pro"/>
                <a:cs typeface="Source Code Pro"/>
                <a:sym typeface="Source Code Pro"/>
              </a:rPr>
              <a:t>Elimino el nodo de la variable auxiliar </a:t>
            </a:r>
            <a:endParaRPr sz="1500">
              <a:latin typeface="Source Code Pro"/>
              <a:ea typeface="Source Code Pro"/>
              <a:cs typeface="Source Code Pro"/>
              <a:sym typeface="Source Code Pro"/>
            </a:endParaRPr>
          </a:p>
          <a:p>
            <a:pPr indent="0" lvl="0" marL="914400" rtl="0" algn="l">
              <a:lnSpc>
                <a:spcPct val="100000"/>
              </a:lnSpc>
              <a:spcBef>
                <a:spcPts val="0"/>
              </a:spcBef>
              <a:spcAft>
                <a:spcPts val="0"/>
              </a:spcAft>
              <a:buNone/>
            </a:pPr>
            <a:r>
              <a:t/>
            </a:r>
            <a:endParaRPr sz="1500">
              <a:latin typeface="Source Code Pro"/>
              <a:ea typeface="Source Code Pro"/>
              <a:cs typeface="Source Code Pro"/>
              <a:sym typeface="Source Code Pro"/>
            </a:endParaRPr>
          </a:p>
          <a:p>
            <a:pPr indent="-323850" lvl="0" marL="457200" rtl="0" algn="l">
              <a:lnSpc>
                <a:spcPct val="100000"/>
              </a:lnSpc>
              <a:spcBef>
                <a:spcPts val="0"/>
              </a:spcBef>
              <a:spcAft>
                <a:spcPts val="0"/>
              </a:spcAft>
              <a:buSzPts val="1500"/>
              <a:buFont typeface="Source Code Pro"/>
              <a:buAutoNum type="arabicPeriod"/>
            </a:pPr>
            <a:r>
              <a:rPr b="1" lang="es" sz="1500">
                <a:latin typeface="Source Code Pro"/>
                <a:ea typeface="Source Code Pro"/>
                <a:cs typeface="Source Code Pro"/>
                <a:sym typeface="Source Code Pro"/>
              </a:rPr>
              <a:t>Si no es el primero</a:t>
            </a:r>
            <a:r>
              <a:rPr lang="es" sz="1500">
                <a:latin typeface="Source Code Pro"/>
                <a:ea typeface="Source Code Pro"/>
                <a:cs typeface="Source Code Pro"/>
                <a:sym typeface="Source Code Pro"/>
              </a:rPr>
              <a:t> de la lista:</a:t>
            </a:r>
            <a:endParaRPr sz="1500">
              <a:latin typeface="Source Code Pro"/>
              <a:ea typeface="Source Code Pro"/>
              <a:cs typeface="Source Code Pro"/>
              <a:sym typeface="Source Code Pro"/>
            </a:endParaRPr>
          </a:p>
          <a:p>
            <a:pPr indent="-323850" lvl="1" marL="914400" rtl="0" algn="l">
              <a:lnSpc>
                <a:spcPct val="100000"/>
              </a:lnSpc>
              <a:spcBef>
                <a:spcPts val="0"/>
              </a:spcBef>
              <a:spcAft>
                <a:spcPts val="0"/>
              </a:spcAft>
              <a:buSzPts val="1500"/>
              <a:buFont typeface="Source Code Pro"/>
              <a:buAutoNum type="alphaLcPeriod"/>
            </a:pPr>
            <a:r>
              <a:rPr lang="es" sz="1500">
                <a:latin typeface="Source Code Pro"/>
                <a:ea typeface="Source Code Pro"/>
                <a:cs typeface="Source Code Pro"/>
                <a:sym typeface="Source Code Pro"/>
              </a:rPr>
              <a:t>Si el siguiente debe eliminarse</a:t>
            </a:r>
            <a:endParaRPr sz="1500">
              <a:latin typeface="Source Code Pro"/>
              <a:ea typeface="Source Code Pro"/>
              <a:cs typeface="Source Code Pro"/>
              <a:sym typeface="Source Code Pro"/>
            </a:endParaRPr>
          </a:p>
          <a:p>
            <a:pPr indent="457200" lvl="0" marL="457200" rtl="0" algn="l">
              <a:lnSpc>
                <a:spcPct val="100000"/>
              </a:lnSpc>
              <a:spcBef>
                <a:spcPts val="0"/>
              </a:spcBef>
              <a:spcAft>
                <a:spcPts val="0"/>
              </a:spcAft>
              <a:buNone/>
            </a:pPr>
            <a:r>
              <a:rPr lang="es" sz="1500">
                <a:latin typeface="Source Code Pro"/>
                <a:ea typeface="Source Code Pro"/>
                <a:cs typeface="Source Code Pro"/>
                <a:sym typeface="Source Code Pro"/>
              </a:rPr>
              <a:t>1.	Guardar el puntero del nodo a eliminar en una variable auxiliar</a:t>
            </a:r>
            <a:endParaRPr sz="1500">
              <a:latin typeface="Source Code Pro"/>
              <a:ea typeface="Source Code Pro"/>
              <a:cs typeface="Source Code Pro"/>
              <a:sym typeface="Source Code Pro"/>
            </a:endParaRPr>
          </a:p>
          <a:p>
            <a:pPr indent="457200" lvl="0" marL="457200" rtl="0" algn="l">
              <a:lnSpc>
                <a:spcPct val="100000"/>
              </a:lnSpc>
              <a:spcBef>
                <a:spcPts val="0"/>
              </a:spcBef>
              <a:spcAft>
                <a:spcPts val="0"/>
              </a:spcAft>
              <a:buNone/>
            </a:pPr>
            <a:r>
              <a:rPr lang="es" sz="1500">
                <a:latin typeface="Source Code Pro"/>
                <a:ea typeface="Source Code Pro"/>
                <a:cs typeface="Source Code Pro"/>
                <a:sym typeface="Source Code Pro"/>
              </a:rPr>
              <a:t>2.	Asignar el puntero del nodo actual al siguiente q hay q eliminar</a:t>
            </a:r>
            <a:endParaRPr sz="1500">
              <a:latin typeface="Source Code Pro"/>
              <a:ea typeface="Source Code Pro"/>
              <a:cs typeface="Source Code Pro"/>
              <a:sym typeface="Source Code Pro"/>
            </a:endParaRPr>
          </a:p>
          <a:p>
            <a:pPr indent="457200" lvl="0" marL="457200" rtl="0" algn="l">
              <a:lnSpc>
                <a:spcPct val="100000"/>
              </a:lnSpc>
              <a:spcBef>
                <a:spcPts val="0"/>
              </a:spcBef>
              <a:spcAft>
                <a:spcPts val="0"/>
              </a:spcAft>
              <a:buNone/>
            </a:pPr>
            <a:r>
              <a:rPr lang="es" sz="1500">
                <a:latin typeface="Source Code Pro"/>
                <a:ea typeface="Source Code Pro"/>
                <a:cs typeface="Source Code Pro"/>
                <a:sym typeface="Source Code Pro"/>
              </a:rPr>
              <a:t>3.	Eliminar el nodo de la variable auxiliar </a:t>
            </a:r>
            <a:r>
              <a:rPr lang="es" sz="1500">
                <a:latin typeface="Source Code Pro"/>
                <a:ea typeface="Source Code Pro"/>
                <a:cs typeface="Source Code Pro"/>
                <a:sym typeface="Source Code Pro"/>
              </a:rPr>
              <a:t> </a:t>
            </a:r>
            <a:endParaRPr sz="1500">
              <a:latin typeface="Source Code Pro"/>
              <a:ea typeface="Source Code Pro"/>
              <a:cs typeface="Source Code Pro"/>
              <a:sym typeface="Source Code Pro"/>
            </a:endParaRPr>
          </a:p>
          <a:p>
            <a:pPr indent="-323850" lvl="1" marL="914400" rtl="0" algn="l">
              <a:lnSpc>
                <a:spcPct val="100000"/>
              </a:lnSpc>
              <a:spcBef>
                <a:spcPts val="0"/>
              </a:spcBef>
              <a:spcAft>
                <a:spcPts val="0"/>
              </a:spcAft>
              <a:buSzPts val="1500"/>
              <a:buFont typeface="Source Code Pro"/>
              <a:buAutoNum type="alphaLcPeriod"/>
            </a:pPr>
            <a:r>
              <a:rPr lang="es" sz="1500">
                <a:latin typeface="Source Code Pro"/>
                <a:ea typeface="Source Code Pro"/>
                <a:cs typeface="Source Code Pro"/>
                <a:sym typeface="Source Code Pro"/>
              </a:rPr>
              <a:t>Si no debe eliminarse el siguiente, paso al siguiente.</a:t>
            </a:r>
            <a:endParaRPr sz="1500">
              <a:latin typeface="Source Code Pro"/>
              <a:ea typeface="Source Code Pro"/>
              <a:cs typeface="Source Code Pro"/>
              <a:sym typeface="Source Code Pr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5"/>
          <p:cNvSpPr txBox="1"/>
          <p:nvPr/>
        </p:nvSpPr>
        <p:spPr>
          <a:xfrm>
            <a:off x="0" y="0"/>
            <a:ext cx="9033600" cy="5317200"/>
          </a:xfrm>
          <a:prstGeom prst="rect">
            <a:avLst/>
          </a:prstGeom>
          <a:noFill/>
          <a:ln>
            <a:noFill/>
          </a:ln>
        </p:spPr>
        <p:txBody>
          <a:bodyPr anchorCtr="0" anchor="t" bIns="91425" lIns="91425" spcFirstLastPara="1" rIns="91425" wrap="square" tIns="91425">
            <a:noAutofit/>
          </a:bodyPr>
          <a:lstStyle/>
          <a:p>
            <a:pPr indent="0" lvl="0" marL="0" rtl="0" algn="l">
              <a:lnSpc>
                <a:spcPct val="98000"/>
              </a:lnSpc>
              <a:spcBef>
                <a:spcPts val="0"/>
              </a:spcBef>
              <a:spcAft>
                <a:spcPts val="0"/>
              </a:spcAft>
              <a:buNone/>
            </a:pPr>
            <a:r>
              <a:rPr b="1" lang="es" sz="1300">
                <a:solidFill>
                  <a:srgbClr val="808000"/>
                </a:solidFill>
                <a:latin typeface="Consolas"/>
                <a:ea typeface="Consolas"/>
                <a:cs typeface="Consolas"/>
                <a:sym typeface="Consolas"/>
              </a:rPr>
              <a:t>bool</a:t>
            </a:r>
            <a:r>
              <a:rPr b="1" lang="es" sz="1300">
                <a:solidFill>
                  <a:srgbClr val="C0C0C0"/>
                </a:solidFill>
                <a:latin typeface="Consolas"/>
                <a:ea typeface="Consolas"/>
                <a:cs typeface="Consolas"/>
                <a:sym typeface="Consolas"/>
              </a:rPr>
              <a:t> </a:t>
            </a:r>
            <a:r>
              <a:rPr b="1" lang="es" sz="1300">
                <a:latin typeface="Consolas"/>
                <a:ea typeface="Consolas"/>
                <a:cs typeface="Consolas"/>
                <a:sym typeface="Consolas"/>
              </a:rPr>
              <a:t>borrar(</a:t>
            </a:r>
            <a:r>
              <a:rPr b="1" lang="es" sz="1300">
                <a:solidFill>
                  <a:srgbClr val="800080"/>
                </a:solidFill>
                <a:latin typeface="Consolas"/>
                <a:ea typeface="Consolas"/>
                <a:cs typeface="Consolas"/>
                <a:sym typeface="Consolas"/>
              </a:rPr>
              <a:t>Nodo*</a:t>
            </a:r>
            <a:r>
              <a:rPr b="1" lang="es" sz="1300">
                <a:solidFill>
                  <a:srgbClr val="C0C0C0"/>
                </a:solidFill>
                <a:latin typeface="Consolas"/>
                <a:ea typeface="Consolas"/>
                <a:cs typeface="Consolas"/>
                <a:sym typeface="Consolas"/>
              </a:rPr>
              <a:t> </a:t>
            </a:r>
            <a:r>
              <a:rPr b="1" lang="es" sz="1300">
                <a:latin typeface="Consolas"/>
                <a:ea typeface="Consolas"/>
                <a:cs typeface="Consolas"/>
                <a:sym typeface="Consolas"/>
              </a:rPr>
              <a:t>&amp;</a:t>
            </a:r>
            <a:r>
              <a:rPr b="1" lang="es" sz="1300">
                <a:solidFill>
                  <a:srgbClr val="C0C0C0"/>
                </a:solidFill>
                <a:latin typeface="Consolas"/>
                <a:ea typeface="Consolas"/>
                <a:cs typeface="Consolas"/>
                <a:sym typeface="Consolas"/>
              </a:rPr>
              <a:t> </a:t>
            </a:r>
            <a:r>
              <a:rPr b="1" lang="es" sz="1300">
                <a:latin typeface="Consolas"/>
                <a:ea typeface="Consolas"/>
                <a:cs typeface="Consolas"/>
                <a:sym typeface="Consolas"/>
              </a:rPr>
              <a:t>inicio,</a:t>
            </a:r>
            <a:r>
              <a:rPr b="1" lang="es" sz="1300">
                <a:solidFill>
                  <a:srgbClr val="C0C0C0"/>
                </a:solidFill>
                <a:latin typeface="Consolas"/>
                <a:ea typeface="Consolas"/>
                <a:cs typeface="Consolas"/>
                <a:sym typeface="Consolas"/>
              </a:rPr>
              <a:t> </a:t>
            </a:r>
            <a:r>
              <a:rPr b="1" lang="es" sz="1300">
                <a:solidFill>
                  <a:srgbClr val="808000"/>
                </a:solidFill>
                <a:latin typeface="Consolas"/>
                <a:ea typeface="Consolas"/>
                <a:cs typeface="Consolas"/>
                <a:sym typeface="Consolas"/>
              </a:rPr>
              <a:t>int</a:t>
            </a:r>
            <a:r>
              <a:rPr b="1" lang="es" sz="1300">
                <a:solidFill>
                  <a:srgbClr val="C0C0C0"/>
                </a:solidFill>
                <a:latin typeface="Consolas"/>
                <a:ea typeface="Consolas"/>
                <a:cs typeface="Consolas"/>
                <a:sym typeface="Consolas"/>
              </a:rPr>
              <a:t> </a:t>
            </a:r>
            <a:r>
              <a:rPr b="1" lang="es" sz="1300">
                <a:latin typeface="Consolas"/>
                <a:ea typeface="Consolas"/>
                <a:cs typeface="Consolas"/>
                <a:sym typeface="Consolas"/>
              </a:rPr>
              <a:t>datoABorrar){</a:t>
            </a:r>
            <a:endParaRPr sz="1300">
              <a:latin typeface="Consolas"/>
              <a:ea typeface="Consolas"/>
              <a:cs typeface="Consolas"/>
              <a:sym typeface="Consolas"/>
            </a:endParaRPr>
          </a:p>
          <a:p>
            <a:pPr indent="0" lvl="0" marL="0" rtl="0" algn="l">
              <a:lnSpc>
                <a:spcPct val="98000"/>
              </a:lnSpc>
              <a:spcBef>
                <a:spcPts val="0"/>
              </a:spcBef>
              <a:spcAft>
                <a:spcPts val="0"/>
              </a:spcAft>
              <a:buNone/>
            </a:pPr>
            <a:r>
              <a:rPr b="1" lang="es" sz="1300">
                <a:latin typeface="Consolas"/>
                <a:ea typeface="Consolas"/>
                <a:cs typeface="Consolas"/>
                <a:sym typeface="Consolas"/>
              </a:rPr>
              <a:t> </a:t>
            </a:r>
            <a:r>
              <a:rPr b="1" lang="es" sz="1300">
                <a:solidFill>
                  <a:srgbClr val="808000"/>
                </a:solidFill>
                <a:latin typeface="Consolas"/>
                <a:ea typeface="Consolas"/>
                <a:cs typeface="Consolas"/>
                <a:sym typeface="Consolas"/>
              </a:rPr>
              <a:t>if</a:t>
            </a:r>
            <a:r>
              <a:rPr b="1" lang="es" sz="1300">
                <a:latin typeface="Consolas"/>
                <a:ea typeface="Consolas"/>
                <a:cs typeface="Consolas"/>
                <a:sym typeface="Consolas"/>
              </a:rPr>
              <a:t> (inicio != </a:t>
            </a:r>
            <a:r>
              <a:rPr b="1" lang="es" sz="1300">
                <a:solidFill>
                  <a:srgbClr val="808000"/>
                </a:solidFill>
                <a:latin typeface="Consolas"/>
                <a:ea typeface="Consolas"/>
                <a:cs typeface="Consolas"/>
                <a:sym typeface="Consolas"/>
              </a:rPr>
              <a:t>nullptr</a:t>
            </a:r>
            <a:r>
              <a:rPr b="1" lang="es" sz="1300">
                <a:latin typeface="Consolas"/>
                <a:ea typeface="Consolas"/>
                <a:cs typeface="Consolas"/>
                <a:sym typeface="Consolas"/>
              </a:rPr>
              <a:t>){</a:t>
            </a:r>
            <a:endParaRPr sz="1300">
              <a:latin typeface="Consolas"/>
              <a:ea typeface="Consolas"/>
              <a:cs typeface="Consolas"/>
              <a:sym typeface="Consolas"/>
            </a:endParaRPr>
          </a:p>
          <a:p>
            <a:pPr indent="0" lvl="0" marL="0" rtl="0" algn="l">
              <a:lnSpc>
                <a:spcPct val="98000"/>
              </a:lnSpc>
              <a:spcBef>
                <a:spcPts val="0"/>
              </a:spcBef>
              <a:spcAft>
                <a:spcPts val="0"/>
              </a:spcAft>
              <a:buNone/>
            </a:pPr>
            <a:r>
              <a:rPr b="1" lang="es" sz="1300">
                <a:latin typeface="Consolas"/>
                <a:ea typeface="Consolas"/>
                <a:cs typeface="Consolas"/>
                <a:sym typeface="Consolas"/>
              </a:rPr>
              <a:t>        </a:t>
            </a:r>
            <a:r>
              <a:rPr b="1" lang="es" sz="1300">
                <a:solidFill>
                  <a:srgbClr val="800080"/>
                </a:solidFill>
                <a:latin typeface="Consolas"/>
                <a:ea typeface="Consolas"/>
                <a:cs typeface="Consolas"/>
                <a:sym typeface="Consolas"/>
              </a:rPr>
              <a:t>Nodo* </a:t>
            </a:r>
            <a:r>
              <a:rPr b="1" lang="es" sz="1300">
                <a:latin typeface="Consolas"/>
                <a:ea typeface="Consolas"/>
                <a:cs typeface="Consolas"/>
                <a:sym typeface="Consolas"/>
              </a:rPr>
              <a:t>aux = inicio;</a:t>
            </a:r>
            <a:endParaRPr sz="1300">
              <a:latin typeface="Consolas"/>
              <a:ea typeface="Consolas"/>
              <a:cs typeface="Consolas"/>
              <a:sym typeface="Consolas"/>
            </a:endParaRPr>
          </a:p>
          <a:p>
            <a:pPr indent="0" lvl="0" marL="0" rtl="0" algn="l">
              <a:lnSpc>
                <a:spcPct val="98000"/>
              </a:lnSpc>
              <a:spcBef>
                <a:spcPts val="0"/>
              </a:spcBef>
              <a:spcAft>
                <a:spcPts val="0"/>
              </a:spcAft>
              <a:buNone/>
            </a:pPr>
            <a:r>
              <a:rPr b="1" lang="es" sz="1300">
                <a:latin typeface="Consolas"/>
                <a:ea typeface="Consolas"/>
                <a:cs typeface="Consolas"/>
                <a:sym typeface="Consolas"/>
              </a:rPr>
              <a:t>        </a:t>
            </a:r>
            <a:r>
              <a:rPr b="1" lang="es" sz="1300">
                <a:solidFill>
                  <a:srgbClr val="808000"/>
                </a:solidFill>
                <a:latin typeface="Consolas"/>
                <a:ea typeface="Consolas"/>
                <a:cs typeface="Consolas"/>
                <a:sym typeface="Consolas"/>
              </a:rPr>
              <a:t>if</a:t>
            </a:r>
            <a:r>
              <a:rPr b="1" lang="es" sz="1300">
                <a:latin typeface="Consolas"/>
                <a:ea typeface="Consolas"/>
                <a:cs typeface="Consolas"/>
                <a:sym typeface="Consolas"/>
              </a:rPr>
              <a:t> (inicio-&gt;</a:t>
            </a:r>
            <a:r>
              <a:rPr b="1" lang="es" sz="1300">
                <a:solidFill>
                  <a:srgbClr val="800000"/>
                </a:solidFill>
                <a:latin typeface="Consolas"/>
                <a:ea typeface="Consolas"/>
                <a:cs typeface="Consolas"/>
                <a:sym typeface="Consolas"/>
              </a:rPr>
              <a:t>dato</a:t>
            </a:r>
            <a:r>
              <a:rPr b="1" lang="es" sz="1300">
                <a:latin typeface="Consolas"/>
                <a:ea typeface="Consolas"/>
                <a:cs typeface="Consolas"/>
                <a:sym typeface="Consolas"/>
              </a:rPr>
              <a:t> == datoABorrar){</a:t>
            </a:r>
            <a:endParaRPr sz="1300">
              <a:latin typeface="Consolas"/>
              <a:ea typeface="Consolas"/>
              <a:cs typeface="Consolas"/>
              <a:sym typeface="Consolas"/>
            </a:endParaRPr>
          </a:p>
          <a:p>
            <a:pPr indent="0" lvl="0" marL="0" rtl="0" algn="l">
              <a:lnSpc>
                <a:spcPct val="98000"/>
              </a:lnSpc>
              <a:spcBef>
                <a:spcPts val="0"/>
              </a:spcBef>
              <a:spcAft>
                <a:spcPts val="0"/>
              </a:spcAft>
              <a:buNone/>
            </a:pPr>
            <a:r>
              <a:rPr b="1" lang="es" sz="1300">
                <a:latin typeface="Consolas"/>
                <a:ea typeface="Consolas"/>
                <a:cs typeface="Consolas"/>
                <a:sym typeface="Consolas"/>
              </a:rPr>
              <a:t>            inicio = inicio-&gt;</a:t>
            </a:r>
            <a:r>
              <a:rPr b="1" lang="es" sz="1300">
                <a:solidFill>
                  <a:srgbClr val="800000"/>
                </a:solidFill>
                <a:latin typeface="Consolas"/>
                <a:ea typeface="Consolas"/>
                <a:cs typeface="Consolas"/>
                <a:sym typeface="Consolas"/>
              </a:rPr>
              <a:t>siguiente</a:t>
            </a:r>
            <a:r>
              <a:rPr b="1" lang="es" sz="1300">
                <a:latin typeface="Consolas"/>
                <a:ea typeface="Consolas"/>
                <a:cs typeface="Consolas"/>
                <a:sym typeface="Consolas"/>
              </a:rPr>
              <a:t>;</a:t>
            </a:r>
            <a:endParaRPr sz="1300">
              <a:latin typeface="Consolas"/>
              <a:ea typeface="Consolas"/>
              <a:cs typeface="Consolas"/>
              <a:sym typeface="Consolas"/>
            </a:endParaRPr>
          </a:p>
          <a:p>
            <a:pPr indent="0" lvl="0" marL="0" rtl="0" algn="l">
              <a:lnSpc>
                <a:spcPct val="98000"/>
              </a:lnSpc>
              <a:spcBef>
                <a:spcPts val="0"/>
              </a:spcBef>
              <a:spcAft>
                <a:spcPts val="0"/>
              </a:spcAft>
              <a:buNone/>
            </a:pPr>
            <a:r>
              <a:rPr b="1" lang="es" sz="1300">
                <a:latin typeface="Consolas"/>
                <a:ea typeface="Consolas"/>
                <a:cs typeface="Consolas"/>
                <a:sym typeface="Consolas"/>
              </a:rPr>
              <a:t>            delete aux;</a:t>
            </a:r>
            <a:endParaRPr sz="1300">
              <a:latin typeface="Consolas"/>
              <a:ea typeface="Consolas"/>
              <a:cs typeface="Consolas"/>
              <a:sym typeface="Consolas"/>
            </a:endParaRPr>
          </a:p>
          <a:p>
            <a:pPr indent="0" lvl="0" marL="0" rtl="0" algn="l">
              <a:lnSpc>
                <a:spcPct val="98000"/>
              </a:lnSpc>
              <a:spcBef>
                <a:spcPts val="0"/>
              </a:spcBef>
              <a:spcAft>
                <a:spcPts val="0"/>
              </a:spcAft>
              <a:buNone/>
            </a:pPr>
            <a:r>
              <a:rPr b="1" lang="es" sz="1300">
                <a:latin typeface="Consolas"/>
                <a:ea typeface="Consolas"/>
                <a:cs typeface="Consolas"/>
                <a:sym typeface="Consolas"/>
              </a:rPr>
              <a:t>        </a:t>
            </a:r>
            <a:r>
              <a:rPr b="1" lang="es" sz="1300">
                <a:latin typeface="Consolas"/>
                <a:ea typeface="Consolas"/>
                <a:cs typeface="Consolas"/>
                <a:sym typeface="Consolas"/>
              </a:rPr>
              <a:t>    </a:t>
            </a:r>
            <a:r>
              <a:rPr b="1" lang="es" sz="1300">
                <a:solidFill>
                  <a:srgbClr val="808000"/>
                </a:solidFill>
                <a:latin typeface="Consolas"/>
                <a:ea typeface="Consolas"/>
                <a:cs typeface="Consolas"/>
                <a:sym typeface="Consolas"/>
              </a:rPr>
              <a:t>return true;          </a:t>
            </a:r>
            <a:r>
              <a:rPr b="1" lang="es" sz="1300">
                <a:solidFill>
                  <a:srgbClr val="008000"/>
                </a:solidFill>
                <a:latin typeface="Consolas"/>
                <a:ea typeface="Consolas"/>
                <a:cs typeface="Consolas"/>
                <a:sym typeface="Consolas"/>
              </a:rPr>
              <a:t>//Se eliminó el elemento (estaba al principio)</a:t>
            </a:r>
            <a:endParaRPr sz="1300">
              <a:latin typeface="Consolas"/>
              <a:ea typeface="Consolas"/>
              <a:cs typeface="Consolas"/>
              <a:sym typeface="Consolas"/>
            </a:endParaRPr>
          </a:p>
          <a:p>
            <a:pPr indent="0" lvl="0" marL="0" rtl="0" algn="l">
              <a:lnSpc>
                <a:spcPct val="98000"/>
              </a:lnSpc>
              <a:spcBef>
                <a:spcPts val="0"/>
              </a:spcBef>
              <a:spcAft>
                <a:spcPts val="0"/>
              </a:spcAft>
              <a:buNone/>
            </a:pPr>
            <a:r>
              <a:rPr b="1" lang="es" sz="1300">
                <a:latin typeface="Consolas"/>
                <a:ea typeface="Consolas"/>
                <a:cs typeface="Consolas"/>
                <a:sym typeface="Consolas"/>
              </a:rPr>
              <a:t>        </a:t>
            </a:r>
            <a:r>
              <a:rPr b="1" lang="es" sz="1300">
                <a:latin typeface="Consolas"/>
                <a:ea typeface="Consolas"/>
                <a:cs typeface="Consolas"/>
                <a:sym typeface="Consolas"/>
              </a:rPr>
              <a:t>}</a:t>
            </a:r>
            <a:endParaRPr sz="1300">
              <a:latin typeface="Consolas"/>
              <a:ea typeface="Consolas"/>
              <a:cs typeface="Consolas"/>
              <a:sym typeface="Consolas"/>
            </a:endParaRPr>
          </a:p>
          <a:p>
            <a:pPr indent="0" lvl="0" marL="0" rtl="0" algn="l">
              <a:lnSpc>
                <a:spcPct val="98000"/>
              </a:lnSpc>
              <a:spcBef>
                <a:spcPts val="0"/>
              </a:spcBef>
              <a:spcAft>
                <a:spcPts val="0"/>
              </a:spcAft>
              <a:buNone/>
            </a:pPr>
            <a:r>
              <a:rPr b="1" lang="es" sz="1300">
                <a:latin typeface="Consolas"/>
                <a:ea typeface="Consolas"/>
                <a:cs typeface="Consolas"/>
                <a:sym typeface="Consolas"/>
              </a:rPr>
              <a:t>        </a:t>
            </a:r>
            <a:r>
              <a:rPr b="1" lang="es" sz="1300">
                <a:solidFill>
                  <a:srgbClr val="808000"/>
                </a:solidFill>
                <a:latin typeface="Consolas"/>
                <a:ea typeface="Consolas"/>
                <a:cs typeface="Consolas"/>
                <a:sym typeface="Consolas"/>
              </a:rPr>
              <a:t>else</a:t>
            </a:r>
            <a:r>
              <a:rPr b="1" lang="es" sz="1300">
                <a:latin typeface="Consolas"/>
                <a:ea typeface="Consolas"/>
                <a:cs typeface="Consolas"/>
                <a:sym typeface="Consolas"/>
              </a:rPr>
              <a:t>{</a:t>
            </a:r>
            <a:endParaRPr sz="1300">
              <a:latin typeface="Consolas"/>
              <a:ea typeface="Consolas"/>
              <a:cs typeface="Consolas"/>
              <a:sym typeface="Consolas"/>
            </a:endParaRPr>
          </a:p>
          <a:p>
            <a:pPr indent="0" lvl="0" marL="0" rtl="0" algn="l">
              <a:lnSpc>
                <a:spcPct val="98000"/>
              </a:lnSpc>
              <a:spcBef>
                <a:spcPts val="0"/>
              </a:spcBef>
              <a:spcAft>
                <a:spcPts val="0"/>
              </a:spcAft>
              <a:buNone/>
            </a:pPr>
            <a:r>
              <a:rPr b="1" lang="es" sz="1300">
                <a:latin typeface="Consolas"/>
                <a:ea typeface="Consolas"/>
                <a:cs typeface="Consolas"/>
                <a:sym typeface="Consolas"/>
              </a:rPr>
              <a:t>            </a:t>
            </a:r>
            <a:r>
              <a:rPr b="1" lang="es" sz="1300">
                <a:solidFill>
                  <a:srgbClr val="808000"/>
                </a:solidFill>
                <a:latin typeface="Consolas"/>
                <a:ea typeface="Consolas"/>
                <a:cs typeface="Consolas"/>
                <a:sym typeface="Consolas"/>
              </a:rPr>
              <a:t>while </a:t>
            </a:r>
            <a:r>
              <a:rPr b="1" lang="es" sz="1300">
                <a:latin typeface="Consolas"/>
                <a:ea typeface="Consolas"/>
                <a:cs typeface="Consolas"/>
                <a:sym typeface="Consolas"/>
              </a:rPr>
              <a:t>(aux-&gt;</a:t>
            </a:r>
            <a:r>
              <a:rPr b="1" lang="es" sz="1300">
                <a:solidFill>
                  <a:srgbClr val="800000"/>
                </a:solidFill>
                <a:latin typeface="Consolas"/>
                <a:ea typeface="Consolas"/>
                <a:cs typeface="Consolas"/>
                <a:sym typeface="Consolas"/>
              </a:rPr>
              <a:t>siguiente</a:t>
            </a:r>
            <a:r>
              <a:rPr b="1" lang="es" sz="1300">
                <a:latin typeface="Consolas"/>
                <a:ea typeface="Consolas"/>
                <a:cs typeface="Consolas"/>
                <a:sym typeface="Consolas"/>
              </a:rPr>
              <a:t> != </a:t>
            </a:r>
            <a:r>
              <a:rPr b="1" lang="es" sz="1300">
                <a:solidFill>
                  <a:srgbClr val="808000"/>
                </a:solidFill>
                <a:latin typeface="Consolas"/>
                <a:ea typeface="Consolas"/>
                <a:cs typeface="Consolas"/>
                <a:sym typeface="Consolas"/>
              </a:rPr>
              <a:t>nullptr</a:t>
            </a:r>
            <a:r>
              <a:rPr b="1" lang="es" sz="1300">
                <a:latin typeface="Consolas"/>
                <a:ea typeface="Consolas"/>
                <a:cs typeface="Consolas"/>
                <a:sym typeface="Consolas"/>
              </a:rPr>
              <a:t> &amp;&amp; aux-&gt;</a:t>
            </a:r>
            <a:r>
              <a:rPr b="1" lang="es" sz="1300">
                <a:solidFill>
                  <a:srgbClr val="800000"/>
                </a:solidFill>
                <a:latin typeface="Consolas"/>
                <a:ea typeface="Consolas"/>
                <a:cs typeface="Consolas"/>
                <a:sym typeface="Consolas"/>
              </a:rPr>
              <a:t>siguiente-</a:t>
            </a:r>
            <a:r>
              <a:rPr b="1" lang="es" sz="1300">
                <a:latin typeface="Consolas"/>
                <a:ea typeface="Consolas"/>
                <a:cs typeface="Consolas"/>
                <a:sym typeface="Consolas"/>
              </a:rPr>
              <a:t>&gt;</a:t>
            </a:r>
            <a:r>
              <a:rPr b="1" lang="es" sz="1300">
                <a:solidFill>
                  <a:srgbClr val="800000"/>
                </a:solidFill>
                <a:latin typeface="Consolas"/>
                <a:ea typeface="Consolas"/>
                <a:cs typeface="Consolas"/>
                <a:sym typeface="Consolas"/>
              </a:rPr>
              <a:t>dato </a:t>
            </a:r>
            <a:r>
              <a:rPr b="1" lang="es" sz="1300">
                <a:latin typeface="Consolas"/>
                <a:ea typeface="Consolas"/>
                <a:cs typeface="Consolas"/>
                <a:sym typeface="Consolas"/>
              </a:rPr>
              <a:t>!= datoABorrar)</a:t>
            </a:r>
            <a:endParaRPr sz="1300">
              <a:latin typeface="Consolas"/>
              <a:ea typeface="Consolas"/>
              <a:cs typeface="Consolas"/>
              <a:sym typeface="Consolas"/>
            </a:endParaRPr>
          </a:p>
          <a:p>
            <a:pPr indent="0" lvl="0" marL="0" rtl="0" algn="l">
              <a:lnSpc>
                <a:spcPct val="98000"/>
              </a:lnSpc>
              <a:spcBef>
                <a:spcPts val="0"/>
              </a:spcBef>
              <a:spcAft>
                <a:spcPts val="0"/>
              </a:spcAft>
              <a:buNone/>
            </a:pPr>
            <a:r>
              <a:rPr b="1" lang="es" sz="1300">
                <a:latin typeface="Consolas"/>
                <a:ea typeface="Consolas"/>
                <a:cs typeface="Consolas"/>
                <a:sym typeface="Consolas"/>
              </a:rPr>
              <a:t>                aux = aux-&gt;</a:t>
            </a:r>
            <a:r>
              <a:rPr b="1" lang="es" sz="1300">
                <a:solidFill>
                  <a:srgbClr val="800000"/>
                </a:solidFill>
                <a:latin typeface="Consolas"/>
                <a:ea typeface="Consolas"/>
                <a:cs typeface="Consolas"/>
                <a:sym typeface="Consolas"/>
              </a:rPr>
              <a:t>siguiente</a:t>
            </a:r>
            <a:r>
              <a:rPr b="1" lang="es" sz="1300">
                <a:latin typeface="Consolas"/>
                <a:ea typeface="Consolas"/>
                <a:cs typeface="Consolas"/>
                <a:sym typeface="Consolas"/>
              </a:rPr>
              <a:t>;</a:t>
            </a:r>
            <a:endParaRPr sz="1300">
              <a:latin typeface="Consolas"/>
              <a:ea typeface="Consolas"/>
              <a:cs typeface="Consolas"/>
              <a:sym typeface="Consolas"/>
            </a:endParaRPr>
          </a:p>
          <a:p>
            <a:pPr indent="0" lvl="0" marL="0" rtl="0" algn="l">
              <a:lnSpc>
                <a:spcPct val="98000"/>
              </a:lnSpc>
              <a:spcBef>
                <a:spcPts val="0"/>
              </a:spcBef>
              <a:spcAft>
                <a:spcPts val="0"/>
              </a:spcAft>
              <a:buNone/>
            </a:pPr>
            <a:r>
              <a:rPr b="1" lang="es" sz="1300">
                <a:latin typeface="Consolas"/>
                <a:ea typeface="Consolas"/>
                <a:cs typeface="Consolas"/>
                <a:sym typeface="Consolas"/>
              </a:rPr>
              <a:t>            </a:t>
            </a:r>
            <a:r>
              <a:rPr b="1" lang="es" sz="1300">
                <a:solidFill>
                  <a:srgbClr val="808000"/>
                </a:solidFill>
                <a:latin typeface="Consolas"/>
                <a:ea typeface="Consolas"/>
                <a:cs typeface="Consolas"/>
                <a:sym typeface="Consolas"/>
              </a:rPr>
              <a:t>if</a:t>
            </a:r>
            <a:r>
              <a:rPr b="1" lang="es" sz="1300">
                <a:latin typeface="Consolas"/>
                <a:ea typeface="Consolas"/>
                <a:cs typeface="Consolas"/>
                <a:sym typeface="Consolas"/>
              </a:rPr>
              <a:t> (aux-&gt;</a:t>
            </a:r>
            <a:r>
              <a:rPr b="1" lang="es" sz="1300">
                <a:solidFill>
                  <a:srgbClr val="800000"/>
                </a:solidFill>
                <a:latin typeface="Consolas"/>
                <a:ea typeface="Consolas"/>
                <a:cs typeface="Consolas"/>
                <a:sym typeface="Consolas"/>
              </a:rPr>
              <a:t>siguiente</a:t>
            </a:r>
            <a:r>
              <a:rPr b="1" lang="es" sz="1300">
                <a:latin typeface="Consolas"/>
                <a:ea typeface="Consolas"/>
                <a:cs typeface="Consolas"/>
                <a:sym typeface="Consolas"/>
              </a:rPr>
              <a:t> == </a:t>
            </a:r>
            <a:r>
              <a:rPr b="1" lang="es" sz="1300">
                <a:solidFill>
                  <a:srgbClr val="808000"/>
                </a:solidFill>
                <a:latin typeface="Consolas"/>
                <a:ea typeface="Consolas"/>
                <a:cs typeface="Consolas"/>
                <a:sym typeface="Consolas"/>
              </a:rPr>
              <a:t>nullptr</a:t>
            </a:r>
            <a:r>
              <a:rPr b="1" lang="es" sz="1300">
                <a:latin typeface="Consolas"/>
                <a:ea typeface="Consolas"/>
                <a:cs typeface="Consolas"/>
                <a:sym typeface="Consolas"/>
              </a:rPr>
              <a:t>)</a:t>
            </a:r>
            <a:endParaRPr sz="1300">
              <a:latin typeface="Consolas"/>
              <a:ea typeface="Consolas"/>
              <a:cs typeface="Consolas"/>
              <a:sym typeface="Consolas"/>
            </a:endParaRPr>
          </a:p>
          <a:p>
            <a:pPr indent="0" lvl="0" marL="0" rtl="0" algn="l">
              <a:lnSpc>
                <a:spcPct val="98000"/>
              </a:lnSpc>
              <a:spcBef>
                <a:spcPts val="0"/>
              </a:spcBef>
              <a:spcAft>
                <a:spcPts val="0"/>
              </a:spcAft>
              <a:buNone/>
            </a:pPr>
            <a:r>
              <a:rPr b="1" lang="es" sz="1300">
                <a:latin typeface="Consolas"/>
                <a:ea typeface="Consolas"/>
                <a:cs typeface="Consolas"/>
                <a:sym typeface="Consolas"/>
              </a:rPr>
              <a:t>               </a:t>
            </a:r>
            <a:r>
              <a:rPr b="1" lang="es" sz="1300">
                <a:latin typeface="Consolas"/>
                <a:ea typeface="Consolas"/>
                <a:cs typeface="Consolas"/>
                <a:sym typeface="Consolas"/>
              </a:rPr>
              <a:t> </a:t>
            </a:r>
            <a:r>
              <a:rPr b="1" lang="es" sz="1300">
                <a:solidFill>
                  <a:srgbClr val="808000"/>
                </a:solidFill>
                <a:latin typeface="Consolas"/>
                <a:ea typeface="Consolas"/>
                <a:cs typeface="Consolas"/>
                <a:sym typeface="Consolas"/>
              </a:rPr>
              <a:t>return false;</a:t>
            </a:r>
            <a:r>
              <a:rPr b="1" lang="es" sz="1300">
                <a:solidFill>
                  <a:srgbClr val="808000"/>
                </a:solidFill>
                <a:latin typeface="Consolas"/>
                <a:ea typeface="Consolas"/>
                <a:cs typeface="Consolas"/>
                <a:sym typeface="Consolas"/>
              </a:rPr>
              <a:t>     </a:t>
            </a:r>
            <a:r>
              <a:rPr b="1" lang="es" sz="1300">
                <a:solidFill>
                  <a:srgbClr val="008000"/>
                </a:solidFill>
                <a:latin typeface="Consolas"/>
                <a:ea typeface="Consolas"/>
                <a:cs typeface="Consolas"/>
                <a:sym typeface="Consolas"/>
              </a:rPr>
              <a:t>//No se encontró el elemento</a:t>
            </a:r>
            <a:endParaRPr sz="1300">
              <a:latin typeface="Consolas"/>
              <a:ea typeface="Consolas"/>
              <a:cs typeface="Consolas"/>
              <a:sym typeface="Consolas"/>
            </a:endParaRPr>
          </a:p>
          <a:p>
            <a:pPr indent="0" lvl="0" marL="0" rtl="0" algn="l">
              <a:lnSpc>
                <a:spcPct val="98000"/>
              </a:lnSpc>
              <a:spcBef>
                <a:spcPts val="0"/>
              </a:spcBef>
              <a:spcAft>
                <a:spcPts val="0"/>
              </a:spcAft>
              <a:buNone/>
            </a:pPr>
            <a:r>
              <a:rPr b="1" lang="es" sz="1300">
                <a:latin typeface="Consolas"/>
                <a:ea typeface="Consolas"/>
                <a:cs typeface="Consolas"/>
                <a:sym typeface="Consolas"/>
              </a:rPr>
              <a:t>	        </a:t>
            </a:r>
            <a:r>
              <a:rPr b="1" lang="es" sz="1300">
                <a:solidFill>
                  <a:srgbClr val="808000"/>
                </a:solidFill>
                <a:latin typeface="Consolas"/>
                <a:ea typeface="Consolas"/>
                <a:cs typeface="Consolas"/>
                <a:sym typeface="Consolas"/>
              </a:rPr>
              <a:t>else</a:t>
            </a:r>
            <a:r>
              <a:rPr b="1" lang="es" sz="1300">
                <a:latin typeface="Consolas"/>
                <a:ea typeface="Consolas"/>
                <a:cs typeface="Consolas"/>
                <a:sym typeface="Consolas"/>
              </a:rPr>
              <a:t>{</a:t>
            </a:r>
            <a:endParaRPr sz="1300">
              <a:latin typeface="Consolas"/>
              <a:ea typeface="Consolas"/>
              <a:cs typeface="Consolas"/>
              <a:sym typeface="Consolas"/>
            </a:endParaRPr>
          </a:p>
          <a:p>
            <a:pPr indent="0" lvl="0" marL="0" rtl="0" algn="l">
              <a:lnSpc>
                <a:spcPct val="98000"/>
              </a:lnSpc>
              <a:spcBef>
                <a:spcPts val="0"/>
              </a:spcBef>
              <a:spcAft>
                <a:spcPts val="0"/>
              </a:spcAft>
              <a:buNone/>
            </a:pPr>
            <a:r>
              <a:rPr b="1" lang="es" sz="1300">
                <a:latin typeface="Consolas"/>
                <a:ea typeface="Consolas"/>
                <a:cs typeface="Consolas"/>
                <a:sym typeface="Consolas"/>
              </a:rPr>
              <a:t>                </a:t>
            </a:r>
            <a:r>
              <a:rPr b="1" lang="es" sz="1300">
                <a:solidFill>
                  <a:srgbClr val="808000"/>
                </a:solidFill>
                <a:latin typeface="Consolas"/>
                <a:ea typeface="Consolas"/>
                <a:cs typeface="Consolas"/>
                <a:sym typeface="Consolas"/>
              </a:rPr>
              <a:t>if</a:t>
            </a:r>
            <a:r>
              <a:rPr b="1" lang="es" sz="1300">
                <a:latin typeface="Consolas"/>
                <a:ea typeface="Consolas"/>
                <a:cs typeface="Consolas"/>
                <a:sym typeface="Consolas"/>
              </a:rPr>
              <a:t> (aux-&gt;</a:t>
            </a:r>
            <a:r>
              <a:rPr b="1" lang="es" sz="1300">
                <a:solidFill>
                  <a:srgbClr val="800000"/>
                </a:solidFill>
                <a:latin typeface="Consolas"/>
                <a:ea typeface="Consolas"/>
                <a:cs typeface="Consolas"/>
                <a:sym typeface="Consolas"/>
              </a:rPr>
              <a:t>siguiente-</a:t>
            </a:r>
            <a:r>
              <a:rPr b="1" lang="es" sz="1300">
                <a:latin typeface="Consolas"/>
                <a:ea typeface="Consolas"/>
                <a:cs typeface="Consolas"/>
                <a:sym typeface="Consolas"/>
              </a:rPr>
              <a:t>&gt;</a:t>
            </a:r>
            <a:r>
              <a:rPr b="1" lang="es" sz="1300">
                <a:solidFill>
                  <a:srgbClr val="800000"/>
                </a:solidFill>
                <a:latin typeface="Consolas"/>
                <a:ea typeface="Consolas"/>
                <a:cs typeface="Consolas"/>
                <a:sym typeface="Consolas"/>
              </a:rPr>
              <a:t>dato</a:t>
            </a:r>
            <a:r>
              <a:rPr b="1" lang="es" sz="1300">
                <a:latin typeface="Consolas"/>
                <a:ea typeface="Consolas"/>
                <a:cs typeface="Consolas"/>
                <a:sym typeface="Consolas"/>
              </a:rPr>
              <a:t> == datoABorrar){</a:t>
            </a:r>
            <a:endParaRPr sz="1300">
              <a:latin typeface="Consolas"/>
              <a:ea typeface="Consolas"/>
              <a:cs typeface="Consolas"/>
              <a:sym typeface="Consolas"/>
            </a:endParaRPr>
          </a:p>
          <a:p>
            <a:pPr indent="0" lvl="0" marL="0" rtl="0" algn="l">
              <a:lnSpc>
                <a:spcPct val="98000"/>
              </a:lnSpc>
              <a:spcBef>
                <a:spcPts val="0"/>
              </a:spcBef>
              <a:spcAft>
                <a:spcPts val="0"/>
              </a:spcAft>
              <a:buNone/>
            </a:pPr>
            <a:r>
              <a:rPr b="1" lang="es" sz="1300">
                <a:latin typeface="Consolas"/>
                <a:ea typeface="Consolas"/>
                <a:cs typeface="Consolas"/>
                <a:sym typeface="Consolas"/>
              </a:rPr>
              <a:t>                    </a:t>
            </a:r>
            <a:r>
              <a:rPr b="1" lang="es" sz="1300">
                <a:solidFill>
                  <a:srgbClr val="800080"/>
                </a:solidFill>
                <a:latin typeface="Consolas"/>
                <a:ea typeface="Consolas"/>
                <a:cs typeface="Consolas"/>
                <a:sym typeface="Consolas"/>
              </a:rPr>
              <a:t>Nodo* </a:t>
            </a:r>
            <a:r>
              <a:rPr b="1" lang="es" sz="1300">
                <a:latin typeface="Consolas"/>
                <a:ea typeface="Consolas"/>
                <a:cs typeface="Consolas"/>
                <a:sym typeface="Consolas"/>
              </a:rPr>
              <a:t>aEliminar = aux-&gt;</a:t>
            </a:r>
            <a:r>
              <a:rPr b="1" lang="es" sz="1300">
                <a:solidFill>
                  <a:srgbClr val="800000"/>
                </a:solidFill>
                <a:latin typeface="Consolas"/>
                <a:ea typeface="Consolas"/>
                <a:cs typeface="Consolas"/>
                <a:sym typeface="Consolas"/>
              </a:rPr>
              <a:t>siguiente</a:t>
            </a:r>
            <a:r>
              <a:rPr b="1" lang="es" sz="1300">
                <a:latin typeface="Consolas"/>
                <a:ea typeface="Consolas"/>
                <a:cs typeface="Consolas"/>
                <a:sym typeface="Consolas"/>
              </a:rPr>
              <a:t>;</a:t>
            </a:r>
            <a:endParaRPr sz="1300">
              <a:latin typeface="Consolas"/>
              <a:ea typeface="Consolas"/>
              <a:cs typeface="Consolas"/>
              <a:sym typeface="Consolas"/>
            </a:endParaRPr>
          </a:p>
          <a:p>
            <a:pPr indent="0" lvl="0" marL="0" rtl="0" algn="l">
              <a:lnSpc>
                <a:spcPct val="98000"/>
              </a:lnSpc>
              <a:spcBef>
                <a:spcPts val="0"/>
              </a:spcBef>
              <a:spcAft>
                <a:spcPts val="0"/>
              </a:spcAft>
              <a:buNone/>
            </a:pPr>
            <a:r>
              <a:rPr b="1" lang="es" sz="1300">
                <a:latin typeface="Consolas"/>
                <a:ea typeface="Consolas"/>
                <a:cs typeface="Consolas"/>
                <a:sym typeface="Consolas"/>
              </a:rPr>
              <a:t>                    aux-&gt;</a:t>
            </a:r>
            <a:r>
              <a:rPr b="1" lang="es" sz="1300">
                <a:solidFill>
                  <a:srgbClr val="800000"/>
                </a:solidFill>
                <a:latin typeface="Consolas"/>
                <a:ea typeface="Consolas"/>
                <a:cs typeface="Consolas"/>
                <a:sym typeface="Consolas"/>
              </a:rPr>
              <a:t>siguiente</a:t>
            </a:r>
            <a:r>
              <a:rPr b="1" lang="es" sz="1300">
                <a:latin typeface="Consolas"/>
                <a:ea typeface="Consolas"/>
                <a:cs typeface="Consolas"/>
                <a:sym typeface="Consolas"/>
              </a:rPr>
              <a:t> = aux-&gt;</a:t>
            </a:r>
            <a:r>
              <a:rPr b="1" lang="es" sz="1300">
                <a:solidFill>
                  <a:srgbClr val="800000"/>
                </a:solidFill>
                <a:latin typeface="Consolas"/>
                <a:ea typeface="Consolas"/>
                <a:cs typeface="Consolas"/>
                <a:sym typeface="Consolas"/>
              </a:rPr>
              <a:t>siguiente-</a:t>
            </a:r>
            <a:r>
              <a:rPr b="1" lang="es" sz="1300">
                <a:latin typeface="Consolas"/>
                <a:ea typeface="Consolas"/>
                <a:cs typeface="Consolas"/>
                <a:sym typeface="Consolas"/>
              </a:rPr>
              <a:t>&gt;</a:t>
            </a:r>
            <a:r>
              <a:rPr b="1" lang="es" sz="1300">
                <a:solidFill>
                  <a:srgbClr val="800000"/>
                </a:solidFill>
                <a:latin typeface="Consolas"/>
                <a:ea typeface="Consolas"/>
                <a:cs typeface="Consolas"/>
                <a:sym typeface="Consolas"/>
              </a:rPr>
              <a:t>siguiente</a:t>
            </a:r>
            <a:r>
              <a:rPr b="1" lang="es" sz="1300">
                <a:latin typeface="Consolas"/>
                <a:ea typeface="Consolas"/>
                <a:cs typeface="Consolas"/>
                <a:sym typeface="Consolas"/>
              </a:rPr>
              <a:t>;</a:t>
            </a:r>
            <a:endParaRPr sz="1300">
              <a:latin typeface="Consolas"/>
              <a:ea typeface="Consolas"/>
              <a:cs typeface="Consolas"/>
              <a:sym typeface="Consolas"/>
            </a:endParaRPr>
          </a:p>
          <a:p>
            <a:pPr indent="0" lvl="0" marL="0" rtl="0" algn="l">
              <a:lnSpc>
                <a:spcPct val="98000"/>
              </a:lnSpc>
              <a:spcBef>
                <a:spcPts val="0"/>
              </a:spcBef>
              <a:spcAft>
                <a:spcPts val="0"/>
              </a:spcAft>
              <a:buNone/>
            </a:pPr>
            <a:r>
              <a:rPr b="1" lang="es" sz="1300">
                <a:latin typeface="Consolas"/>
                <a:ea typeface="Consolas"/>
                <a:cs typeface="Consolas"/>
                <a:sym typeface="Consolas"/>
              </a:rPr>
              <a:t>                    </a:t>
            </a:r>
            <a:r>
              <a:rPr b="1" lang="es" sz="1300">
                <a:solidFill>
                  <a:srgbClr val="808000"/>
                </a:solidFill>
                <a:latin typeface="Consolas"/>
                <a:ea typeface="Consolas"/>
                <a:cs typeface="Consolas"/>
                <a:sym typeface="Consolas"/>
              </a:rPr>
              <a:t>delete</a:t>
            </a:r>
            <a:r>
              <a:rPr b="1" lang="es" sz="1300">
                <a:latin typeface="Consolas"/>
                <a:ea typeface="Consolas"/>
                <a:cs typeface="Consolas"/>
                <a:sym typeface="Consolas"/>
              </a:rPr>
              <a:t> aEliminar;</a:t>
            </a:r>
            <a:endParaRPr sz="1300">
              <a:latin typeface="Consolas"/>
              <a:ea typeface="Consolas"/>
              <a:cs typeface="Consolas"/>
              <a:sym typeface="Consolas"/>
            </a:endParaRPr>
          </a:p>
          <a:p>
            <a:pPr indent="0" lvl="0" marL="0" rtl="0" algn="l">
              <a:lnSpc>
                <a:spcPct val="98000"/>
              </a:lnSpc>
              <a:spcBef>
                <a:spcPts val="0"/>
              </a:spcBef>
              <a:spcAft>
                <a:spcPts val="0"/>
              </a:spcAft>
              <a:buNone/>
            </a:pPr>
            <a:r>
              <a:rPr b="1" lang="es" sz="1300">
                <a:latin typeface="Consolas"/>
                <a:ea typeface="Consolas"/>
                <a:cs typeface="Consolas"/>
                <a:sym typeface="Consolas"/>
              </a:rPr>
              <a:t>                </a:t>
            </a:r>
            <a:r>
              <a:rPr b="1" lang="es" sz="1300">
                <a:latin typeface="Consolas"/>
                <a:ea typeface="Consolas"/>
                <a:cs typeface="Consolas"/>
                <a:sym typeface="Consolas"/>
              </a:rPr>
              <a:t>    </a:t>
            </a:r>
            <a:r>
              <a:rPr b="1" lang="es" sz="1300">
                <a:solidFill>
                  <a:srgbClr val="808000"/>
                </a:solidFill>
                <a:latin typeface="Consolas"/>
                <a:ea typeface="Consolas"/>
                <a:cs typeface="Consolas"/>
                <a:sym typeface="Consolas"/>
              </a:rPr>
              <a:t>return true;  </a:t>
            </a:r>
            <a:r>
              <a:rPr b="1" lang="es" sz="1300">
                <a:solidFill>
                  <a:srgbClr val="008000"/>
                </a:solidFill>
                <a:latin typeface="Consolas"/>
                <a:ea typeface="Consolas"/>
                <a:cs typeface="Consolas"/>
                <a:sym typeface="Consolas"/>
              </a:rPr>
              <a:t>//Se eliminó el elemento (no estaba al principio)</a:t>
            </a:r>
            <a:endParaRPr sz="1300">
              <a:latin typeface="Consolas"/>
              <a:ea typeface="Consolas"/>
              <a:cs typeface="Consolas"/>
              <a:sym typeface="Consolas"/>
            </a:endParaRPr>
          </a:p>
          <a:p>
            <a:pPr indent="0" lvl="0" marL="0" rtl="0" algn="l">
              <a:lnSpc>
                <a:spcPct val="98000"/>
              </a:lnSpc>
              <a:spcBef>
                <a:spcPts val="0"/>
              </a:spcBef>
              <a:spcAft>
                <a:spcPts val="0"/>
              </a:spcAft>
              <a:buNone/>
            </a:pPr>
            <a:r>
              <a:rPr b="1" lang="es" sz="1300">
                <a:latin typeface="Consolas"/>
                <a:ea typeface="Consolas"/>
                <a:cs typeface="Consolas"/>
                <a:sym typeface="Consolas"/>
              </a:rPr>
              <a:t>                </a:t>
            </a:r>
            <a:r>
              <a:rPr b="1" lang="es" sz="1300">
                <a:latin typeface="Consolas"/>
                <a:ea typeface="Consolas"/>
                <a:cs typeface="Consolas"/>
                <a:sym typeface="Consolas"/>
              </a:rPr>
              <a:t>}</a:t>
            </a:r>
            <a:endParaRPr sz="1300">
              <a:latin typeface="Consolas"/>
              <a:ea typeface="Consolas"/>
              <a:cs typeface="Consolas"/>
              <a:sym typeface="Consolas"/>
            </a:endParaRPr>
          </a:p>
          <a:p>
            <a:pPr indent="0" lvl="0" marL="0" rtl="0" algn="l">
              <a:lnSpc>
                <a:spcPct val="98000"/>
              </a:lnSpc>
              <a:spcBef>
                <a:spcPts val="0"/>
              </a:spcBef>
              <a:spcAft>
                <a:spcPts val="0"/>
              </a:spcAft>
              <a:buNone/>
            </a:pPr>
            <a:r>
              <a:rPr b="1" lang="es" sz="1300">
                <a:latin typeface="Consolas"/>
                <a:ea typeface="Consolas"/>
                <a:cs typeface="Consolas"/>
                <a:sym typeface="Consolas"/>
              </a:rPr>
              <a:t>            }</a:t>
            </a:r>
            <a:endParaRPr sz="1300">
              <a:latin typeface="Consolas"/>
              <a:ea typeface="Consolas"/>
              <a:cs typeface="Consolas"/>
              <a:sym typeface="Consolas"/>
            </a:endParaRPr>
          </a:p>
          <a:p>
            <a:pPr indent="0" lvl="0" marL="0" rtl="0" algn="l">
              <a:lnSpc>
                <a:spcPct val="98000"/>
              </a:lnSpc>
              <a:spcBef>
                <a:spcPts val="0"/>
              </a:spcBef>
              <a:spcAft>
                <a:spcPts val="0"/>
              </a:spcAft>
              <a:buNone/>
            </a:pPr>
            <a:r>
              <a:rPr b="1" lang="es" sz="1300">
                <a:latin typeface="Consolas"/>
                <a:ea typeface="Consolas"/>
                <a:cs typeface="Consolas"/>
                <a:sym typeface="Consolas"/>
              </a:rPr>
              <a:t>        }</a:t>
            </a:r>
            <a:endParaRPr sz="1300">
              <a:latin typeface="Consolas"/>
              <a:ea typeface="Consolas"/>
              <a:cs typeface="Consolas"/>
              <a:sym typeface="Consolas"/>
            </a:endParaRPr>
          </a:p>
          <a:p>
            <a:pPr indent="0" lvl="0" marL="0" rtl="0" algn="l">
              <a:lnSpc>
                <a:spcPct val="98000"/>
              </a:lnSpc>
              <a:spcBef>
                <a:spcPts val="0"/>
              </a:spcBef>
              <a:spcAft>
                <a:spcPts val="0"/>
              </a:spcAft>
              <a:buNone/>
            </a:pPr>
            <a:r>
              <a:rPr b="1" lang="es" sz="1300">
                <a:latin typeface="Consolas"/>
                <a:ea typeface="Consolas"/>
                <a:cs typeface="Consolas"/>
                <a:sym typeface="Consolas"/>
              </a:rPr>
              <a:t>    }</a:t>
            </a:r>
            <a:endParaRPr sz="1300">
              <a:latin typeface="Consolas"/>
              <a:ea typeface="Consolas"/>
              <a:cs typeface="Consolas"/>
              <a:sym typeface="Consolas"/>
            </a:endParaRPr>
          </a:p>
          <a:p>
            <a:pPr indent="0" lvl="0" marL="0" rtl="0" algn="l">
              <a:lnSpc>
                <a:spcPct val="98000"/>
              </a:lnSpc>
              <a:spcBef>
                <a:spcPts val="0"/>
              </a:spcBef>
              <a:spcAft>
                <a:spcPts val="0"/>
              </a:spcAft>
              <a:buNone/>
            </a:pPr>
            <a:r>
              <a:rPr b="1" lang="es" sz="1300">
                <a:latin typeface="Consolas"/>
                <a:ea typeface="Consolas"/>
                <a:cs typeface="Consolas"/>
                <a:sym typeface="Consolas"/>
              </a:rPr>
              <a:t>    </a:t>
            </a:r>
            <a:r>
              <a:rPr b="1" lang="es" sz="1300">
                <a:solidFill>
                  <a:srgbClr val="808000"/>
                </a:solidFill>
                <a:latin typeface="Consolas"/>
                <a:ea typeface="Consolas"/>
                <a:cs typeface="Consolas"/>
                <a:sym typeface="Consolas"/>
              </a:rPr>
              <a:t>else</a:t>
            </a:r>
            <a:endParaRPr sz="1300">
              <a:latin typeface="Consolas"/>
              <a:ea typeface="Consolas"/>
              <a:cs typeface="Consolas"/>
              <a:sym typeface="Consolas"/>
            </a:endParaRPr>
          </a:p>
          <a:p>
            <a:pPr indent="0" lvl="0" marL="0" rtl="0" algn="l">
              <a:lnSpc>
                <a:spcPct val="98000"/>
              </a:lnSpc>
              <a:spcBef>
                <a:spcPts val="0"/>
              </a:spcBef>
              <a:spcAft>
                <a:spcPts val="0"/>
              </a:spcAft>
              <a:buNone/>
            </a:pPr>
            <a:r>
              <a:rPr b="1" lang="es" sz="1300">
                <a:latin typeface="Consolas"/>
                <a:ea typeface="Consolas"/>
                <a:cs typeface="Consolas"/>
                <a:sym typeface="Consolas"/>
              </a:rPr>
              <a:t>        </a:t>
            </a:r>
            <a:r>
              <a:rPr b="1" lang="es" sz="1300">
                <a:solidFill>
                  <a:srgbClr val="808000"/>
                </a:solidFill>
                <a:latin typeface="Consolas"/>
                <a:ea typeface="Consolas"/>
                <a:cs typeface="Consolas"/>
                <a:sym typeface="Consolas"/>
              </a:rPr>
              <a:t>return false;</a:t>
            </a:r>
            <a:r>
              <a:rPr b="1" lang="es" sz="1300">
                <a:latin typeface="Consolas"/>
                <a:ea typeface="Consolas"/>
                <a:cs typeface="Consolas"/>
                <a:sym typeface="Consolas"/>
              </a:rPr>
              <a:t>             </a:t>
            </a:r>
            <a:r>
              <a:rPr b="1" lang="es" sz="1300">
                <a:solidFill>
                  <a:srgbClr val="008000"/>
                </a:solidFill>
                <a:latin typeface="Consolas"/>
                <a:ea typeface="Consolas"/>
                <a:cs typeface="Consolas"/>
                <a:sym typeface="Consolas"/>
              </a:rPr>
              <a:t>//La lista está vacía</a:t>
            </a:r>
            <a:endParaRPr sz="1300">
              <a:latin typeface="Consolas"/>
              <a:ea typeface="Consolas"/>
              <a:cs typeface="Consolas"/>
              <a:sym typeface="Consolas"/>
            </a:endParaRPr>
          </a:p>
          <a:p>
            <a:pPr indent="0" lvl="0" marL="0" rtl="0" algn="l">
              <a:lnSpc>
                <a:spcPct val="98000"/>
              </a:lnSpc>
              <a:spcBef>
                <a:spcPts val="0"/>
              </a:spcBef>
              <a:spcAft>
                <a:spcPts val="0"/>
              </a:spcAft>
              <a:buNone/>
            </a:pPr>
            <a:r>
              <a:rPr b="1" lang="es" sz="1300">
                <a:latin typeface="Consolas"/>
                <a:ea typeface="Consolas"/>
                <a:cs typeface="Consolas"/>
                <a:sym typeface="Consolas"/>
              </a:rPr>
              <a:t>}</a:t>
            </a:r>
            <a:endParaRPr sz="1300">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Unión (o merge) de dos listas ordenadas</a:t>
            </a:r>
            <a:endParaRPr/>
          </a:p>
        </p:txBody>
      </p:sp>
      <p:sp>
        <p:nvSpPr>
          <p:cNvPr id="281" name="Google Shape;281;p46"/>
          <p:cNvSpPr txBox="1"/>
          <p:nvPr>
            <p:ph idx="1" type="body"/>
          </p:nvPr>
        </p:nvSpPr>
        <p:spPr>
          <a:xfrm>
            <a:off x="729450" y="2078875"/>
            <a:ext cx="7688700" cy="290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solidFill>
                  <a:srgbClr val="000000"/>
                </a:solidFill>
                <a:latin typeface="Source Code Pro"/>
                <a:ea typeface="Source Code Pro"/>
                <a:cs typeface="Source Code Pro"/>
                <a:sym typeface="Source Code Pro"/>
              </a:rPr>
              <a:t>Dadas dos listas cuyos elementos están ordenados, es posible obtener una tercera lista, también ordenada de forma ascendente, que contenga todos los elementos de las dos primeras listas.</a:t>
            </a:r>
            <a:endParaRPr sz="1400">
              <a:solidFill>
                <a:srgbClr val="000000"/>
              </a:solidFill>
              <a:latin typeface="Source Code Pro"/>
              <a:ea typeface="Source Code Pro"/>
              <a:cs typeface="Source Code Pro"/>
              <a:sym typeface="Source Code Pro"/>
            </a:endParaRPr>
          </a:p>
          <a:p>
            <a:pPr indent="0" lvl="0" marL="0" rtl="0" algn="l">
              <a:spcBef>
                <a:spcPts val="0"/>
              </a:spcBef>
              <a:spcAft>
                <a:spcPts val="0"/>
              </a:spcAft>
              <a:buNone/>
            </a:pPr>
            <a:r>
              <a:t/>
            </a:r>
            <a:endParaRPr sz="1400">
              <a:solidFill>
                <a:srgbClr val="000000"/>
              </a:solidFill>
              <a:latin typeface="Source Code Pro"/>
              <a:ea typeface="Source Code Pro"/>
              <a:cs typeface="Source Code Pro"/>
              <a:sym typeface="Source Code Pro"/>
            </a:endParaRPr>
          </a:p>
          <a:p>
            <a:pPr indent="0" lvl="0" marL="0" rtl="0" algn="l">
              <a:spcBef>
                <a:spcPts val="0"/>
              </a:spcBef>
              <a:spcAft>
                <a:spcPts val="0"/>
              </a:spcAft>
              <a:buNone/>
            </a:pPr>
            <a:r>
              <a:rPr lang="es" sz="1400">
                <a:solidFill>
                  <a:srgbClr val="000000"/>
                </a:solidFill>
                <a:latin typeface="Source Code Pro"/>
                <a:ea typeface="Source Code Pro"/>
                <a:cs typeface="Source Code Pro"/>
                <a:sym typeface="Source Code Pro"/>
              </a:rPr>
              <a:t>Una manera de hacerlo sería </a:t>
            </a:r>
            <a:r>
              <a:rPr lang="es" sz="1400">
                <a:solidFill>
                  <a:schemeClr val="accent3"/>
                </a:solidFill>
                <a:latin typeface="Source Code Pro"/>
                <a:ea typeface="Source Code Pro"/>
                <a:cs typeface="Source Code Pro"/>
                <a:sym typeface="Source Code Pro"/>
              </a:rPr>
              <a:t>generando nuevos nodos</a:t>
            </a:r>
            <a:r>
              <a:rPr lang="es" sz="1400">
                <a:solidFill>
                  <a:srgbClr val="000000"/>
                </a:solidFill>
                <a:latin typeface="Source Code Pro"/>
                <a:ea typeface="Source Code Pro"/>
                <a:cs typeface="Source Code Pro"/>
                <a:sym typeface="Source Code Pro"/>
              </a:rPr>
              <a:t>, con lo cual la nueva lista tendría copias de los datos y las dos listas originales quedarían intactas. </a:t>
            </a:r>
            <a:endParaRPr sz="1400">
              <a:solidFill>
                <a:srgbClr val="000000"/>
              </a:solidFill>
              <a:latin typeface="Source Code Pro"/>
              <a:ea typeface="Source Code Pro"/>
              <a:cs typeface="Source Code Pro"/>
              <a:sym typeface="Source Code Pro"/>
            </a:endParaRPr>
          </a:p>
          <a:p>
            <a:pPr indent="0" lvl="0" marL="0" rtl="0" algn="l">
              <a:spcBef>
                <a:spcPts val="0"/>
              </a:spcBef>
              <a:spcAft>
                <a:spcPts val="0"/>
              </a:spcAft>
              <a:buNone/>
            </a:pPr>
            <a:r>
              <a:rPr lang="es" sz="1400">
                <a:solidFill>
                  <a:srgbClr val="000000"/>
                </a:solidFill>
                <a:latin typeface="Source Code Pro"/>
                <a:ea typeface="Source Code Pro"/>
                <a:cs typeface="Source Code Pro"/>
                <a:sym typeface="Source Code Pro"/>
              </a:rPr>
              <a:t>Una forma muy simple de hacerlo sería recorriendo cada una de las dos listas y llamando a una función que implemente el algoritmo de inserción ordenada.</a:t>
            </a:r>
            <a:endParaRPr sz="1400">
              <a:latin typeface="Source Code Pro"/>
              <a:ea typeface="Source Code Pro"/>
              <a:cs typeface="Source Code Pro"/>
              <a:sym typeface="Source Code Pr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Unión (o merge) de dos listas ordenadas</a:t>
            </a:r>
            <a:endParaRPr/>
          </a:p>
        </p:txBody>
      </p:sp>
      <p:sp>
        <p:nvSpPr>
          <p:cNvPr id="287" name="Google Shape;287;p47"/>
          <p:cNvSpPr txBox="1"/>
          <p:nvPr>
            <p:ph idx="1" type="body"/>
          </p:nvPr>
        </p:nvSpPr>
        <p:spPr>
          <a:xfrm>
            <a:off x="729450" y="2078875"/>
            <a:ext cx="8275500" cy="28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accent3"/>
                </a:solidFill>
                <a:latin typeface="Source Code Pro"/>
                <a:ea typeface="Source Code Pro"/>
                <a:cs typeface="Source Code Pro"/>
                <a:sym typeface="Source Code Pro"/>
              </a:rPr>
              <a:t>Generando nuevos nodos:</a:t>
            </a:r>
            <a:endParaRPr sz="1800">
              <a:solidFill>
                <a:schemeClr val="accent3"/>
              </a:solidFill>
              <a:latin typeface="Source Code Pro"/>
              <a:ea typeface="Source Code Pro"/>
              <a:cs typeface="Source Code Pro"/>
              <a:sym typeface="Source Code Pro"/>
            </a:endParaRPr>
          </a:p>
          <a:p>
            <a:pPr indent="0" lvl="0" marL="251550" rtl="0" algn="l">
              <a:spcBef>
                <a:spcPts val="0"/>
              </a:spcBef>
              <a:spcAft>
                <a:spcPts val="0"/>
              </a:spcAft>
              <a:buNone/>
            </a:pPr>
            <a:r>
              <a:t/>
            </a:r>
            <a:endParaRPr sz="1800">
              <a:solidFill>
                <a:srgbClr val="000000"/>
              </a:solidFill>
              <a:latin typeface="Source Code Pro"/>
              <a:ea typeface="Source Code Pro"/>
              <a:cs typeface="Source Code Pro"/>
              <a:sym typeface="Source Code Pro"/>
            </a:endParaRPr>
          </a:p>
          <a:p>
            <a:pPr indent="0" lvl="0" marL="251550" rtl="0" algn="l">
              <a:spcBef>
                <a:spcPts val="0"/>
              </a:spcBef>
              <a:spcAft>
                <a:spcPts val="0"/>
              </a:spcAft>
              <a:buNone/>
            </a:pPr>
            <a:r>
              <a:rPr lang="es" sz="1800">
                <a:solidFill>
                  <a:srgbClr val="000000"/>
                </a:solidFill>
                <a:latin typeface="Source Code Pro"/>
                <a:ea typeface="Source Code Pro"/>
                <a:cs typeface="Source Code Pro"/>
                <a:sym typeface="Source Code Pro"/>
              </a:rPr>
              <a:t>for (Nodo* p = lista1; p != nullptr; p = p-&gt;siguiente) {</a:t>
            </a:r>
            <a:endParaRPr sz="1800">
              <a:solidFill>
                <a:srgbClr val="000000"/>
              </a:solidFill>
              <a:latin typeface="Source Code Pro"/>
              <a:ea typeface="Source Code Pro"/>
              <a:cs typeface="Source Code Pro"/>
              <a:sym typeface="Source Code Pro"/>
            </a:endParaRPr>
          </a:p>
          <a:p>
            <a:pPr indent="205649" lvl="0" marL="251550" rtl="0" algn="l">
              <a:spcBef>
                <a:spcPts val="0"/>
              </a:spcBef>
              <a:spcAft>
                <a:spcPts val="0"/>
              </a:spcAft>
              <a:buNone/>
            </a:pPr>
            <a:r>
              <a:rPr lang="es" sz="1800">
                <a:solidFill>
                  <a:srgbClr val="000000"/>
                </a:solidFill>
                <a:latin typeface="Source Code Pro"/>
                <a:ea typeface="Source Code Pro"/>
                <a:cs typeface="Source Code Pro"/>
                <a:sym typeface="Source Code Pro"/>
              </a:rPr>
              <a:t>insertarOrdenado(nuevaLista, p-&gt;dato);</a:t>
            </a:r>
            <a:endParaRPr sz="1800">
              <a:solidFill>
                <a:srgbClr val="000000"/>
              </a:solidFill>
              <a:latin typeface="Source Code Pro"/>
              <a:ea typeface="Source Code Pro"/>
              <a:cs typeface="Source Code Pro"/>
              <a:sym typeface="Source Code Pro"/>
            </a:endParaRPr>
          </a:p>
          <a:p>
            <a:pPr indent="0" lvl="0" marL="251550" rtl="0" algn="l">
              <a:spcBef>
                <a:spcPts val="0"/>
              </a:spcBef>
              <a:spcAft>
                <a:spcPts val="0"/>
              </a:spcAft>
              <a:buNone/>
            </a:pPr>
            <a:r>
              <a:rPr lang="es" sz="1800">
                <a:solidFill>
                  <a:srgbClr val="000000"/>
                </a:solidFill>
                <a:latin typeface="Source Code Pro"/>
                <a:ea typeface="Source Code Pro"/>
                <a:cs typeface="Source Code Pro"/>
                <a:sym typeface="Source Code Pro"/>
              </a:rPr>
              <a:t>}</a:t>
            </a:r>
            <a:endParaRPr sz="1800">
              <a:solidFill>
                <a:srgbClr val="000000"/>
              </a:solidFill>
              <a:latin typeface="Source Code Pro"/>
              <a:ea typeface="Source Code Pro"/>
              <a:cs typeface="Source Code Pro"/>
              <a:sym typeface="Source Code Pro"/>
            </a:endParaRPr>
          </a:p>
          <a:p>
            <a:pPr indent="0" lvl="0" marL="251550" rtl="0" algn="l">
              <a:spcBef>
                <a:spcPts val="0"/>
              </a:spcBef>
              <a:spcAft>
                <a:spcPts val="0"/>
              </a:spcAft>
              <a:buNone/>
            </a:pPr>
            <a:r>
              <a:rPr lang="es" sz="1800">
                <a:solidFill>
                  <a:srgbClr val="000000"/>
                </a:solidFill>
                <a:latin typeface="Source Code Pro"/>
                <a:ea typeface="Source Code Pro"/>
                <a:cs typeface="Source Code Pro"/>
                <a:sym typeface="Source Code Pro"/>
              </a:rPr>
              <a:t>for (Nodo* p = lista2; p != nullptr; p = p-&gt;siguiente) {</a:t>
            </a:r>
            <a:endParaRPr sz="1800">
              <a:solidFill>
                <a:srgbClr val="000000"/>
              </a:solidFill>
              <a:latin typeface="Source Code Pro"/>
              <a:ea typeface="Source Code Pro"/>
              <a:cs typeface="Source Code Pro"/>
              <a:sym typeface="Source Code Pro"/>
            </a:endParaRPr>
          </a:p>
          <a:p>
            <a:pPr indent="205649" lvl="0" marL="251550" rtl="0" algn="l">
              <a:spcBef>
                <a:spcPts val="0"/>
              </a:spcBef>
              <a:spcAft>
                <a:spcPts val="0"/>
              </a:spcAft>
              <a:buNone/>
            </a:pPr>
            <a:r>
              <a:rPr lang="es" sz="1800">
                <a:solidFill>
                  <a:srgbClr val="000000"/>
                </a:solidFill>
                <a:latin typeface="Source Code Pro"/>
                <a:ea typeface="Source Code Pro"/>
                <a:cs typeface="Source Code Pro"/>
                <a:sym typeface="Source Code Pro"/>
              </a:rPr>
              <a:t>insertarOrdenado(nuevaLista, p-&gt;dato);</a:t>
            </a:r>
            <a:endParaRPr sz="1800">
              <a:solidFill>
                <a:srgbClr val="000000"/>
              </a:solidFill>
              <a:latin typeface="Source Code Pro"/>
              <a:ea typeface="Source Code Pro"/>
              <a:cs typeface="Source Code Pro"/>
              <a:sym typeface="Source Code Pro"/>
            </a:endParaRPr>
          </a:p>
          <a:p>
            <a:pPr indent="0" lvl="0" marL="251550" rtl="0" algn="l">
              <a:spcBef>
                <a:spcPts val="0"/>
              </a:spcBef>
              <a:spcAft>
                <a:spcPts val="0"/>
              </a:spcAft>
              <a:buNone/>
            </a:pPr>
            <a:r>
              <a:rPr lang="es" sz="1800">
                <a:solidFill>
                  <a:srgbClr val="000000"/>
                </a:solidFill>
                <a:latin typeface="Source Code Pro"/>
                <a:ea typeface="Source Code Pro"/>
                <a:cs typeface="Source Code Pro"/>
                <a:sym typeface="Source Code Pro"/>
              </a:rPr>
              <a:t>}</a:t>
            </a:r>
            <a:endParaRPr sz="1800">
              <a:solidFill>
                <a:srgbClr val="000000"/>
              </a:solidFill>
              <a:latin typeface="Source Code Pro"/>
              <a:ea typeface="Source Code Pro"/>
              <a:cs typeface="Source Code Pro"/>
              <a:sym typeface="Source Code Pro"/>
            </a:endParaRPr>
          </a:p>
          <a:p>
            <a:pPr indent="0" lvl="0" marL="0" rtl="0" algn="l">
              <a:spcBef>
                <a:spcPts val="0"/>
              </a:spcBef>
              <a:spcAft>
                <a:spcPts val="16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Unión (o merge) de dos listas ordenadas</a:t>
            </a:r>
            <a:endParaRPr/>
          </a:p>
        </p:txBody>
      </p:sp>
      <p:sp>
        <p:nvSpPr>
          <p:cNvPr id="293" name="Google Shape;293;p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rgbClr val="000000"/>
                </a:solidFill>
                <a:latin typeface="Source Code Pro"/>
                <a:ea typeface="Source Code Pro"/>
                <a:cs typeface="Source Code Pro"/>
                <a:sym typeface="Source Code Pro"/>
              </a:rPr>
              <a:t>Una segunda forma de unir dos listas es reutilizando sus nodos. </a:t>
            </a:r>
            <a:endParaRPr sz="1800">
              <a:solidFill>
                <a:srgbClr val="000000"/>
              </a:solidFill>
              <a:latin typeface="Source Code Pro"/>
              <a:ea typeface="Source Code Pro"/>
              <a:cs typeface="Source Code Pro"/>
              <a:sym typeface="Source Code Pro"/>
            </a:endParaRPr>
          </a:p>
          <a:p>
            <a:pPr indent="0" lvl="0" marL="0" rtl="0" algn="l">
              <a:spcBef>
                <a:spcPts val="0"/>
              </a:spcBef>
              <a:spcAft>
                <a:spcPts val="0"/>
              </a:spcAft>
              <a:buNone/>
            </a:pPr>
            <a:r>
              <a:rPr lang="es" sz="1800">
                <a:solidFill>
                  <a:srgbClr val="000000"/>
                </a:solidFill>
                <a:latin typeface="Source Code Pro"/>
                <a:ea typeface="Source Code Pro"/>
                <a:cs typeface="Source Code Pro"/>
                <a:sym typeface="Source Code Pro"/>
              </a:rPr>
              <a:t>Este tipo de algoritmo es destructivo: las listas originales dejan de existir como tales, para pasar a formar parte de la lista nueva.</a:t>
            </a:r>
            <a:endParaRPr sz="1800">
              <a:solidFill>
                <a:srgbClr val="000000"/>
              </a:solidFill>
              <a:latin typeface="Source Code Pro"/>
              <a:ea typeface="Source Code Pro"/>
              <a:cs typeface="Source Code Pro"/>
              <a:sym typeface="Source Code Pro"/>
            </a:endParaRPr>
          </a:p>
          <a:p>
            <a:pPr indent="0" lvl="0" marL="0" rtl="0" algn="l">
              <a:spcBef>
                <a:spcPts val="0"/>
              </a:spcBef>
              <a:spcAft>
                <a:spcPts val="16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Unión (o merge) de dos listas ordenadas</a:t>
            </a:r>
            <a:endParaRPr/>
          </a:p>
        </p:txBody>
      </p:sp>
      <p:sp>
        <p:nvSpPr>
          <p:cNvPr id="299" name="Google Shape;299;p49"/>
          <p:cNvSpPr txBox="1"/>
          <p:nvPr>
            <p:ph idx="1" type="body"/>
          </p:nvPr>
        </p:nvSpPr>
        <p:spPr>
          <a:xfrm>
            <a:off x="729450" y="1853850"/>
            <a:ext cx="7688700" cy="314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200">
                <a:solidFill>
                  <a:schemeClr val="accent3"/>
                </a:solidFill>
                <a:latin typeface="Source Code Pro"/>
                <a:ea typeface="Source Code Pro"/>
                <a:cs typeface="Source Code Pro"/>
                <a:sym typeface="Source Code Pro"/>
              </a:rPr>
              <a:t>Caso 1:</a:t>
            </a:r>
            <a:r>
              <a:rPr lang="es" sz="1200">
                <a:solidFill>
                  <a:srgbClr val="000000"/>
                </a:solidFill>
                <a:latin typeface="Source Code Pro"/>
                <a:ea typeface="Source Code Pro"/>
                <a:cs typeface="Source Code Pro"/>
                <a:sym typeface="Source Code Pro"/>
              </a:rPr>
              <a:t> cuando alguna de las dos listas está vacía</a:t>
            </a:r>
            <a:endParaRPr sz="1200">
              <a:solidFill>
                <a:srgbClr val="000000"/>
              </a:solidFill>
              <a:latin typeface="Source Code Pro"/>
              <a:ea typeface="Source Code Pro"/>
              <a:cs typeface="Source Code Pro"/>
              <a:sym typeface="Source Code Pro"/>
            </a:endParaRPr>
          </a:p>
          <a:p>
            <a:pPr indent="457200" lvl="0" marL="0" rtl="0" algn="l">
              <a:spcBef>
                <a:spcPts val="0"/>
              </a:spcBef>
              <a:spcAft>
                <a:spcPts val="0"/>
              </a:spcAft>
              <a:buNone/>
            </a:pPr>
            <a:r>
              <a:rPr lang="es" sz="1200">
                <a:solidFill>
                  <a:srgbClr val="000000"/>
                </a:solidFill>
                <a:latin typeface="Source Code Pro"/>
                <a:ea typeface="Source Code Pro"/>
                <a:cs typeface="Source Code Pro"/>
                <a:sym typeface="Source Code Pro"/>
              </a:rPr>
              <a:t>Simplemente se toma a la otra como la nueva lista fusionada.</a:t>
            </a:r>
            <a:endParaRPr sz="1200">
              <a:solidFill>
                <a:srgbClr val="000000"/>
              </a:solidFill>
              <a:latin typeface="Source Code Pro"/>
              <a:ea typeface="Source Code Pro"/>
              <a:cs typeface="Source Code Pro"/>
              <a:sym typeface="Source Code Pro"/>
            </a:endParaRPr>
          </a:p>
          <a:p>
            <a:pPr indent="0" lvl="0" marL="0" rtl="0" algn="l">
              <a:spcBef>
                <a:spcPts val="0"/>
              </a:spcBef>
              <a:spcAft>
                <a:spcPts val="0"/>
              </a:spcAft>
              <a:buNone/>
            </a:pPr>
            <a:r>
              <a:t/>
            </a:r>
            <a:endParaRPr sz="1200">
              <a:solidFill>
                <a:srgbClr val="000000"/>
              </a:solidFill>
              <a:latin typeface="Source Code Pro"/>
              <a:ea typeface="Source Code Pro"/>
              <a:cs typeface="Source Code Pro"/>
              <a:sym typeface="Source Code Pro"/>
            </a:endParaRPr>
          </a:p>
          <a:p>
            <a:pPr indent="0" lvl="0" marL="0" rtl="0" algn="l">
              <a:spcBef>
                <a:spcPts val="0"/>
              </a:spcBef>
              <a:spcAft>
                <a:spcPts val="0"/>
              </a:spcAft>
              <a:buNone/>
            </a:pPr>
            <a:r>
              <a:rPr b="1" lang="es" sz="1200">
                <a:solidFill>
                  <a:schemeClr val="accent3"/>
                </a:solidFill>
                <a:latin typeface="Source Code Pro"/>
                <a:ea typeface="Source Code Pro"/>
                <a:cs typeface="Source Code Pro"/>
                <a:sym typeface="Source Code Pro"/>
              </a:rPr>
              <a:t>Caso 2:</a:t>
            </a:r>
            <a:r>
              <a:rPr lang="es" sz="1200">
                <a:solidFill>
                  <a:srgbClr val="000000"/>
                </a:solidFill>
                <a:latin typeface="Source Code Pro"/>
                <a:ea typeface="Source Code Pro"/>
                <a:cs typeface="Source Code Pro"/>
                <a:sym typeface="Source Code Pro"/>
              </a:rPr>
              <a:t> Cuando las dos listas tienen elementos</a:t>
            </a:r>
            <a:endParaRPr sz="1200">
              <a:solidFill>
                <a:srgbClr val="000000"/>
              </a:solidFill>
              <a:latin typeface="Source Code Pro"/>
              <a:ea typeface="Source Code Pro"/>
              <a:cs typeface="Source Code Pro"/>
              <a:sym typeface="Source Code Pro"/>
            </a:endParaRPr>
          </a:p>
          <a:p>
            <a:pPr indent="-304800" lvl="0" marL="457200" rtl="0" algn="l">
              <a:spcBef>
                <a:spcPts val="0"/>
              </a:spcBef>
              <a:spcAft>
                <a:spcPts val="0"/>
              </a:spcAft>
              <a:buClr>
                <a:srgbClr val="000000"/>
              </a:buClr>
              <a:buSzPts val="1200"/>
              <a:buFont typeface="Source Code Pro"/>
              <a:buAutoNum type="arabicPeriod"/>
            </a:pPr>
            <a:r>
              <a:rPr lang="es" sz="1200">
                <a:solidFill>
                  <a:srgbClr val="000000"/>
                </a:solidFill>
                <a:latin typeface="Source Code Pro"/>
                <a:ea typeface="Source Code Pro"/>
                <a:cs typeface="Source Code Pro"/>
                <a:sym typeface="Source Code Pro"/>
              </a:rPr>
              <a:t>Se generan dos nuevos punteros,  uno será el inicial de la nueva lista y otro apuntando al elemento más pequeño. Para eso se debe comparan los  primeros nodos de </a:t>
            </a:r>
            <a:r>
              <a:rPr i="1" lang="es" sz="1200">
                <a:solidFill>
                  <a:srgbClr val="000000"/>
                </a:solidFill>
                <a:latin typeface="Source Code Pro"/>
                <a:ea typeface="Source Code Pro"/>
                <a:cs typeface="Source Code Pro"/>
                <a:sym typeface="Source Code Pro"/>
              </a:rPr>
              <a:t>lista1 </a:t>
            </a:r>
            <a:r>
              <a:rPr lang="es" sz="1200">
                <a:solidFill>
                  <a:srgbClr val="000000"/>
                </a:solidFill>
                <a:latin typeface="Source Code Pro"/>
                <a:ea typeface="Source Code Pro"/>
                <a:cs typeface="Source Code Pro"/>
                <a:sym typeface="Source Code Pro"/>
              </a:rPr>
              <a:t>y </a:t>
            </a:r>
            <a:r>
              <a:rPr i="1" lang="es" sz="1200">
                <a:solidFill>
                  <a:srgbClr val="000000"/>
                </a:solidFill>
                <a:latin typeface="Source Code Pro"/>
                <a:ea typeface="Source Code Pro"/>
                <a:cs typeface="Source Code Pro"/>
                <a:sym typeface="Source Code Pro"/>
              </a:rPr>
              <a:t>lista2.</a:t>
            </a:r>
            <a:endParaRPr sz="1200">
              <a:solidFill>
                <a:srgbClr val="000000"/>
              </a:solidFill>
              <a:latin typeface="Source Code Pro"/>
              <a:ea typeface="Source Code Pro"/>
              <a:cs typeface="Source Code Pro"/>
              <a:sym typeface="Source Code Pro"/>
            </a:endParaRPr>
          </a:p>
          <a:p>
            <a:pPr indent="-304800" lvl="0" marL="457200" rtl="0" algn="l">
              <a:spcBef>
                <a:spcPts val="0"/>
              </a:spcBef>
              <a:spcAft>
                <a:spcPts val="0"/>
              </a:spcAft>
              <a:buClr>
                <a:srgbClr val="000000"/>
              </a:buClr>
              <a:buSzPts val="1200"/>
              <a:buFont typeface="Source Code Pro"/>
              <a:buAutoNum type="arabicPeriod"/>
            </a:pPr>
            <a:r>
              <a:rPr lang="es" sz="1200">
                <a:solidFill>
                  <a:srgbClr val="000000"/>
                </a:solidFill>
                <a:latin typeface="Source Code Pro"/>
                <a:ea typeface="Source Code Pro"/>
                <a:cs typeface="Source Code Pro"/>
                <a:sym typeface="Source Code Pro"/>
              </a:rPr>
              <a:t>Después de haber ubicado al primer nodo de nuevalista pasamos a recorrer el resto de los nodos, comparando siempre el de </a:t>
            </a:r>
            <a:r>
              <a:rPr i="1" lang="es" sz="1200">
                <a:solidFill>
                  <a:srgbClr val="000000"/>
                </a:solidFill>
                <a:latin typeface="Source Code Pro"/>
                <a:ea typeface="Source Code Pro"/>
                <a:cs typeface="Source Code Pro"/>
                <a:sym typeface="Source Code Pro"/>
              </a:rPr>
              <a:t>lista1</a:t>
            </a:r>
            <a:r>
              <a:rPr lang="es" sz="1200">
                <a:solidFill>
                  <a:srgbClr val="000000"/>
                </a:solidFill>
                <a:latin typeface="Source Code Pro"/>
                <a:ea typeface="Source Code Pro"/>
                <a:cs typeface="Source Code Pro"/>
                <a:sym typeface="Source Code Pro"/>
              </a:rPr>
              <a:t> con el de </a:t>
            </a:r>
            <a:r>
              <a:rPr i="1" lang="es" sz="1200">
                <a:solidFill>
                  <a:srgbClr val="000000"/>
                </a:solidFill>
                <a:latin typeface="Source Code Pro"/>
                <a:ea typeface="Source Code Pro"/>
                <a:cs typeface="Source Code Pro"/>
                <a:sym typeface="Source Code Pro"/>
              </a:rPr>
              <a:t>lista2</a:t>
            </a:r>
            <a:r>
              <a:rPr lang="es" sz="1200">
                <a:solidFill>
                  <a:srgbClr val="000000"/>
                </a:solidFill>
                <a:latin typeface="Source Code Pro"/>
                <a:ea typeface="Source Code Pro"/>
                <a:cs typeface="Source Code Pro"/>
                <a:sym typeface="Source Code Pro"/>
              </a:rPr>
              <a:t>.</a:t>
            </a:r>
            <a:endParaRPr sz="1200">
              <a:solidFill>
                <a:srgbClr val="000000"/>
              </a:solidFill>
              <a:latin typeface="Source Code Pro"/>
              <a:ea typeface="Source Code Pro"/>
              <a:cs typeface="Source Code Pro"/>
              <a:sym typeface="Source Code Pro"/>
            </a:endParaRPr>
          </a:p>
          <a:p>
            <a:pPr indent="-304800" lvl="0" marL="457200" rtl="0" algn="l">
              <a:spcBef>
                <a:spcPts val="0"/>
              </a:spcBef>
              <a:spcAft>
                <a:spcPts val="0"/>
              </a:spcAft>
              <a:buClr>
                <a:srgbClr val="000000"/>
              </a:buClr>
              <a:buSzPts val="1200"/>
              <a:buFont typeface="Source Code Pro"/>
              <a:buAutoNum type="arabicPeriod"/>
            </a:pPr>
            <a:r>
              <a:rPr lang="es" sz="1200">
                <a:solidFill>
                  <a:srgbClr val="000000"/>
                </a:solidFill>
                <a:latin typeface="Source Code Pro"/>
                <a:ea typeface="Source Code Pro"/>
                <a:cs typeface="Source Code Pro"/>
                <a:sym typeface="Source Code Pro"/>
              </a:rPr>
              <a:t>Se realiza el enlace utilizando el puntero auxiliar y luego se mueve el puntero de la lista que corresponde.</a:t>
            </a:r>
            <a:endParaRPr sz="1200">
              <a:solidFill>
                <a:srgbClr val="000000"/>
              </a:solidFill>
              <a:latin typeface="Source Code Pro"/>
              <a:ea typeface="Source Code Pro"/>
              <a:cs typeface="Source Code Pro"/>
              <a:sym typeface="Source Code Pro"/>
            </a:endParaRPr>
          </a:p>
          <a:p>
            <a:pPr indent="-304800" lvl="0" marL="457200" rtl="0" algn="l">
              <a:spcBef>
                <a:spcPts val="0"/>
              </a:spcBef>
              <a:spcAft>
                <a:spcPts val="0"/>
              </a:spcAft>
              <a:buClr>
                <a:srgbClr val="000000"/>
              </a:buClr>
              <a:buSzPts val="1200"/>
              <a:buFont typeface="Source Code Pro"/>
              <a:buAutoNum type="arabicPeriod"/>
            </a:pPr>
            <a:r>
              <a:rPr lang="es" sz="1200">
                <a:solidFill>
                  <a:srgbClr val="000000"/>
                </a:solidFill>
                <a:latin typeface="Source Code Pro"/>
                <a:ea typeface="Source Code Pro"/>
                <a:cs typeface="Source Code Pro"/>
                <a:sym typeface="Source Code Pro"/>
              </a:rPr>
              <a:t>Al finalizar el bucle, será porque alguna de las dos listas se quedó sin más nodos para recorrer. En ese caso, enlazamos lo que resta de la otra lista a la nueva.</a:t>
            </a:r>
            <a:endParaRPr sz="1200">
              <a:solidFill>
                <a:srgbClr val="000000"/>
              </a:solidFill>
              <a:latin typeface="Source Code Pro"/>
              <a:ea typeface="Source Code Pro"/>
              <a:cs typeface="Source Code Pro"/>
              <a:sym typeface="Source Code Pro"/>
            </a:endParaRPr>
          </a:p>
          <a:p>
            <a:pPr indent="0" lvl="0" marL="0" rtl="0" algn="l">
              <a:spcBef>
                <a:spcPts val="0"/>
              </a:spcBef>
              <a:spcAft>
                <a:spcPts val="1600"/>
              </a:spcAft>
              <a:buNone/>
            </a:pPr>
            <a:r>
              <a:t/>
            </a:r>
            <a:endParaRPr sz="1200">
              <a:latin typeface="Source Code Pro"/>
              <a:ea typeface="Source Code Pro"/>
              <a:cs typeface="Source Code Pro"/>
              <a:sym typeface="Source Code Pr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0"/>
          <p:cNvSpPr txBox="1"/>
          <p:nvPr/>
        </p:nvSpPr>
        <p:spPr>
          <a:xfrm>
            <a:off x="0" y="0"/>
            <a:ext cx="4380000" cy="504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300">
                <a:latin typeface="Source Code Pro"/>
                <a:ea typeface="Source Code Pro"/>
                <a:cs typeface="Source Code Pro"/>
                <a:sym typeface="Source Code Pro"/>
              </a:rPr>
              <a:t>Nodo* merge(Nodo* lista1, Nodo* lista2){</a:t>
            </a:r>
            <a:endParaRPr sz="1300">
              <a:latin typeface="Source Code Pro"/>
              <a:ea typeface="Source Code Pro"/>
              <a:cs typeface="Source Code Pro"/>
              <a:sym typeface="Source Code Pro"/>
            </a:endParaRPr>
          </a:p>
          <a:p>
            <a:pPr indent="0" lvl="0" marL="251550" rtl="0" algn="l">
              <a:lnSpc>
                <a:spcPct val="115000"/>
              </a:lnSpc>
              <a:spcBef>
                <a:spcPts val="0"/>
              </a:spcBef>
              <a:spcAft>
                <a:spcPts val="0"/>
              </a:spcAft>
              <a:buNone/>
            </a:pPr>
            <a:r>
              <a:t/>
            </a:r>
            <a:endParaRPr sz="1300">
              <a:latin typeface="Source Code Pro"/>
              <a:ea typeface="Source Code Pro"/>
              <a:cs typeface="Source Code Pro"/>
              <a:sym typeface="Source Code Pro"/>
            </a:endParaRPr>
          </a:p>
          <a:p>
            <a:pPr indent="0" lvl="0" marL="251550" rtl="0" algn="l">
              <a:lnSpc>
                <a:spcPct val="115000"/>
              </a:lnSpc>
              <a:spcBef>
                <a:spcPts val="0"/>
              </a:spcBef>
              <a:spcAft>
                <a:spcPts val="0"/>
              </a:spcAft>
              <a:buNone/>
            </a:pPr>
            <a:r>
              <a:rPr lang="es" sz="1300">
                <a:latin typeface="Source Code Pro"/>
                <a:ea typeface="Source Code Pro"/>
                <a:cs typeface="Source Code Pro"/>
                <a:sym typeface="Source Code Pro"/>
              </a:rPr>
              <a:t>if (lista1 == nullptr)</a:t>
            </a:r>
            <a:endParaRPr sz="1300">
              <a:latin typeface="Source Code Pro"/>
              <a:ea typeface="Source Code Pro"/>
              <a:cs typeface="Source Code Pro"/>
              <a:sym typeface="Source Code Pro"/>
            </a:endParaRPr>
          </a:p>
          <a:p>
            <a:pPr indent="205649" lvl="0" marL="251550" rtl="0" algn="l">
              <a:lnSpc>
                <a:spcPct val="115000"/>
              </a:lnSpc>
              <a:spcBef>
                <a:spcPts val="0"/>
              </a:spcBef>
              <a:spcAft>
                <a:spcPts val="0"/>
              </a:spcAft>
              <a:buNone/>
            </a:pPr>
            <a:r>
              <a:rPr lang="es" sz="1300">
                <a:latin typeface="Source Code Pro"/>
                <a:ea typeface="Source Code Pro"/>
                <a:cs typeface="Source Code Pro"/>
                <a:sym typeface="Source Code Pro"/>
              </a:rPr>
              <a:t>return lista2;</a:t>
            </a:r>
            <a:endParaRPr sz="1300">
              <a:latin typeface="Source Code Pro"/>
              <a:ea typeface="Source Code Pro"/>
              <a:cs typeface="Source Code Pro"/>
              <a:sym typeface="Source Code Pro"/>
            </a:endParaRPr>
          </a:p>
          <a:p>
            <a:pPr indent="0" lvl="0" marL="251550" rtl="0" algn="l">
              <a:lnSpc>
                <a:spcPct val="115000"/>
              </a:lnSpc>
              <a:spcBef>
                <a:spcPts val="0"/>
              </a:spcBef>
              <a:spcAft>
                <a:spcPts val="0"/>
              </a:spcAft>
              <a:buNone/>
            </a:pPr>
            <a:r>
              <a:rPr lang="es" sz="1300">
                <a:latin typeface="Source Code Pro"/>
                <a:ea typeface="Source Code Pro"/>
                <a:cs typeface="Source Code Pro"/>
                <a:sym typeface="Source Code Pro"/>
              </a:rPr>
              <a:t>if (lista2 == nullptr)</a:t>
            </a:r>
            <a:endParaRPr sz="1300">
              <a:latin typeface="Source Code Pro"/>
              <a:ea typeface="Source Code Pro"/>
              <a:cs typeface="Source Code Pro"/>
              <a:sym typeface="Source Code Pro"/>
            </a:endParaRPr>
          </a:p>
          <a:p>
            <a:pPr indent="205649" lvl="0" marL="251550" rtl="0" algn="l">
              <a:lnSpc>
                <a:spcPct val="115000"/>
              </a:lnSpc>
              <a:spcBef>
                <a:spcPts val="0"/>
              </a:spcBef>
              <a:spcAft>
                <a:spcPts val="0"/>
              </a:spcAft>
              <a:buNone/>
            </a:pPr>
            <a:r>
              <a:rPr lang="es" sz="1300">
                <a:latin typeface="Source Code Pro"/>
                <a:ea typeface="Source Code Pro"/>
                <a:cs typeface="Source Code Pro"/>
                <a:sym typeface="Source Code Pro"/>
              </a:rPr>
              <a:t>return lista1;</a:t>
            </a:r>
            <a:endParaRPr sz="1300">
              <a:latin typeface="Source Code Pro"/>
              <a:ea typeface="Source Code Pro"/>
              <a:cs typeface="Source Code Pro"/>
              <a:sym typeface="Source Code Pro"/>
            </a:endParaRPr>
          </a:p>
          <a:p>
            <a:pPr indent="205649" lvl="0" marL="251550" rtl="0" algn="l">
              <a:lnSpc>
                <a:spcPct val="115000"/>
              </a:lnSpc>
              <a:spcBef>
                <a:spcPts val="0"/>
              </a:spcBef>
              <a:spcAft>
                <a:spcPts val="0"/>
              </a:spcAft>
              <a:buNone/>
            </a:pPr>
            <a:r>
              <a:t/>
            </a:r>
            <a:endParaRPr sz="1300">
              <a:latin typeface="Source Code Pro"/>
              <a:ea typeface="Source Code Pro"/>
              <a:cs typeface="Source Code Pro"/>
              <a:sym typeface="Source Code Pro"/>
            </a:endParaRPr>
          </a:p>
          <a:p>
            <a:pPr indent="0" lvl="0" marL="251550" rtl="0" algn="l">
              <a:lnSpc>
                <a:spcPct val="115000"/>
              </a:lnSpc>
              <a:spcBef>
                <a:spcPts val="0"/>
              </a:spcBef>
              <a:spcAft>
                <a:spcPts val="0"/>
              </a:spcAft>
              <a:buNone/>
            </a:pPr>
            <a:r>
              <a:rPr lang="es" sz="1300">
                <a:latin typeface="Source Code Pro"/>
                <a:ea typeface="Source Code Pro"/>
                <a:cs typeface="Source Code Pro"/>
                <a:sym typeface="Source Code Pro"/>
              </a:rPr>
              <a:t>Nodo* nuevalista;</a:t>
            </a:r>
            <a:endParaRPr sz="1300">
              <a:latin typeface="Source Code Pro"/>
              <a:ea typeface="Source Code Pro"/>
              <a:cs typeface="Source Code Pro"/>
              <a:sym typeface="Source Code Pro"/>
            </a:endParaRPr>
          </a:p>
          <a:p>
            <a:pPr indent="0" lvl="0" marL="251550" rtl="0" algn="l">
              <a:lnSpc>
                <a:spcPct val="115000"/>
              </a:lnSpc>
              <a:spcBef>
                <a:spcPts val="0"/>
              </a:spcBef>
              <a:spcAft>
                <a:spcPts val="0"/>
              </a:spcAft>
              <a:buNone/>
            </a:pPr>
            <a:r>
              <a:rPr lang="es" sz="1300">
                <a:latin typeface="Source Code Pro"/>
                <a:ea typeface="Source Code Pro"/>
                <a:cs typeface="Source Code Pro"/>
                <a:sym typeface="Source Code Pro"/>
              </a:rPr>
              <a:t>Nodo* aux;</a:t>
            </a:r>
            <a:endParaRPr sz="1300">
              <a:latin typeface="Source Code Pro"/>
              <a:ea typeface="Source Code Pro"/>
              <a:cs typeface="Source Code Pro"/>
              <a:sym typeface="Source Code Pro"/>
            </a:endParaRPr>
          </a:p>
          <a:p>
            <a:pPr indent="0" lvl="0" marL="251550" rtl="0" algn="l">
              <a:lnSpc>
                <a:spcPct val="115000"/>
              </a:lnSpc>
              <a:spcBef>
                <a:spcPts val="0"/>
              </a:spcBef>
              <a:spcAft>
                <a:spcPts val="0"/>
              </a:spcAft>
              <a:buNone/>
            </a:pPr>
            <a:r>
              <a:t/>
            </a:r>
            <a:endParaRPr sz="1300">
              <a:latin typeface="Source Code Pro"/>
              <a:ea typeface="Source Code Pro"/>
              <a:cs typeface="Source Code Pro"/>
              <a:sym typeface="Source Code Pro"/>
            </a:endParaRPr>
          </a:p>
          <a:p>
            <a:pPr indent="0" lvl="0" marL="251550" rtl="0" algn="l">
              <a:lnSpc>
                <a:spcPct val="115000"/>
              </a:lnSpc>
              <a:spcBef>
                <a:spcPts val="0"/>
              </a:spcBef>
              <a:spcAft>
                <a:spcPts val="0"/>
              </a:spcAft>
              <a:buNone/>
            </a:pPr>
            <a:r>
              <a:rPr lang="es" sz="1300">
                <a:latin typeface="Source Code Pro"/>
                <a:ea typeface="Source Code Pro"/>
                <a:cs typeface="Source Code Pro"/>
                <a:sym typeface="Source Code Pro"/>
              </a:rPr>
              <a:t>if (lista1-&gt;dato &lt; lista2-&gt;dato){</a:t>
            </a:r>
            <a:endParaRPr sz="1300">
              <a:latin typeface="Source Code Pro"/>
              <a:ea typeface="Source Code Pro"/>
              <a:cs typeface="Source Code Pro"/>
              <a:sym typeface="Source Code Pro"/>
            </a:endParaRPr>
          </a:p>
          <a:p>
            <a:pPr indent="205649" lvl="0" marL="251550" rtl="0" algn="l">
              <a:lnSpc>
                <a:spcPct val="115000"/>
              </a:lnSpc>
              <a:spcBef>
                <a:spcPts val="0"/>
              </a:spcBef>
              <a:spcAft>
                <a:spcPts val="0"/>
              </a:spcAft>
              <a:buNone/>
            </a:pPr>
            <a:r>
              <a:rPr lang="es" sz="1300">
                <a:latin typeface="Source Code Pro"/>
                <a:ea typeface="Source Code Pro"/>
                <a:cs typeface="Source Code Pro"/>
                <a:sym typeface="Source Code Pro"/>
              </a:rPr>
              <a:t>nuevalista=lista1;</a:t>
            </a:r>
            <a:endParaRPr sz="1300">
              <a:latin typeface="Source Code Pro"/>
              <a:ea typeface="Source Code Pro"/>
              <a:cs typeface="Source Code Pro"/>
              <a:sym typeface="Source Code Pro"/>
            </a:endParaRPr>
          </a:p>
          <a:p>
            <a:pPr indent="205649" lvl="0" marL="251550" rtl="0" algn="l">
              <a:lnSpc>
                <a:spcPct val="115000"/>
              </a:lnSpc>
              <a:spcBef>
                <a:spcPts val="0"/>
              </a:spcBef>
              <a:spcAft>
                <a:spcPts val="0"/>
              </a:spcAft>
              <a:buNone/>
            </a:pPr>
            <a:r>
              <a:rPr lang="es" sz="1300">
                <a:latin typeface="Source Code Pro"/>
                <a:ea typeface="Source Code Pro"/>
                <a:cs typeface="Source Code Pro"/>
                <a:sym typeface="Source Code Pro"/>
              </a:rPr>
              <a:t>aux=lista1;</a:t>
            </a:r>
            <a:endParaRPr sz="1300">
              <a:latin typeface="Source Code Pro"/>
              <a:ea typeface="Source Code Pro"/>
              <a:cs typeface="Source Code Pro"/>
              <a:sym typeface="Source Code Pro"/>
            </a:endParaRPr>
          </a:p>
          <a:p>
            <a:pPr indent="205649" lvl="0" marL="251550" rtl="0" algn="l">
              <a:lnSpc>
                <a:spcPct val="115000"/>
              </a:lnSpc>
              <a:spcBef>
                <a:spcPts val="0"/>
              </a:spcBef>
              <a:spcAft>
                <a:spcPts val="0"/>
              </a:spcAft>
              <a:buNone/>
            </a:pPr>
            <a:r>
              <a:rPr lang="es" sz="1300">
                <a:latin typeface="Source Code Pro"/>
                <a:ea typeface="Source Code Pro"/>
                <a:cs typeface="Source Code Pro"/>
                <a:sym typeface="Source Code Pro"/>
              </a:rPr>
              <a:t>lista1=lista1-&gt;siguiente;</a:t>
            </a:r>
            <a:endParaRPr sz="1300">
              <a:latin typeface="Source Code Pro"/>
              <a:ea typeface="Source Code Pro"/>
              <a:cs typeface="Source Code Pro"/>
              <a:sym typeface="Source Code Pro"/>
            </a:endParaRPr>
          </a:p>
          <a:p>
            <a:pPr indent="0" lvl="0" marL="251550" rtl="0" algn="l">
              <a:lnSpc>
                <a:spcPct val="115000"/>
              </a:lnSpc>
              <a:spcBef>
                <a:spcPts val="0"/>
              </a:spcBef>
              <a:spcAft>
                <a:spcPts val="0"/>
              </a:spcAft>
              <a:buNone/>
            </a:pPr>
            <a:r>
              <a:rPr lang="es" sz="1300">
                <a:latin typeface="Source Code Pro"/>
                <a:ea typeface="Source Code Pro"/>
                <a:cs typeface="Source Code Pro"/>
                <a:sym typeface="Source Code Pro"/>
              </a:rPr>
              <a:t>}</a:t>
            </a:r>
            <a:endParaRPr sz="1300">
              <a:latin typeface="Source Code Pro"/>
              <a:ea typeface="Source Code Pro"/>
              <a:cs typeface="Source Code Pro"/>
              <a:sym typeface="Source Code Pro"/>
            </a:endParaRPr>
          </a:p>
          <a:p>
            <a:pPr indent="0" lvl="0" marL="251550" rtl="0" algn="l">
              <a:lnSpc>
                <a:spcPct val="115000"/>
              </a:lnSpc>
              <a:spcBef>
                <a:spcPts val="0"/>
              </a:spcBef>
              <a:spcAft>
                <a:spcPts val="0"/>
              </a:spcAft>
              <a:buNone/>
            </a:pPr>
            <a:r>
              <a:rPr lang="es" sz="1300">
                <a:latin typeface="Source Code Pro"/>
                <a:ea typeface="Source Code Pro"/>
                <a:cs typeface="Source Code Pro"/>
                <a:sym typeface="Source Code Pro"/>
              </a:rPr>
              <a:t>else{</a:t>
            </a:r>
            <a:endParaRPr sz="1300">
              <a:latin typeface="Source Code Pro"/>
              <a:ea typeface="Source Code Pro"/>
              <a:cs typeface="Source Code Pro"/>
              <a:sym typeface="Source Code Pro"/>
            </a:endParaRPr>
          </a:p>
          <a:p>
            <a:pPr indent="205649" lvl="0" marL="251550" rtl="0" algn="l">
              <a:lnSpc>
                <a:spcPct val="115000"/>
              </a:lnSpc>
              <a:spcBef>
                <a:spcPts val="0"/>
              </a:spcBef>
              <a:spcAft>
                <a:spcPts val="0"/>
              </a:spcAft>
              <a:buNone/>
            </a:pPr>
            <a:r>
              <a:rPr lang="es" sz="1300">
                <a:latin typeface="Source Code Pro"/>
                <a:ea typeface="Source Code Pro"/>
                <a:cs typeface="Source Code Pro"/>
                <a:sym typeface="Source Code Pro"/>
              </a:rPr>
              <a:t>nuevalista=lista2;</a:t>
            </a:r>
            <a:endParaRPr sz="1300">
              <a:latin typeface="Source Code Pro"/>
              <a:ea typeface="Source Code Pro"/>
              <a:cs typeface="Source Code Pro"/>
              <a:sym typeface="Source Code Pro"/>
            </a:endParaRPr>
          </a:p>
          <a:p>
            <a:pPr indent="205649" lvl="0" marL="251550" rtl="0" algn="l">
              <a:lnSpc>
                <a:spcPct val="115000"/>
              </a:lnSpc>
              <a:spcBef>
                <a:spcPts val="0"/>
              </a:spcBef>
              <a:spcAft>
                <a:spcPts val="0"/>
              </a:spcAft>
              <a:buNone/>
            </a:pPr>
            <a:r>
              <a:rPr lang="es" sz="1300">
                <a:latin typeface="Source Code Pro"/>
                <a:ea typeface="Source Code Pro"/>
                <a:cs typeface="Source Code Pro"/>
                <a:sym typeface="Source Code Pro"/>
              </a:rPr>
              <a:t>aux=lista2;</a:t>
            </a:r>
            <a:endParaRPr sz="1300">
              <a:latin typeface="Source Code Pro"/>
              <a:ea typeface="Source Code Pro"/>
              <a:cs typeface="Source Code Pro"/>
              <a:sym typeface="Source Code Pro"/>
            </a:endParaRPr>
          </a:p>
          <a:p>
            <a:pPr indent="205649" lvl="0" marL="251550" rtl="0" algn="l">
              <a:lnSpc>
                <a:spcPct val="115000"/>
              </a:lnSpc>
              <a:spcBef>
                <a:spcPts val="0"/>
              </a:spcBef>
              <a:spcAft>
                <a:spcPts val="0"/>
              </a:spcAft>
              <a:buNone/>
            </a:pPr>
            <a:r>
              <a:rPr lang="es" sz="1300">
                <a:latin typeface="Source Code Pro"/>
                <a:ea typeface="Source Code Pro"/>
                <a:cs typeface="Source Code Pro"/>
                <a:sym typeface="Source Code Pro"/>
              </a:rPr>
              <a:t>lista2=lista2-&gt;siguiente;</a:t>
            </a:r>
            <a:endParaRPr sz="1300">
              <a:latin typeface="Source Code Pro"/>
              <a:ea typeface="Source Code Pro"/>
              <a:cs typeface="Source Code Pro"/>
              <a:sym typeface="Source Code Pro"/>
            </a:endParaRPr>
          </a:p>
          <a:p>
            <a:pPr indent="0" lvl="0" marL="251550" rtl="0" algn="l">
              <a:lnSpc>
                <a:spcPct val="115000"/>
              </a:lnSpc>
              <a:spcBef>
                <a:spcPts val="0"/>
              </a:spcBef>
              <a:spcAft>
                <a:spcPts val="0"/>
              </a:spcAft>
              <a:buNone/>
            </a:pPr>
            <a:r>
              <a:rPr lang="es" sz="1300">
                <a:latin typeface="Source Code Pro"/>
                <a:ea typeface="Source Code Pro"/>
                <a:cs typeface="Source Code Pro"/>
                <a:sym typeface="Source Code Pro"/>
              </a:rPr>
              <a:t>}</a:t>
            </a:r>
            <a:endParaRPr sz="1300">
              <a:solidFill>
                <a:srgbClr val="008000"/>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1300">
              <a:latin typeface="Source Code Pro"/>
              <a:ea typeface="Source Code Pro"/>
              <a:cs typeface="Source Code Pro"/>
              <a:sym typeface="Source Code Pro"/>
            </a:endParaRPr>
          </a:p>
        </p:txBody>
      </p:sp>
      <p:sp>
        <p:nvSpPr>
          <p:cNvPr id="305" name="Google Shape;305;p50"/>
          <p:cNvSpPr txBox="1"/>
          <p:nvPr/>
        </p:nvSpPr>
        <p:spPr>
          <a:xfrm>
            <a:off x="4572000" y="0"/>
            <a:ext cx="4461600" cy="504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300">
                <a:latin typeface="Source Code Pro"/>
                <a:ea typeface="Source Code Pro"/>
                <a:cs typeface="Source Code Pro"/>
                <a:sym typeface="Source Code Pro"/>
              </a:rPr>
              <a:t>while (lista1!=nullptr &amp;&amp; lista2!=nullptr){</a:t>
            </a:r>
            <a:endParaRPr sz="1300">
              <a:latin typeface="Source Code Pro"/>
              <a:ea typeface="Source Code Pro"/>
              <a:cs typeface="Source Code Pro"/>
              <a:sym typeface="Source Code Pro"/>
            </a:endParaRPr>
          </a:p>
          <a:p>
            <a:pPr indent="205649" lvl="0" marL="251550" rtl="0" algn="l">
              <a:lnSpc>
                <a:spcPct val="115000"/>
              </a:lnSpc>
              <a:spcBef>
                <a:spcPts val="0"/>
              </a:spcBef>
              <a:spcAft>
                <a:spcPts val="0"/>
              </a:spcAft>
              <a:buNone/>
            </a:pPr>
            <a:r>
              <a:rPr lang="es" sz="1300">
                <a:latin typeface="Source Code Pro"/>
                <a:ea typeface="Source Code Pro"/>
                <a:cs typeface="Source Code Pro"/>
                <a:sym typeface="Source Code Pro"/>
              </a:rPr>
              <a:t>if (lista1-&gt;dato &lt; lista2-&gt;dato){</a:t>
            </a:r>
            <a:endParaRPr sz="1300">
              <a:latin typeface="Source Code Pro"/>
              <a:ea typeface="Source Code Pro"/>
              <a:cs typeface="Source Code Pro"/>
              <a:sym typeface="Source Code Pro"/>
            </a:endParaRPr>
          </a:p>
          <a:p>
            <a:pPr indent="205649" lvl="0" marL="708750" rtl="0" algn="l">
              <a:lnSpc>
                <a:spcPct val="115000"/>
              </a:lnSpc>
              <a:spcBef>
                <a:spcPts val="0"/>
              </a:spcBef>
              <a:spcAft>
                <a:spcPts val="0"/>
              </a:spcAft>
              <a:buNone/>
            </a:pPr>
            <a:r>
              <a:rPr lang="es" sz="1300">
                <a:latin typeface="Source Code Pro"/>
                <a:ea typeface="Source Code Pro"/>
                <a:cs typeface="Source Code Pro"/>
                <a:sym typeface="Source Code Pro"/>
              </a:rPr>
              <a:t>aux-&gt;siguiente=lista1;</a:t>
            </a:r>
            <a:endParaRPr sz="1300">
              <a:latin typeface="Source Code Pro"/>
              <a:ea typeface="Source Code Pro"/>
              <a:cs typeface="Source Code Pro"/>
              <a:sym typeface="Source Code Pro"/>
            </a:endParaRPr>
          </a:p>
          <a:p>
            <a:pPr indent="205649" lvl="0" marL="708750" rtl="0" algn="l">
              <a:lnSpc>
                <a:spcPct val="115000"/>
              </a:lnSpc>
              <a:spcBef>
                <a:spcPts val="0"/>
              </a:spcBef>
              <a:spcAft>
                <a:spcPts val="0"/>
              </a:spcAft>
              <a:buNone/>
            </a:pPr>
            <a:r>
              <a:rPr lang="es" sz="1300">
                <a:latin typeface="Source Code Pro"/>
                <a:ea typeface="Source Code Pro"/>
                <a:cs typeface="Source Code Pro"/>
                <a:sym typeface="Source Code Pro"/>
              </a:rPr>
              <a:t>lista1=lista1-&gt;siguiente;</a:t>
            </a:r>
            <a:endParaRPr sz="1300">
              <a:latin typeface="Source Code Pro"/>
              <a:ea typeface="Source Code Pro"/>
              <a:cs typeface="Source Code Pro"/>
              <a:sym typeface="Source Code Pro"/>
            </a:endParaRPr>
          </a:p>
          <a:p>
            <a:pPr indent="205649" lvl="0" marL="251550" rtl="0" algn="l">
              <a:lnSpc>
                <a:spcPct val="115000"/>
              </a:lnSpc>
              <a:spcBef>
                <a:spcPts val="0"/>
              </a:spcBef>
              <a:spcAft>
                <a:spcPts val="0"/>
              </a:spcAft>
              <a:buNone/>
            </a:pPr>
            <a:r>
              <a:rPr lang="es" sz="1300">
                <a:latin typeface="Source Code Pro"/>
                <a:ea typeface="Source Code Pro"/>
                <a:cs typeface="Source Code Pro"/>
                <a:sym typeface="Source Code Pro"/>
              </a:rPr>
              <a:t>}</a:t>
            </a:r>
            <a:endParaRPr sz="1300">
              <a:latin typeface="Source Code Pro"/>
              <a:ea typeface="Source Code Pro"/>
              <a:cs typeface="Source Code Pro"/>
              <a:sym typeface="Source Code Pro"/>
            </a:endParaRPr>
          </a:p>
          <a:p>
            <a:pPr indent="205649" lvl="0" marL="251550" rtl="0" algn="l">
              <a:lnSpc>
                <a:spcPct val="115000"/>
              </a:lnSpc>
              <a:spcBef>
                <a:spcPts val="0"/>
              </a:spcBef>
              <a:spcAft>
                <a:spcPts val="0"/>
              </a:spcAft>
              <a:buNone/>
            </a:pPr>
            <a:r>
              <a:rPr lang="es" sz="1300">
                <a:latin typeface="Source Code Pro"/>
                <a:ea typeface="Source Code Pro"/>
                <a:cs typeface="Source Code Pro"/>
                <a:sym typeface="Source Code Pro"/>
              </a:rPr>
              <a:t>else{</a:t>
            </a:r>
            <a:endParaRPr sz="1300">
              <a:latin typeface="Source Code Pro"/>
              <a:ea typeface="Source Code Pro"/>
              <a:cs typeface="Source Code Pro"/>
              <a:sym typeface="Source Code Pro"/>
            </a:endParaRPr>
          </a:p>
          <a:p>
            <a:pPr indent="205649" lvl="0" marL="708750" rtl="0" algn="l">
              <a:lnSpc>
                <a:spcPct val="115000"/>
              </a:lnSpc>
              <a:spcBef>
                <a:spcPts val="0"/>
              </a:spcBef>
              <a:spcAft>
                <a:spcPts val="0"/>
              </a:spcAft>
              <a:buNone/>
            </a:pPr>
            <a:r>
              <a:rPr lang="es" sz="1300">
                <a:latin typeface="Source Code Pro"/>
                <a:ea typeface="Source Code Pro"/>
                <a:cs typeface="Source Code Pro"/>
                <a:sym typeface="Source Code Pro"/>
              </a:rPr>
              <a:t>aux-&gt;siguiente=lista2;</a:t>
            </a:r>
            <a:endParaRPr sz="1300">
              <a:latin typeface="Source Code Pro"/>
              <a:ea typeface="Source Code Pro"/>
              <a:cs typeface="Source Code Pro"/>
              <a:sym typeface="Source Code Pro"/>
            </a:endParaRPr>
          </a:p>
          <a:p>
            <a:pPr indent="205649" lvl="0" marL="708750" rtl="0" algn="l">
              <a:lnSpc>
                <a:spcPct val="115000"/>
              </a:lnSpc>
              <a:spcBef>
                <a:spcPts val="0"/>
              </a:spcBef>
              <a:spcAft>
                <a:spcPts val="0"/>
              </a:spcAft>
              <a:buNone/>
            </a:pPr>
            <a:r>
              <a:rPr lang="es" sz="1300">
                <a:latin typeface="Source Code Pro"/>
                <a:ea typeface="Source Code Pro"/>
                <a:cs typeface="Source Code Pro"/>
                <a:sym typeface="Source Code Pro"/>
              </a:rPr>
              <a:t>lista2=lista2-&gt;siguiente;</a:t>
            </a:r>
            <a:endParaRPr sz="1300">
              <a:latin typeface="Source Code Pro"/>
              <a:ea typeface="Source Code Pro"/>
              <a:cs typeface="Source Code Pro"/>
              <a:sym typeface="Source Code Pro"/>
            </a:endParaRPr>
          </a:p>
          <a:p>
            <a:pPr indent="205649" lvl="0" marL="251550" rtl="0" algn="l">
              <a:lnSpc>
                <a:spcPct val="115000"/>
              </a:lnSpc>
              <a:spcBef>
                <a:spcPts val="0"/>
              </a:spcBef>
              <a:spcAft>
                <a:spcPts val="0"/>
              </a:spcAft>
              <a:buNone/>
            </a:pPr>
            <a:r>
              <a:rPr lang="es" sz="1300">
                <a:latin typeface="Source Code Pro"/>
                <a:ea typeface="Source Code Pro"/>
                <a:cs typeface="Source Code Pro"/>
                <a:sym typeface="Source Code Pro"/>
              </a:rPr>
              <a:t>}</a:t>
            </a:r>
            <a:endParaRPr sz="1300">
              <a:latin typeface="Source Code Pro"/>
              <a:ea typeface="Source Code Pro"/>
              <a:cs typeface="Source Code Pro"/>
              <a:sym typeface="Source Code Pro"/>
            </a:endParaRPr>
          </a:p>
          <a:p>
            <a:pPr indent="205649" lvl="0" marL="251550" rtl="0" algn="l">
              <a:lnSpc>
                <a:spcPct val="115000"/>
              </a:lnSpc>
              <a:spcBef>
                <a:spcPts val="0"/>
              </a:spcBef>
              <a:spcAft>
                <a:spcPts val="0"/>
              </a:spcAft>
              <a:buNone/>
            </a:pPr>
            <a:r>
              <a:rPr lang="es" sz="1300">
                <a:latin typeface="Source Code Pro"/>
                <a:ea typeface="Source Code Pro"/>
                <a:cs typeface="Source Code Pro"/>
                <a:sym typeface="Source Code Pro"/>
              </a:rPr>
              <a:t>aux=aux-&gt;siguiente;</a:t>
            </a:r>
            <a:endParaRPr sz="1300">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s" sz="1300">
                <a:latin typeface="Source Code Pro"/>
                <a:ea typeface="Source Code Pro"/>
                <a:cs typeface="Source Code Pro"/>
                <a:sym typeface="Source Code Pro"/>
              </a:rPr>
              <a:t>}</a:t>
            </a:r>
            <a:endParaRPr sz="1300">
              <a:latin typeface="Source Code Pro"/>
              <a:ea typeface="Source Code Pro"/>
              <a:cs typeface="Source Code Pro"/>
              <a:sym typeface="Source Code Pro"/>
            </a:endParaRPr>
          </a:p>
          <a:p>
            <a:pPr indent="0" lvl="0" marL="251550" rtl="0" algn="l">
              <a:lnSpc>
                <a:spcPct val="115000"/>
              </a:lnSpc>
              <a:spcBef>
                <a:spcPts val="0"/>
              </a:spcBef>
              <a:spcAft>
                <a:spcPts val="0"/>
              </a:spcAft>
              <a:buNone/>
            </a:pPr>
            <a:r>
              <a:t/>
            </a:r>
            <a:endParaRPr sz="1300">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s" sz="1300">
                <a:latin typeface="Source Code Pro"/>
                <a:ea typeface="Source Code Pro"/>
                <a:cs typeface="Source Code Pro"/>
                <a:sym typeface="Source Code Pro"/>
              </a:rPr>
              <a:t>if (lista1==nullptr)</a:t>
            </a:r>
            <a:endParaRPr sz="1300">
              <a:latin typeface="Source Code Pro"/>
              <a:ea typeface="Source Code Pro"/>
              <a:cs typeface="Source Code Pro"/>
              <a:sym typeface="Source Code Pro"/>
            </a:endParaRPr>
          </a:p>
          <a:p>
            <a:pPr indent="205649" lvl="0" marL="251550" rtl="0" algn="l">
              <a:lnSpc>
                <a:spcPct val="115000"/>
              </a:lnSpc>
              <a:spcBef>
                <a:spcPts val="0"/>
              </a:spcBef>
              <a:spcAft>
                <a:spcPts val="0"/>
              </a:spcAft>
              <a:buNone/>
            </a:pPr>
            <a:r>
              <a:rPr lang="es" sz="1300">
                <a:latin typeface="Source Code Pro"/>
                <a:ea typeface="Source Code Pro"/>
                <a:cs typeface="Source Code Pro"/>
                <a:sym typeface="Source Code Pro"/>
              </a:rPr>
              <a:t>aux-&gt;siguiente=lista2;</a:t>
            </a:r>
            <a:endParaRPr sz="1300">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s" sz="1300">
                <a:latin typeface="Source Code Pro"/>
                <a:ea typeface="Source Code Pro"/>
                <a:cs typeface="Source Code Pro"/>
                <a:sym typeface="Source Code Pro"/>
              </a:rPr>
              <a:t>else{</a:t>
            </a:r>
            <a:endParaRPr sz="1300">
              <a:latin typeface="Source Code Pro"/>
              <a:ea typeface="Source Code Pro"/>
              <a:cs typeface="Source Code Pro"/>
              <a:sym typeface="Source Code Pro"/>
            </a:endParaRPr>
          </a:p>
          <a:p>
            <a:pPr indent="205649" lvl="0" marL="251550" rtl="0" algn="l">
              <a:lnSpc>
                <a:spcPct val="115000"/>
              </a:lnSpc>
              <a:spcBef>
                <a:spcPts val="0"/>
              </a:spcBef>
              <a:spcAft>
                <a:spcPts val="0"/>
              </a:spcAft>
              <a:buNone/>
            </a:pPr>
            <a:r>
              <a:rPr lang="es" sz="1300">
                <a:latin typeface="Source Code Pro"/>
                <a:ea typeface="Source Code Pro"/>
                <a:cs typeface="Source Code Pro"/>
                <a:sym typeface="Source Code Pro"/>
              </a:rPr>
              <a:t>if (lista2==nullptr)</a:t>
            </a:r>
            <a:endParaRPr sz="1300">
              <a:latin typeface="Source Code Pro"/>
              <a:ea typeface="Source Code Pro"/>
              <a:cs typeface="Source Code Pro"/>
              <a:sym typeface="Source Code Pro"/>
            </a:endParaRPr>
          </a:p>
          <a:p>
            <a:pPr indent="205649" lvl="0" marL="708750" rtl="0" algn="l">
              <a:lnSpc>
                <a:spcPct val="115000"/>
              </a:lnSpc>
              <a:spcBef>
                <a:spcPts val="0"/>
              </a:spcBef>
              <a:spcAft>
                <a:spcPts val="0"/>
              </a:spcAft>
              <a:buNone/>
            </a:pPr>
            <a:r>
              <a:rPr lang="es" sz="1300">
                <a:latin typeface="Source Code Pro"/>
                <a:ea typeface="Source Code Pro"/>
                <a:cs typeface="Source Code Pro"/>
                <a:sym typeface="Source Code Pro"/>
              </a:rPr>
              <a:t>aux-&gt;siguiente=lista1;</a:t>
            </a:r>
            <a:endParaRPr sz="1300">
              <a:latin typeface="Source Code Pro"/>
              <a:ea typeface="Source Code Pro"/>
              <a:cs typeface="Source Code Pro"/>
              <a:sym typeface="Source Code Pro"/>
            </a:endParaRPr>
          </a:p>
          <a:p>
            <a:pPr indent="0" lvl="0" marL="251550" rtl="0" algn="l">
              <a:lnSpc>
                <a:spcPct val="115000"/>
              </a:lnSpc>
              <a:spcBef>
                <a:spcPts val="0"/>
              </a:spcBef>
              <a:spcAft>
                <a:spcPts val="0"/>
              </a:spcAft>
              <a:buNone/>
            </a:pPr>
            <a:r>
              <a:rPr lang="es" sz="1300">
                <a:latin typeface="Source Code Pro"/>
                <a:ea typeface="Source Code Pro"/>
                <a:cs typeface="Source Code Pro"/>
                <a:sym typeface="Source Code Pro"/>
              </a:rPr>
              <a:t>  }</a:t>
            </a:r>
            <a:endParaRPr sz="1300">
              <a:latin typeface="Source Code Pro"/>
              <a:ea typeface="Source Code Pro"/>
              <a:cs typeface="Source Code Pro"/>
              <a:sym typeface="Source Code Pro"/>
            </a:endParaRPr>
          </a:p>
          <a:p>
            <a:pPr indent="0" lvl="0" marL="251550" rtl="0" algn="l">
              <a:lnSpc>
                <a:spcPct val="115000"/>
              </a:lnSpc>
              <a:spcBef>
                <a:spcPts val="0"/>
              </a:spcBef>
              <a:spcAft>
                <a:spcPts val="0"/>
              </a:spcAft>
              <a:buNone/>
            </a:pPr>
            <a:r>
              <a:rPr lang="es" sz="1300">
                <a:latin typeface="Source Code Pro"/>
                <a:ea typeface="Source Code Pro"/>
                <a:cs typeface="Source Code Pro"/>
                <a:sym typeface="Source Code Pro"/>
              </a:rPr>
              <a:t>return nuevalista;</a:t>
            </a:r>
            <a:endParaRPr sz="1300">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s" sz="1300">
                <a:latin typeface="Source Code Pro"/>
                <a:ea typeface="Source Code Pro"/>
                <a:cs typeface="Source Code Pro"/>
                <a:sym typeface="Source Code Pro"/>
              </a:rPr>
              <a:t>}</a:t>
            </a:r>
            <a:endParaRPr sz="1300">
              <a:latin typeface="Source Code Pro"/>
              <a:ea typeface="Source Code Pro"/>
              <a:cs typeface="Source Code Pro"/>
              <a:sym typeface="Source Code Pr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Listas de structs</a:t>
            </a:r>
            <a:endParaRPr/>
          </a:p>
        </p:txBody>
      </p:sp>
      <p:sp>
        <p:nvSpPr>
          <p:cNvPr id="311" name="Google Shape;311;p51"/>
          <p:cNvSpPr txBox="1"/>
          <p:nvPr>
            <p:ph idx="1" type="body"/>
          </p:nvPr>
        </p:nvSpPr>
        <p:spPr>
          <a:xfrm>
            <a:off x="729450" y="1974775"/>
            <a:ext cx="8145900" cy="2967900"/>
          </a:xfrm>
          <a:prstGeom prst="rect">
            <a:avLst/>
          </a:prstGeom>
        </p:spPr>
        <p:txBody>
          <a:bodyPr anchorCtr="0" anchor="t" bIns="91425" lIns="91425" spcFirstLastPara="1" rIns="91425" wrap="square" tIns="91425">
            <a:noAutofit/>
          </a:bodyPr>
          <a:lstStyle/>
          <a:p>
            <a:pPr indent="-4762" lvl="0" marL="4762" rtl="0" algn="l">
              <a:lnSpc>
                <a:spcPct val="93000"/>
              </a:lnSpc>
              <a:spcBef>
                <a:spcPts val="0"/>
              </a:spcBef>
              <a:spcAft>
                <a:spcPts val="0"/>
              </a:spcAft>
              <a:buClr>
                <a:srgbClr val="000000"/>
              </a:buClr>
              <a:buSzPts val="2400"/>
              <a:buFont typeface="Arial"/>
              <a:buNone/>
            </a:pPr>
            <a:r>
              <a:rPr lang="es" sz="1400">
                <a:solidFill>
                  <a:srgbClr val="000000"/>
                </a:solidFill>
                <a:latin typeface="Source Code Pro"/>
                <a:ea typeface="Source Code Pro"/>
                <a:cs typeface="Source Code Pro"/>
                <a:sym typeface="Source Code Pro"/>
              </a:rPr>
              <a:t>Hasta ahora hemos definido listas cuyos nodos contienen un dato simple.  Pero es posible que el dato sea de cualquier otro tipo, incluso un struct. </a:t>
            </a:r>
            <a:endParaRPr sz="1400">
              <a:solidFill>
                <a:srgbClr val="000000"/>
              </a:solidFill>
              <a:latin typeface="Source Code Pro"/>
              <a:ea typeface="Source Code Pro"/>
              <a:cs typeface="Source Code Pro"/>
              <a:sym typeface="Source Code Pro"/>
            </a:endParaRPr>
          </a:p>
          <a:p>
            <a:pPr indent="0" lvl="0" marL="251550" rtl="0" algn="l">
              <a:spcBef>
                <a:spcPts val="0"/>
              </a:spcBef>
              <a:spcAft>
                <a:spcPts val="0"/>
              </a:spcAft>
              <a:buNone/>
            </a:pPr>
            <a:r>
              <a:t/>
            </a:r>
            <a:endParaRPr sz="1100">
              <a:solidFill>
                <a:srgbClr val="000000"/>
              </a:solidFill>
              <a:latin typeface="Source Code Pro"/>
              <a:ea typeface="Source Code Pro"/>
              <a:cs typeface="Source Code Pro"/>
              <a:sym typeface="Source Code Pro"/>
            </a:endParaRPr>
          </a:p>
          <a:p>
            <a:pPr indent="0" lvl="0" marL="708750" rtl="0" algn="l">
              <a:spcBef>
                <a:spcPts val="0"/>
              </a:spcBef>
              <a:spcAft>
                <a:spcPts val="0"/>
              </a:spcAft>
              <a:buNone/>
            </a:pPr>
            <a:r>
              <a:rPr lang="es" sz="1100">
                <a:solidFill>
                  <a:srgbClr val="000000"/>
                </a:solidFill>
                <a:latin typeface="Source Code Pro"/>
                <a:ea typeface="Source Code Pro"/>
                <a:cs typeface="Source Code Pro"/>
                <a:sym typeface="Source Code Pro"/>
              </a:rPr>
              <a:t>struct Producto {</a:t>
            </a:r>
            <a:endParaRPr sz="1100">
              <a:solidFill>
                <a:srgbClr val="000000"/>
              </a:solidFill>
              <a:latin typeface="Source Code Pro"/>
              <a:ea typeface="Source Code Pro"/>
              <a:cs typeface="Source Code Pro"/>
              <a:sym typeface="Source Code Pro"/>
            </a:endParaRPr>
          </a:p>
          <a:p>
            <a:pPr indent="205649" lvl="0" marL="708750" rtl="0" algn="l">
              <a:spcBef>
                <a:spcPts val="0"/>
              </a:spcBef>
              <a:spcAft>
                <a:spcPts val="0"/>
              </a:spcAft>
              <a:buNone/>
            </a:pPr>
            <a:r>
              <a:rPr lang="es" sz="1100">
                <a:solidFill>
                  <a:srgbClr val="000000"/>
                </a:solidFill>
                <a:latin typeface="Source Code Pro"/>
                <a:ea typeface="Source Code Pro"/>
                <a:cs typeface="Source Code Pro"/>
                <a:sym typeface="Source Code Pro"/>
              </a:rPr>
              <a:t>int codigo;</a:t>
            </a:r>
            <a:endParaRPr sz="1100">
              <a:solidFill>
                <a:srgbClr val="000000"/>
              </a:solidFill>
              <a:latin typeface="Source Code Pro"/>
              <a:ea typeface="Source Code Pro"/>
              <a:cs typeface="Source Code Pro"/>
              <a:sym typeface="Source Code Pro"/>
            </a:endParaRPr>
          </a:p>
          <a:p>
            <a:pPr indent="205649" lvl="0" marL="708750" rtl="0" algn="l">
              <a:spcBef>
                <a:spcPts val="0"/>
              </a:spcBef>
              <a:spcAft>
                <a:spcPts val="0"/>
              </a:spcAft>
              <a:buNone/>
            </a:pPr>
            <a:r>
              <a:rPr lang="es" sz="1100">
                <a:solidFill>
                  <a:srgbClr val="000000"/>
                </a:solidFill>
                <a:latin typeface="Source Code Pro"/>
                <a:ea typeface="Source Code Pro"/>
                <a:cs typeface="Source Code Pro"/>
                <a:sym typeface="Source Code Pro"/>
              </a:rPr>
              <a:t>string descripcion;</a:t>
            </a:r>
            <a:endParaRPr sz="1100">
              <a:solidFill>
                <a:srgbClr val="000000"/>
              </a:solidFill>
              <a:latin typeface="Source Code Pro"/>
              <a:ea typeface="Source Code Pro"/>
              <a:cs typeface="Source Code Pro"/>
              <a:sym typeface="Source Code Pro"/>
            </a:endParaRPr>
          </a:p>
          <a:p>
            <a:pPr indent="205649" lvl="0" marL="708750" rtl="0" algn="l">
              <a:spcBef>
                <a:spcPts val="0"/>
              </a:spcBef>
              <a:spcAft>
                <a:spcPts val="0"/>
              </a:spcAft>
              <a:buNone/>
            </a:pPr>
            <a:r>
              <a:rPr lang="es" sz="1100">
                <a:solidFill>
                  <a:srgbClr val="000000"/>
                </a:solidFill>
                <a:latin typeface="Source Code Pro"/>
                <a:ea typeface="Source Code Pro"/>
                <a:cs typeface="Source Code Pro"/>
                <a:sym typeface="Source Code Pro"/>
              </a:rPr>
              <a:t>double precio;</a:t>
            </a:r>
            <a:endParaRPr sz="1100">
              <a:solidFill>
                <a:srgbClr val="000000"/>
              </a:solidFill>
              <a:latin typeface="Source Code Pro"/>
              <a:ea typeface="Source Code Pro"/>
              <a:cs typeface="Source Code Pro"/>
              <a:sym typeface="Source Code Pro"/>
            </a:endParaRPr>
          </a:p>
          <a:p>
            <a:pPr indent="205649" lvl="0" marL="708750" rtl="0" algn="l">
              <a:spcBef>
                <a:spcPts val="0"/>
              </a:spcBef>
              <a:spcAft>
                <a:spcPts val="0"/>
              </a:spcAft>
              <a:buNone/>
            </a:pPr>
            <a:r>
              <a:rPr lang="es" sz="1100">
                <a:solidFill>
                  <a:srgbClr val="000000"/>
                </a:solidFill>
                <a:latin typeface="Source Code Pro"/>
                <a:ea typeface="Source Code Pro"/>
                <a:cs typeface="Source Code Pro"/>
                <a:sym typeface="Source Code Pro"/>
              </a:rPr>
              <a:t>int stock;</a:t>
            </a:r>
            <a:endParaRPr sz="1100">
              <a:solidFill>
                <a:srgbClr val="000000"/>
              </a:solidFill>
              <a:latin typeface="Source Code Pro"/>
              <a:ea typeface="Source Code Pro"/>
              <a:cs typeface="Source Code Pro"/>
              <a:sym typeface="Source Code Pro"/>
            </a:endParaRPr>
          </a:p>
          <a:p>
            <a:pPr indent="0" lvl="0" marL="708750" rtl="0" algn="l">
              <a:spcBef>
                <a:spcPts val="0"/>
              </a:spcBef>
              <a:spcAft>
                <a:spcPts val="0"/>
              </a:spcAft>
              <a:buNone/>
            </a:pPr>
            <a:r>
              <a:rPr lang="es" sz="1100">
                <a:solidFill>
                  <a:srgbClr val="000000"/>
                </a:solidFill>
                <a:latin typeface="Source Code Pro"/>
                <a:ea typeface="Source Code Pro"/>
                <a:cs typeface="Source Code Pro"/>
                <a:sym typeface="Source Code Pro"/>
              </a:rPr>
              <a:t>};</a:t>
            </a:r>
            <a:endParaRPr sz="1100">
              <a:solidFill>
                <a:srgbClr val="000000"/>
              </a:solidFill>
              <a:latin typeface="Source Code Pro"/>
              <a:ea typeface="Source Code Pro"/>
              <a:cs typeface="Source Code Pro"/>
              <a:sym typeface="Source Code Pro"/>
            </a:endParaRPr>
          </a:p>
          <a:p>
            <a:pPr indent="0" lvl="0" marL="708750" rtl="0" algn="l">
              <a:spcBef>
                <a:spcPts val="0"/>
              </a:spcBef>
              <a:spcAft>
                <a:spcPts val="0"/>
              </a:spcAft>
              <a:buNone/>
            </a:pPr>
            <a:r>
              <a:t/>
            </a:r>
            <a:endParaRPr sz="1100">
              <a:solidFill>
                <a:srgbClr val="000000"/>
              </a:solidFill>
              <a:latin typeface="Source Code Pro"/>
              <a:ea typeface="Source Code Pro"/>
              <a:cs typeface="Source Code Pro"/>
              <a:sym typeface="Source Code Pro"/>
            </a:endParaRPr>
          </a:p>
          <a:p>
            <a:pPr indent="0" lvl="0" marL="708750" rtl="0" algn="l">
              <a:spcBef>
                <a:spcPts val="0"/>
              </a:spcBef>
              <a:spcAft>
                <a:spcPts val="0"/>
              </a:spcAft>
              <a:buNone/>
            </a:pPr>
            <a:r>
              <a:rPr lang="es" sz="1100">
                <a:solidFill>
                  <a:srgbClr val="000000"/>
                </a:solidFill>
                <a:latin typeface="Source Code Pro"/>
                <a:ea typeface="Source Code Pro"/>
                <a:cs typeface="Source Code Pro"/>
                <a:sym typeface="Source Code Pro"/>
              </a:rPr>
              <a:t>struct Nodo {</a:t>
            </a:r>
            <a:endParaRPr sz="1100">
              <a:solidFill>
                <a:srgbClr val="000000"/>
              </a:solidFill>
              <a:latin typeface="Source Code Pro"/>
              <a:ea typeface="Source Code Pro"/>
              <a:cs typeface="Source Code Pro"/>
              <a:sym typeface="Source Code Pro"/>
            </a:endParaRPr>
          </a:p>
          <a:p>
            <a:pPr indent="205649" lvl="0" marL="708750" rtl="0" algn="l">
              <a:spcBef>
                <a:spcPts val="0"/>
              </a:spcBef>
              <a:spcAft>
                <a:spcPts val="0"/>
              </a:spcAft>
              <a:buNone/>
            </a:pPr>
            <a:r>
              <a:rPr lang="es" sz="1100">
                <a:solidFill>
                  <a:srgbClr val="000000"/>
                </a:solidFill>
                <a:latin typeface="Source Code Pro"/>
                <a:ea typeface="Source Code Pro"/>
                <a:cs typeface="Source Code Pro"/>
                <a:sym typeface="Source Code Pro"/>
              </a:rPr>
              <a:t>producto producto;</a:t>
            </a:r>
            <a:endParaRPr sz="1100">
              <a:solidFill>
                <a:srgbClr val="000000"/>
              </a:solidFill>
              <a:latin typeface="Source Code Pro"/>
              <a:ea typeface="Source Code Pro"/>
              <a:cs typeface="Source Code Pro"/>
              <a:sym typeface="Source Code Pro"/>
            </a:endParaRPr>
          </a:p>
          <a:p>
            <a:pPr indent="205649" lvl="0" marL="708750" rtl="0" algn="l">
              <a:spcBef>
                <a:spcPts val="0"/>
              </a:spcBef>
              <a:spcAft>
                <a:spcPts val="0"/>
              </a:spcAft>
              <a:buNone/>
            </a:pPr>
            <a:r>
              <a:rPr lang="es" sz="1100">
                <a:solidFill>
                  <a:srgbClr val="000000"/>
                </a:solidFill>
                <a:latin typeface="Source Code Pro"/>
                <a:ea typeface="Source Code Pro"/>
                <a:cs typeface="Source Code Pro"/>
                <a:sym typeface="Source Code Pro"/>
              </a:rPr>
              <a:t>Nodo* siguiente;</a:t>
            </a:r>
            <a:endParaRPr sz="1100">
              <a:solidFill>
                <a:srgbClr val="000000"/>
              </a:solidFill>
              <a:latin typeface="Source Code Pro"/>
              <a:ea typeface="Source Code Pro"/>
              <a:cs typeface="Source Code Pro"/>
              <a:sym typeface="Source Code Pro"/>
            </a:endParaRPr>
          </a:p>
          <a:p>
            <a:pPr indent="0" lvl="0" marL="708750" rtl="0" algn="l">
              <a:spcBef>
                <a:spcPts val="0"/>
              </a:spcBef>
              <a:spcAft>
                <a:spcPts val="0"/>
              </a:spcAft>
              <a:buNone/>
            </a:pPr>
            <a:r>
              <a:rPr lang="es" sz="1100">
                <a:solidFill>
                  <a:srgbClr val="000000"/>
                </a:solidFill>
                <a:latin typeface="Source Code Pro"/>
                <a:ea typeface="Source Code Pro"/>
                <a:cs typeface="Source Code Pro"/>
                <a:sym typeface="Source Code Pro"/>
              </a:rPr>
              <a:t>};</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800"/>
              </a:spcBef>
              <a:spcAft>
                <a:spcPts val="0"/>
              </a:spcAft>
              <a:buNone/>
            </a:pPr>
            <a:r>
              <a:rPr lang="es"/>
              <a:t>Gráfico </a:t>
            </a:r>
            <a:r>
              <a:rPr lang="es"/>
              <a:t>de lista simple enlazada</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6" name="Google Shape;106;p16"/>
          <p:cNvPicPr preferRelativeResize="0"/>
          <p:nvPr/>
        </p:nvPicPr>
        <p:blipFill>
          <a:blip r:embed="rId3">
            <a:alphaModFix/>
          </a:blip>
          <a:stretch>
            <a:fillRect/>
          </a:stretch>
        </p:blipFill>
        <p:spPr>
          <a:xfrm>
            <a:off x="1078700" y="2078875"/>
            <a:ext cx="6177136" cy="25516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Ejercicio 16</a:t>
            </a:r>
            <a:endParaRPr/>
          </a:p>
        </p:txBody>
      </p:sp>
      <p:sp>
        <p:nvSpPr>
          <p:cNvPr id="317" name="Google Shape;317;p52"/>
          <p:cNvSpPr txBox="1"/>
          <p:nvPr>
            <p:ph idx="1" type="body"/>
          </p:nvPr>
        </p:nvSpPr>
        <p:spPr>
          <a:xfrm>
            <a:off x="729450" y="2078875"/>
            <a:ext cx="7688700" cy="26910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s" sz="1800">
                <a:solidFill>
                  <a:srgbClr val="000000"/>
                </a:solidFill>
                <a:latin typeface="Source Code Pro"/>
                <a:ea typeface="Source Code Pro"/>
                <a:cs typeface="Source Code Pro"/>
                <a:sym typeface="Source Code Pro"/>
              </a:rPr>
              <a:t>Implementar una función que reciba una lista de números enteros y elimine todas las ocurrencias del número 5 (cinco). </a:t>
            </a:r>
            <a:endParaRPr sz="1800">
              <a:solidFill>
                <a:srgbClr val="000000"/>
              </a:solidFill>
              <a:latin typeface="Source Code Pro"/>
              <a:ea typeface="Source Code Pro"/>
              <a:cs typeface="Source Code Pro"/>
              <a:sym typeface="Source Code Pro"/>
            </a:endParaRPr>
          </a:p>
          <a:p>
            <a:pPr indent="0" lvl="0" marL="0" rtl="0" algn="just">
              <a:lnSpc>
                <a:spcPct val="115000"/>
              </a:lnSpc>
              <a:spcBef>
                <a:spcPts val="1000"/>
              </a:spcBef>
              <a:spcAft>
                <a:spcPts val="0"/>
              </a:spcAft>
              <a:buNone/>
            </a:pPr>
            <a:r>
              <a:rPr lang="es" sz="1800">
                <a:solidFill>
                  <a:srgbClr val="000000"/>
                </a:solidFill>
                <a:latin typeface="Source Code Pro"/>
                <a:ea typeface="Source Code Pro"/>
                <a:cs typeface="Source Code Pro"/>
                <a:sym typeface="Source Code Pro"/>
              </a:rPr>
              <a:t>Informar la cantidad de ocurrencias eliminadas. </a:t>
            </a:r>
            <a:endParaRPr sz="1800">
              <a:solidFill>
                <a:srgbClr val="000000"/>
              </a:solidFill>
              <a:latin typeface="Source Code Pro"/>
              <a:ea typeface="Source Code Pro"/>
              <a:cs typeface="Source Code Pro"/>
              <a:sym typeface="Source Code Pro"/>
            </a:endParaRPr>
          </a:p>
          <a:p>
            <a:pPr indent="0" lvl="0" marL="0" rtl="0" algn="just">
              <a:lnSpc>
                <a:spcPct val="115000"/>
              </a:lnSpc>
              <a:spcBef>
                <a:spcPts val="1000"/>
              </a:spcBef>
              <a:spcAft>
                <a:spcPts val="0"/>
              </a:spcAft>
              <a:buNone/>
            </a:pPr>
            <a:r>
              <a:rPr lang="es" sz="1800">
                <a:solidFill>
                  <a:srgbClr val="000000"/>
                </a:solidFill>
                <a:latin typeface="Source Code Pro"/>
                <a:ea typeface="Source Code Pro"/>
                <a:cs typeface="Source Code Pro"/>
                <a:sym typeface="Source Code Pro"/>
              </a:rPr>
              <a:t>Se debe pasar una sola vez por cada uno de los elementos de la lista.</a:t>
            </a:r>
            <a:endParaRPr sz="1800">
              <a:solidFill>
                <a:srgbClr val="000000"/>
              </a:solidFill>
              <a:latin typeface="Source Code Pro"/>
              <a:ea typeface="Source Code Pro"/>
              <a:cs typeface="Source Code Pro"/>
              <a:sym typeface="Source Code Pro"/>
            </a:endParaRPr>
          </a:p>
          <a:p>
            <a:pPr indent="0" lvl="0" marL="0" rtl="0" algn="l">
              <a:spcBef>
                <a:spcPts val="1000"/>
              </a:spcBef>
              <a:spcAft>
                <a:spcPts val="16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3"/>
          <p:cNvSpPr txBox="1"/>
          <p:nvPr>
            <p:ph idx="4294967295" type="body"/>
          </p:nvPr>
        </p:nvSpPr>
        <p:spPr>
          <a:xfrm>
            <a:off x="187450" y="231450"/>
            <a:ext cx="8846100" cy="484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808000"/>
                </a:solidFill>
                <a:latin typeface="Courier New"/>
                <a:ea typeface="Courier New"/>
                <a:cs typeface="Courier New"/>
                <a:sym typeface="Courier New"/>
              </a:rPr>
              <a:t>int</a:t>
            </a:r>
            <a:r>
              <a:rPr lang="es">
                <a:solidFill>
                  <a:srgbClr val="C0C0C0"/>
                </a:solidFill>
                <a:latin typeface="Courier New"/>
                <a:ea typeface="Courier New"/>
                <a:cs typeface="Courier New"/>
                <a:sym typeface="Courier New"/>
              </a:rPr>
              <a:t> </a:t>
            </a:r>
            <a:r>
              <a:rPr lang="es">
                <a:solidFill>
                  <a:srgbClr val="00677C"/>
                </a:solidFill>
                <a:latin typeface="Courier New"/>
                <a:ea typeface="Courier New"/>
                <a:cs typeface="Courier New"/>
                <a:sym typeface="Courier New"/>
              </a:rPr>
              <a:t>main</a:t>
            </a:r>
            <a:r>
              <a:rPr lang="es">
                <a:solidFill>
                  <a:srgbClr val="000000"/>
                </a:solidFill>
                <a:latin typeface="Courier New"/>
                <a:ea typeface="Courier New"/>
                <a:cs typeface="Courier New"/>
                <a:sym typeface="Courier New"/>
              </a:rPr>
              <a:t>()</a:t>
            </a:r>
            <a:endParaRPr>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a:solidFill>
                  <a:srgbClr val="000000"/>
                </a:solidFill>
                <a:latin typeface="Courier New"/>
                <a:ea typeface="Courier New"/>
                <a:cs typeface="Courier New"/>
                <a:sym typeface="Courier New"/>
              </a:rPr>
              <a:t>{</a:t>
            </a:r>
            <a:endParaRPr>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a:solidFill>
                  <a:srgbClr val="C0C0C0"/>
                </a:solidFill>
                <a:latin typeface="Courier New"/>
                <a:ea typeface="Courier New"/>
                <a:cs typeface="Courier New"/>
                <a:sym typeface="Courier New"/>
              </a:rPr>
              <a:t>   </a:t>
            </a:r>
            <a:r>
              <a:rPr lang="es">
                <a:solidFill>
                  <a:srgbClr val="808000"/>
                </a:solidFill>
                <a:latin typeface="Courier New"/>
                <a:ea typeface="Courier New"/>
                <a:cs typeface="Courier New"/>
                <a:sym typeface="Courier New"/>
              </a:rPr>
              <a:t>int</a:t>
            </a:r>
            <a:r>
              <a:rPr lang="es">
                <a:solidFill>
                  <a:srgbClr val="C0C0C0"/>
                </a:solidFill>
                <a:latin typeface="Courier New"/>
                <a:ea typeface="Courier New"/>
                <a:cs typeface="Courier New"/>
                <a:sym typeface="Courier New"/>
              </a:rPr>
              <a:t> </a:t>
            </a:r>
            <a:r>
              <a:rPr lang="es">
                <a:solidFill>
                  <a:srgbClr val="092E64"/>
                </a:solidFill>
                <a:latin typeface="Courier New"/>
                <a:ea typeface="Courier New"/>
                <a:cs typeface="Courier New"/>
                <a:sym typeface="Courier New"/>
              </a:rPr>
              <a:t>num</a:t>
            </a:r>
            <a:r>
              <a:rPr lang="es">
                <a:solidFill>
                  <a:srgbClr val="000000"/>
                </a:solidFill>
                <a:latin typeface="Courier New"/>
                <a:ea typeface="Courier New"/>
                <a:cs typeface="Courier New"/>
                <a:sym typeface="Courier New"/>
              </a:rPr>
              <a:t>;</a:t>
            </a:r>
            <a:endParaRPr>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a:solidFill>
                  <a:srgbClr val="C0C0C0"/>
                </a:solidFill>
                <a:latin typeface="Courier New"/>
                <a:ea typeface="Courier New"/>
                <a:cs typeface="Courier New"/>
                <a:sym typeface="Courier New"/>
              </a:rPr>
              <a:t>   </a:t>
            </a:r>
            <a:r>
              <a:rPr lang="es">
                <a:solidFill>
                  <a:srgbClr val="800080"/>
                </a:solidFill>
                <a:latin typeface="Courier New"/>
                <a:ea typeface="Courier New"/>
                <a:cs typeface="Courier New"/>
                <a:sym typeface="Courier New"/>
              </a:rPr>
              <a:t>Nodo</a:t>
            </a:r>
            <a:r>
              <a:rPr lang="es">
                <a:solidFill>
                  <a:srgbClr val="000000"/>
                </a:solidFill>
                <a:latin typeface="Courier New"/>
                <a:ea typeface="Courier New"/>
                <a:cs typeface="Courier New"/>
                <a:sym typeface="Courier New"/>
              </a:rPr>
              <a:t>*</a:t>
            </a:r>
            <a:r>
              <a:rPr lang="es">
                <a:solidFill>
                  <a:srgbClr val="C0C0C0"/>
                </a:solidFill>
                <a:latin typeface="Courier New"/>
                <a:ea typeface="Courier New"/>
                <a:cs typeface="Courier New"/>
                <a:sym typeface="Courier New"/>
              </a:rPr>
              <a:t> </a:t>
            </a:r>
            <a:r>
              <a:rPr lang="es">
                <a:solidFill>
                  <a:srgbClr val="092E64"/>
                </a:solidFill>
                <a:latin typeface="Courier New"/>
                <a:ea typeface="Courier New"/>
                <a:cs typeface="Courier New"/>
                <a:sym typeface="Courier New"/>
              </a:rPr>
              <a:t>list</a:t>
            </a:r>
            <a:r>
              <a:rPr lang="es">
                <a:solidFill>
                  <a:srgbClr val="C0C0C0"/>
                </a:solidFill>
                <a:latin typeface="Courier New"/>
                <a:ea typeface="Courier New"/>
                <a:cs typeface="Courier New"/>
                <a:sym typeface="Courier New"/>
              </a:rPr>
              <a:t> </a:t>
            </a:r>
            <a:r>
              <a:rPr lang="es">
                <a:solidFill>
                  <a:srgbClr val="000000"/>
                </a:solidFill>
                <a:latin typeface="Courier New"/>
                <a:ea typeface="Courier New"/>
                <a:cs typeface="Courier New"/>
                <a:sym typeface="Courier New"/>
              </a:rPr>
              <a:t>=</a:t>
            </a:r>
            <a:r>
              <a:rPr lang="es">
                <a:solidFill>
                  <a:srgbClr val="C0C0C0"/>
                </a:solidFill>
                <a:latin typeface="Courier New"/>
                <a:ea typeface="Courier New"/>
                <a:cs typeface="Courier New"/>
                <a:sym typeface="Courier New"/>
              </a:rPr>
              <a:t> </a:t>
            </a:r>
            <a:r>
              <a:rPr lang="es">
                <a:solidFill>
                  <a:srgbClr val="808000"/>
                </a:solidFill>
                <a:latin typeface="Courier New"/>
                <a:ea typeface="Courier New"/>
                <a:cs typeface="Courier New"/>
                <a:sym typeface="Courier New"/>
              </a:rPr>
              <a:t>nullptr</a:t>
            </a:r>
            <a:r>
              <a:rPr lang="es">
                <a:solidFill>
                  <a:srgbClr val="000000"/>
                </a:solidFill>
                <a:latin typeface="Courier New"/>
                <a:ea typeface="Courier New"/>
                <a:cs typeface="Courier New"/>
                <a:sym typeface="Courier New"/>
              </a:rPr>
              <a:t>;</a:t>
            </a:r>
            <a:endParaRPr>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a:solidFill>
                  <a:srgbClr val="C0C0C0"/>
                </a:solidFill>
                <a:latin typeface="Courier New"/>
                <a:ea typeface="Courier New"/>
                <a:cs typeface="Courier New"/>
                <a:sym typeface="Courier New"/>
              </a:rPr>
              <a:t>   </a:t>
            </a:r>
            <a:r>
              <a:rPr lang="es">
                <a:solidFill>
                  <a:srgbClr val="000000"/>
                </a:solidFill>
                <a:latin typeface="Courier New"/>
                <a:ea typeface="Courier New"/>
                <a:cs typeface="Courier New"/>
                <a:sym typeface="Courier New"/>
              </a:rPr>
              <a:t>cout</a:t>
            </a:r>
            <a:r>
              <a:rPr lang="es">
                <a:solidFill>
                  <a:srgbClr val="C0C0C0"/>
                </a:solidFill>
                <a:latin typeface="Courier New"/>
                <a:ea typeface="Courier New"/>
                <a:cs typeface="Courier New"/>
                <a:sym typeface="Courier New"/>
              </a:rPr>
              <a:t> </a:t>
            </a:r>
            <a:r>
              <a:rPr lang="es">
                <a:solidFill>
                  <a:srgbClr val="000000"/>
                </a:solidFill>
                <a:latin typeface="Courier New"/>
                <a:ea typeface="Courier New"/>
                <a:cs typeface="Courier New"/>
                <a:sym typeface="Courier New"/>
              </a:rPr>
              <a:t>&lt;&lt;</a:t>
            </a:r>
            <a:r>
              <a:rPr lang="es">
                <a:solidFill>
                  <a:srgbClr val="C0C0C0"/>
                </a:solidFill>
                <a:latin typeface="Courier New"/>
                <a:ea typeface="Courier New"/>
                <a:cs typeface="Courier New"/>
                <a:sym typeface="Courier New"/>
              </a:rPr>
              <a:t> </a:t>
            </a:r>
            <a:r>
              <a:rPr lang="es">
                <a:solidFill>
                  <a:srgbClr val="008000"/>
                </a:solidFill>
                <a:latin typeface="Courier New"/>
                <a:ea typeface="Courier New"/>
                <a:cs typeface="Courier New"/>
                <a:sym typeface="Courier New"/>
              </a:rPr>
              <a:t>"Ingrese</a:t>
            </a:r>
            <a:r>
              <a:rPr lang="es">
                <a:solidFill>
                  <a:srgbClr val="C0C0C0"/>
                </a:solidFill>
                <a:latin typeface="Courier New"/>
                <a:ea typeface="Courier New"/>
                <a:cs typeface="Courier New"/>
                <a:sym typeface="Courier New"/>
              </a:rPr>
              <a:t> </a:t>
            </a:r>
            <a:r>
              <a:rPr lang="es">
                <a:solidFill>
                  <a:srgbClr val="008000"/>
                </a:solidFill>
                <a:latin typeface="Courier New"/>
                <a:ea typeface="Courier New"/>
                <a:cs typeface="Courier New"/>
                <a:sym typeface="Courier New"/>
              </a:rPr>
              <a:t>un</a:t>
            </a:r>
            <a:r>
              <a:rPr lang="es">
                <a:solidFill>
                  <a:srgbClr val="C0C0C0"/>
                </a:solidFill>
                <a:latin typeface="Courier New"/>
                <a:ea typeface="Courier New"/>
                <a:cs typeface="Courier New"/>
                <a:sym typeface="Courier New"/>
              </a:rPr>
              <a:t> </a:t>
            </a:r>
            <a:r>
              <a:rPr lang="es">
                <a:solidFill>
                  <a:srgbClr val="008000"/>
                </a:solidFill>
                <a:latin typeface="Courier New"/>
                <a:ea typeface="Courier New"/>
                <a:cs typeface="Courier New"/>
                <a:sym typeface="Courier New"/>
              </a:rPr>
              <a:t>valor</a:t>
            </a:r>
            <a:r>
              <a:rPr lang="es">
                <a:solidFill>
                  <a:srgbClr val="C0C0C0"/>
                </a:solidFill>
                <a:latin typeface="Courier New"/>
                <a:ea typeface="Courier New"/>
                <a:cs typeface="Courier New"/>
                <a:sym typeface="Courier New"/>
              </a:rPr>
              <a:t> </a:t>
            </a:r>
            <a:r>
              <a:rPr lang="es">
                <a:solidFill>
                  <a:srgbClr val="008000"/>
                </a:solidFill>
                <a:latin typeface="Courier New"/>
                <a:ea typeface="Courier New"/>
                <a:cs typeface="Courier New"/>
                <a:sym typeface="Courier New"/>
              </a:rPr>
              <a:t>numerico:</a:t>
            </a:r>
            <a:r>
              <a:rPr lang="es">
                <a:solidFill>
                  <a:srgbClr val="C0C0C0"/>
                </a:solidFill>
                <a:latin typeface="Courier New"/>
                <a:ea typeface="Courier New"/>
                <a:cs typeface="Courier New"/>
                <a:sym typeface="Courier New"/>
              </a:rPr>
              <a:t> </a:t>
            </a:r>
            <a:r>
              <a:rPr lang="es">
                <a:solidFill>
                  <a:srgbClr val="008000"/>
                </a:solidFill>
                <a:latin typeface="Courier New"/>
                <a:ea typeface="Courier New"/>
                <a:cs typeface="Courier New"/>
                <a:sym typeface="Courier New"/>
              </a:rPr>
              <a:t>(0</a:t>
            </a:r>
            <a:r>
              <a:rPr lang="es">
                <a:solidFill>
                  <a:srgbClr val="C0C0C0"/>
                </a:solidFill>
                <a:latin typeface="Courier New"/>
                <a:ea typeface="Courier New"/>
                <a:cs typeface="Courier New"/>
                <a:sym typeface="Courier New"/>
              </a:rPr>
              <a:t> </a:t>
            </a:r>
            <a:r>
              <a:rPr lang="es">
                <a:solidFill>
                  <a:srgbClr val="008000"/>
                </a:solidFill>
                <a:latin typeface="Courier New"/>
                <a:ea typeface="Courier New"/>
                <a:cs typeface="Courier New"/>
                <a:sym typeface="Courier New"/>
              </a:rPr>
              <a:t>para</a:t>
            </a:r>
            <a:r>
              <a:rPr lang="es">
                <a:solidFill>
                  <a:srgbClr val="C0C0C0"/>
                </a:solidFill>
                <a:latin typeface="Courier New"/>
                <a:ea typeface="Courier New"/>
                <a:cs typeface="Courier New"/>
                <a:sym typeface="Courier New"/>
              </a:rPr>
              <a:t> </a:t>
            </a:r>
            <a:r>
              <a:rPr lang="es">
                <a:solidFill>
                  <a:srgbClr val="008000"/>
                </a:solidFill>
                <a:latin typeface="Courier New"/>
                <a:ea typeface="Courier New"/>
                <a:cs typeface="Courier New"/>
                <a:sym typeface="Courier New"/>
              </a:rPr>
              <a:t>finalizar)"</a:t>
            </a:r>
            <a:r>
              <a:rPr lang="es">
                <a:solidFill>
                  <a:srgbClr val="000000"/>
                </a:solidFill>
                <a:latin typeface="Courier New"/>
                <a:ea typeface="Courier New"/>
                <a:cs typeface="Courier New"/>
                <a:sym typeface="Courier New"/>
              </a:rPr>
              <a:t>;</a:t>
            </a:r>
            <a:endParaRPr>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a:solidFill>
                  <a:srgbClr val="C0C0C0"/>
                </a:solidFill>
                <a:latin typeface="Courier New"/>
                <a:ea typeface="Courier New"/>
                <a:cs typeface="Courier New"/>
                <a:sym typeface="Courier New"/>
              </a:rPr>
              <a:t>   </a:t>
            </a:r>
            <a:r>
              <a:rPr lang="es">
                <a:solidFill>
                  <a:srgbClr val="000000"/>
                </a:solidFill>
                <a:latin typeface="Courier New"/>
                <a:ea typeface="Courier New"/>
                <a:cs typeface="Courier New"/>
                <a:sym typeface="Courier New"/>
              </a:rPr>
              <a:t>cin</a:t>
            </a:r>
            <a:r>
              <a:rPr lang="es">
                <a:solidFill>
                  <a:srgbClr val="C0C0C0"/>
                </a:solidFill>
                <a:latin typeface="Courier New"/>
                <a:ea typeface="Courier New"/>
                <a:cs typeface="Courier New"/>
                <a:sym typeface="Courier New"/>
              </a:rPr>
              <a:t> </a:t>
            </a:r>
            <a:r>
              <a:rPr lang="es">
                <a:solidFill>
                  <a:srgbClr val="000000"/>
                </a:solidFill>
                <a:latin typeface="Courier New"/>
                <a:ea typeface="Courier New"/>
                <a:cs typeface="Courier New"/>
                <a:sym typeface="Courier New"/>
              </a:rPr>
              <a:t>&gt;&gt;</a:t>
            </a:r>
            <a:r>
              <a:rPr lang="es">
                <a:solidFill>
                  <a:srgbClr val="C0C0C0"/>
                </a:solidFill>
                <a:latin typeface="Courier New"/>
                <a:ea typeface="Courier New"/>
                <a:cs typeface="Courier New"/>
                <a:sym typeface="Courier New"/>
              </a:rPr>
              <a:t> </a:t>
            </a:r>
            <a:r>
              <a:rPr lang="es">
                <a:solidFill>
                  <a:srgbClr val="092E64"/>
                </a:solidFill>
                <a:latin typeface="Courier New"/>
                <a:ea typeface="Courier New"/>
                <a:cs typeface="Courier New"/>
                <a:sym typeface="Courier New"/>
              </a:rPr>
              <a:t>num</a:t>
            </a:r>
            <a:r>
              <a:rPr lang="es">
                <a:solidFill>
                  <a:srgbClr val="000000"/>
                </a:solidFill>
                <a:latin typeface="Courier New"/>
                <a:ea typeface="Courier New"/>
                <a:cs typeface="Courier New"/>
                <a:sym typeface="Courier New"/>
              </a:rPr>
              <a:t>;</a:t>
            </a:r>
            <a:endParaRPr>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a:solidFill>
                  <a:srgbClr val="C0C0C0"/>
                </a:solidFill>
                <a:latin typeface="Courier New"/>
                <a:ea typeface="Courier New"/>
                <a:cs typeface="Courier New"/>
                <a:sym typeface="Courier New"/>
              </a:rPr>
              <a:t>   </a:t>
            </a:r>
            <a:r>
              <a:rPr lang="es">
                <a:solidFill>
                  <a:srgbClr val="808000"/>
                </a:solidFill>
                <a:latin typeface="Courier New"/>
                <a:ea typeface="Courier New"/>
                <a:cs typeface="Courier New"/>
                <a:sym typeface="Courier New"/>
              </a:rPr>
              <a:t>while</a:t>
            </a:r>
            <a:r>
              <a:rPr lang="es">
                <a:solidFill>
                  <a:srgbClr val="C0C0C0"/>
                </a:solidFill>
                <a:latin typeface="Courier New"/>
                <a:ea typeface="Courier New"/>
                <a:cs typeface="Courier New"/>
                <a:sym typeface="Courier New"/>
              </a:rPr>
              <a:t> </a:t>
            </a:r>
            <a:r>
              <a:rPr lang="es">
                <a:solidFill>
                  <a:srgbClr val="000000"/>
                </a:solidFill>
                <a:latin typeface="Courier New"/>
                <a:ea typeface="Courier New"/>
                <a:cs typeface="Courier New"/>
                <a:sym typeface="Courier New"/>
              </a:rPr>
              <a:t>(</a:t>
            </a:r>
            <a:r>
              <a:rPr lang="es">
                <a:solidFill>
                  <a:srgbClr val="092E64"/>
                </a:solidFill>
                <a:latin typeface="Courier New"/>
                <a:ea typeface="Courier New"/>
                <a:cs typeface="Courier New"/>
                <a:sym typeface="Courier New"/>
              </a:rPr>
              <a:t>num</a:t>
            </a:r>
            <a:r>
              <a:rPr lang="es">
                <a:solidFill>
                  <a:srgbClr val="C0C0C0"/>
                </a:solidFill>
                <a:latin typeface="Courier New"/>
                <a:ea typeface="Courier New"/>
                <a:cs typeface="Courier New"/>
                <a:sym typeface="Courier New"/>
              </a:rPr>
              <a:t> </a:t>
            </a:r>
            <a:r>
              <a:rPr lang="es">
                <a:solidFill>
                  <a:srgbClr val="000000"/>
                </a:solidFill>
                <a:latin typeface="Courier New"/>
                <a:ea typeface="Courier New"/>
                <a:cs typeface="Courier New"/>
                <a:sym typeface="Courier New"/>
              </a:rPr>
              <a:t>!=</a:t>
            </a:r>
            <a:r>
              <a:rPr lang="es">
                <a:solidFill>
                  <a:srgbClr val="C0C0C0"/>
                </a:solidFill>
                <a:latin typeface="Courier New"/>
                <a:ea typeface="Courier New"/>
                <a:cs typeface="Courier New"/>
                <a:sym typeface="Courier New"/>
              </a:rPr>
              <a:t> </a:t>
            </a:r>
            <a:r>
              <a:rPr lang="es">
                <a:solidFill>
                  <a:srgbClr val="000080"/>
                </a:solidFill>
                <a:latin typeface="Courier New"/>
                <a:ea typeface="Courier New"/>
                <a:cs typeface="Courier New"/>
                <a:sym typeface="Courier New"/>
              </a:rPr>
              <a:t>0</a:t>
            </a:r>
            <a:r>
              <a:rPr lang="es">
                <a:solidFill>
                  <a:srgbClr val="000000"/>
                </a:solidFill>
                <a:latin typeface="Courier New"/>
                <a:ea typeface="Courier New"/>
                <a:cs typeface="Courier New"/>
                <a:sym typeface="Courier New"/>
              </a:rPr>
              <a:t>){</a:t>
            </a:r>
            <a:endParaRPr>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a:solidFill>
                  <a:srgbClr val="C0C0C0"/>
                </a:solidFill>
                <a:latin typeface="Courier New"/>
                <a:ea typeface="Courier New"/>
                <a:cs typeface="Courier New"/>
                <a:sym typeface="Courier New"/>
              </a:rPr>
              <a:t>       </a:t>
            </a:r>
            <a:r>
              <a:rPr lang="es">
                <a:solidFill>
                  <a:srgbClr val="00677C"/>
                </a:solidFill>
                <a:latin typeface="Courier New"/>
                <a:ea typeface="Courier New"/>
                <a:cs typeface="Courier New"/>
                <a:sym typeface="Courier New"/>
              </a:rPr>
              <a:t>ingresar_inicio</a:t>
            </a:r>
            <a:r>
              <a:rPr lang="es">
                <a:solidFill>
                  <a:srgbClr val="000000"/>
                </a:solidFill>
                <a:latin typeface="Courier New"/>
                <a:ea typeface="Courier New"/>
                <a:cs typeface="Courier New"/>
                <a:sym typeface="Courier New"/>
              </a:rPr>
              <a:t>(</a:t>
            </a:r>
            <a:r>
              <a:rPr lang="es">
                <a:solidFill>
                  <a:srgbClr val="092E64"/>
                </a:solidFill>
                <a:latin typeface="Courier New"/>
                <a:ea typeface="Courier New"/>
                <a:cs typeface="Courier New"/>
                <a:sym typeface="Courier New"/>
              </a:rPr>
              <a:t>list</a:t>
            </a:r>
            <a:r>
              <a:rPr lang="es">
                <a:solidFill>
                  <a:srgbClr val="000000"/>
                </a:solidFill>
                <a:latin typeface="Courier New"/>
                <a:ea typeface="Courier New"/>
                <a:cs typeface="Courier New"/>
                <a:sym typeface="Courier New"/>
              </a:rPr>
              <a:t>,</a:t>
            </a:r>
            <a:r>
              <a:rPr lang="es">
                <a:solidFill>
                  <a:srgbClr val="C0C0C0"/>
                </a:solidFill>
                <a:latin typeface="Courier New"/>
                <a:ea typeface="Courier New"/>
                <a:cs typeface="Courier New"/>
                <a:sym typeface="Courier New"/>
              </a:rPr>
              <a:t> </a:t>
            </a:r>
            <a:r>
              <a:rPr lang="es">
                <a:solidFill>
                  <a:srgbClr val="092E64"/>
                </a:solidFill>
                <a:latin typeface="Courier New"/>
                <a:ea typeface="Courier New"/>
                <a:cs typeface="Courier New"/>
                <a:sym typeface="Courier New"/>
              </a:rPr>
              <a:t>num</a:t>
            </a:r>
            <a:r>
              <a:rPr lang="es">
                <a:solidFill>
                  <a:srgbClr val="000000"/>
                </a:solidFill>
                <a:latin typeface="Courier New"/>
                <a:ea typeface="Courier New"/>
                <a:cs typeface="Courier New"/>
                <a:sym typeface="Courier New"/>
              </a:rPr>
              <a:t>);</a:t>
            </a:r>
            <a:endParaRPr>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a:solidFill>
                  <a:srgbClr val="C0C0C0"/>
                </a:solidFill>
                <a:latin typeface="Courier New"/>
                <a:ea typeface="Courier New"/>
                <a:cs typeface="Courier New"/>
                <a:sym typeface="Courier New"/>
              </a:rPr>
              <a:t>       </a:t>
            </a:r>
            <a:r>
              <a:rPr lang="es">
                <a:solidFill>
                  <a:srgbClr val="000000"/>
                </a:solidFill>
                <a:latin typeface="Courier New"/>
                <a:ea typeface="Courier New"/>
                <a:cs typeface="Courier New"/>
                <a:sym typeface="Courier New"/>
              </a:rPr>
              <a:t>cout</a:t>
            </a:r>
            <a:r>
              <a:rPr lang="es">
                <a:solidFill>
                  <a:srgbClr val="C0C0C0"/>
                </a:solidFill>
                <a:latin typeface="Courier New"/>
                <a:ea typeface="Courier New"/>
                <a:cs typeface="Courier New"/>
                <a:sym typeface="Courier New"/>
              </a:rPr>
              <a:t> </a:t>
            </a:r>
            <a:r>
              <a:rPr lang="es">
                <a:solidFill>
                  <a:srgbClr val="000000"/>
                </a:solidFill>
                <a:latin typeface="Courier New"/>
                <a:ea typeface="Courier New"/>
                <a:cs typeface="Courier New"/>
                <a:sym typeface="Courier New"/>
              </a:rPr>
              <a:t>&lt;&lt;</a:t>
            </a:r>
            <a:r>
              <a:rPr lang="es">
                <a:solidFill>
                  <a:srgbClr val="C0C0C0"/>
                </a:solidFill>
                <a:latin typeface="Courier New"/>
                <a:ea typeface="Courier New"/>
                <a:cs typeface="Courier New"/>
                <a:sym typeface="Courier New"/>
              </a:rPr>
              <a:t> </a:t>
            </a:r>
            <a:r>
              <a:rPr lang="es">
                <a:solidFill>
                  <a:srgbClr val="008000"/>
                </a:solidFill>
                <a:latin typeface="Courier New"/>
                <a:ea typeface="Courier New"/>
                <a:cs typeface="Courier New"/>
                <a:sym typeface="Courier New"/>
              </a:rPr>
              <a:t>"Ingrese</a:t>
            </a:r>
            <a:r>
              <a:rPr lang="es">
                <a:solidFill>
                  <a:srgbClr val="C0C0C0"/>
                </a:solidFill>
                <a:latin typeface="Courier New"/>
                <a:ea typeface="Courier New"/>
                <a:cs typeface="Courier New"/>
                <a:sym typeface="Courier New"/>
              </a:rPr>
              <a:t> </a:t>
            </a:r>
            <a:r>
              <a:rPr lang="es">
                <a:solidFill>
                  <a:srgbClr val="008000"/>
                </a:solidFill>
                <a:latin typeface="Courier New"/>
                <a:ea typeface="Courier New"/>
                <a:cs typeface="Courier New"/>
                <a:sym typeface="Courier New"/>
              </a:rPr>
              <a:t>un</a:t>
            </a:r>
            <a:r>
              <a:rPr lang="es">
                <a:solidFill>
                  <a:srgbClr val="C0C0C0"/>
                </a:solidFill>
                <a:latin typeface="Courier New"/>
                <a:ea typeface="Courier New"/>
                <a:cs typeface="Courier New"/>
                <a:sym typeface="Courier New"/>
              </a:rPr>
              <a:t> </a:t>
            </a:r>
            <a:r>
              <a:rPr lang="es">
                <a:solidFill>
                  <a:srgbClr val="008000"/>
                </a:solidFill>
                <a:latin typeface="Courier New"/>
                <a:ea typeface="Courier New"/>
                <a:cs typeface="Courier New"/>
                <a:sym typeface="Courier New"/>
              </a:rPr>
              <a:t>valor</a:t>
            </a:r>
            <a:r>
              <a:rPr lang="es">
                <a:solidFill>
                  <a:srgbClr val="C0C0C0"/>
                </a:solidFill>
                <a:latin typeface="Courier New"/>
                <a:ea typeface="Courier New"/>
                <a:cs typeface="Courier New"/>
                <a:sym typeface="Courier New"/>
              </a:rPr>
              <a:t> </a:t>
            </a:r>
            <a:r>
              <a:rPr lang="es">
                <a:solidFill>
                  <a:srgbClr val="008000"/>
                </a:solidFill>
                <a:latin typeface="Courier New"/>
                <a:ea typeface="Courier New"/>
                <a:cs typeface="Courier New"/>
                <a:sym typeface="Courier New"/>
              </a:rPr>
              <a:t>numerico:</a:t>
            </a:r>
            <a:r>
              <a:rPr lang="es">
                <a:solidFill>
                  <a:srgbClr val="C0C0C0"/>
                </a:solidFill>
                <a:latin typeface="Courier New"/>
                <a:ea typeface="Courier New"/>
                <a:cs typeface="Courier New"/>
                <a:sym typeface="Courier New"/>
              </a:rPr>
              <a:t> </a:t>
            </a:r>
            <a:r>
              <a:rPr lang="es">
                <a:solidFill>
                  <a:srgbClr val="008000"/>
                </a:solidFill>
                <a:latin typeface="Courier New"/>
                <a:ea typeface="Courier New"/>
                <a:cs typeface="Courier New"/>
                <a:sym typeface="Courier New"/>
              </a:rPr>
              <a:t>(0</a:t>
            </a:r>
            <a:r>
              <a:rPr lang="es">
                <a:solidFill>
                  <a:srgbClr val="C0C0C0"/>
                </a:solidFill>
                <a:latin typeface="Courier New"/>
                <a:ea typeface="Courier New"/>
                <a:cs typeface="Courier New"/>
                <a:sym typeface="Courier New"/>
              </a:rPr>
              <a:t> </a:t>
            </a:r>
            <a:r>
              <a:rPr lang="es">
                <a:solidFill>
                  <a:srgbClr val="008000"/>
                </a:solidFill>
                <a:latin typeface="Courier New"/>
                <a:ea typeface="Courier New"/>
                <a:cs typeface="Courier New"/>
                <a:sym typeface="Courier New"/>
              </a:rPr>
              <a:t>para</a:t>
            </a:r>
            <a:r>
              <a:rPr lang="es">
                <a:solidFill>
                  <a:srgbClr val="C0C0C0"/>
                </a:solidFill>
                <a:latin typeface="Courier New"/>
                <a:ea typeface="Courier New"/>
                <a:cs typeface="Courier New"/>
                <a:sym typeface="Courier New"/>
              </a:rPr>
              <a:t> </a:t>
            </a:r>
            <a:r>
              <a:rPr lang="es">
                <a:solidFill>
                  <a:srgbClr val="008000"/>
                </a:solidFill>
                <a:latin typeface="Courier New"/>
                <a:ea typeface="Courier New"/>
                <a:cs typeface="Courier New"/>
                <a:sym typeface="Courier New"/>
              </a:rPr>
              <a:t>finalizar)"</a:t>
            </a:r>
            <a:r>
              <a:rPr lang="es">
                <a:solidFill>
                  <a:srgbClr val="000000"/>
                </a:solidFill>
                <a:latin typeface="Courier New"/>
                <a:ea typeface="Courier New"/>
                <a:cs typeface="Courier New"/>
                <a:sym typeface="Courier New"/>
              </a:rPr>
              <a:t>;</a:t>
            </a:r>
            <a:endParaRPr>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a:solidFill>
                  <a:srgbClr val="C0C0C0"/>
                </a:solidFill>
                <a:latin typeface="Courier New"/>
                <a:ea typeface="Courier New"/>
                <a:cs typeface="Courier New"/>
                <a:sym typeface="Courier New"/>
              </a:rPr>
              <a:t>       </a:t>
            </a:r>
            <a:r>
              <a:rPr lang="es">
                <a:solidFill>
                  <a:srgbClr val="000000"/>
                </a:solidFill>
                <a:latin typeface="Courier New"/>
                <a:ea typeface="Courier New"/>
                <a:cs typeface="Courier New"/>
                <a:sym typeface="Courier New"/>
              </a:rPr>
              <a:t>cin</a:t>
            </a:r>
            <a:r>
              <a:rPr lang="es">
                <a:solidFill>
                  <a:srgbClr val="C0C0C0"/>
                </a:solidFill>
                <a:latin typeface="Courier New"/>
                <a:ea typeface="Courier New"/>
                <a:cs typeface="Courier New"/>
                <a:sym typeface="Courier New"/>
              </a:rPr>
              <a:t> </a:t>
            </a:r>
            <a:r>
              <a:rPr lang="es">
                <a:solidFill>
                  <a:srgbClr val="000000"/>
                </a:solidFill>
                <a:latin typeface="Courier New"/>
                <a:ea typeface="Courier New"/>
                <a:cs typeface="Courier New"/>
                <a:sym typeface="Courier New"/>
              </a:rPr>
              <a:t>&gt;&gt;</a:t>
            </a:r>
            <a:r>
              <a:rPr lang="es">
                <a:solidFill>
                  <a:srgbClr val="C0C0C0"/>
                </a:solidFill>
                <a:latin typeface="Courier New"/>
                <a:ea typeface="Courier New"/>
                <a:cs typeface="Courier New"/>
                <a:sym typeface="Courier New"/>
              </a:rPr>
              <a:t> </a:t>
            </a:r>
            <a:r>
              <a:rPr lang="es">
                <a:solidFill>
                  <a:srgbClr val="092E64"/>
                </a:solidFill>
                <a:latin typeface="Courier New"/>
                <a:ea typeface="Courier New"/>
                <a:cs typeface="Courier New"/>
                <a:sym typeface="Courier New"/>
              </a:rPr>
              <a:t>num</a:t>
            </a:r>
            <a:r>
              <a:rPr lang="es">
                <a:solidFill>
                  <a:srgbClr val="000000"/>
                </a:solidFill>
                <a:latin typeface="Courier New"/>
                <a:ea typeface="Courier New"/>
                <a:cs typeface="Courier New"/>
                <a:sym typeface="Courier New"/>
              </a:rPr>
              <a:t>;</a:t>
            </a:r>
            <a:endParaRPr>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a:solidFill>
                  <a:srgbClr val="C0C0C0"/>
                </a:solidFill>
                <a:latin typeface="Courier New"/>
                <a:ea typeface="Courier New"/>
                <a:cs typeface="Courier New"/>
                <a:sym typeface="Courier New"/>
              </a:rPr>
              <a:t>   </a:t>
            </a:r>
            <a:r>
              <a:rPr lang="es">
                <a:solidFill>
                  <a:srgbClr val="000000"/>
                </a:solidFill>
                <a:latin typeface="Courier New"/>
                <a:ea typeface="Courier New"/>
                <a:cs typeface="Courier New"/>
                <a:sym typeface="Courier New"/>
              </a:rPr>
              <a:t>}</a:t>
            </a:r>
            <a:endParaRPr>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a:solidFill>
                  <a:srgbClr val="C0C0C0"/>
                </a:solidFill>
                <a:latin typeface="Courier New"/>
                <a:ea typeface="Courier New"/>
                <a:cs typeface="Courier New"/>
                <a:sym typeface="Courier New"/>
              </a:rPr>
              <a:t>   </a:t>
            </a:r>
            <a:r>
              <a:rPr lang="es">
                <a:solidFill>
                  <a:srgbClr val="000000"/>
                </a:solidFill>
                <a:latin typeface="Courier New"/>
                <a:ea typeface="Courier New"/>
                <a:cs typeface="Courier New"/>
                <a:sym typeface="Courier New"/>
              </a:rPr>
              <a:t>cout</a:t>
            </a:r>
            <a:r>
              <a:rPr lang="es">
                <a:solidFill>
                  <a:srgbClr val="C0C0C0"/>
                </a:solidFill>
                <a:latin typeface="Courier New"/>
                <a:ea typeface="Courier New"/>
                <a:cs typeface="Courier New"/>
                <a:sym typeface="Courier New"/>
              </a:rPr>
              <a:t> </a:t>
            </a:r>
            <a:r>
              <a:rPr lang="es">
                <a:solidFill>
                  <a:srgbClr val="000000"/>
                </a:solidFill>
                <a:latin typeface="Courier New"/>
                <a:ea typeface="Courier New"/>
                <a:cs typeface="Courier New"/>
                <a:sym typeface="Courier New"/>
              </a:rPr>
              <a:t>&lt;&lt;</a:t>
            </a:r>
            <a:r>
              <a:rPr lang="es">
                <a:solidFill>
                  <a:srgbClr val="008000"/>
                </a:solidFill>
                <a:latin typeface="Courier New"/>
                <a:ea typeface="Courier New"/>
                <a:cs typeface="Courier New"/>
                <a:sym typeface="Courier New"/>
              </a:rPr>
              <a:t>"Lista</a:t>
            </a:r>
            <a:r>
              <a:rPr lang="es">
                <a:solidFill>
                  <a:srgbClr val="C0C0C0"/>
                </a:solidFill>
                <a:latin typeface="Courier New"/>
                <a:ea typeface="Courier New"/>
                <a:cs typeface="Courier New"/>
                <a:sym typeface="Courier New"/>
              </a:rPr>
              <a:t> </a:t>
            </a:r>
            <a:r>
              <a:rPr lang="es">
                <a:solidFill>
                  <a:srgbClr val="008000"/>
                </a:solidFill>
                <a:latin typeface="Courier New"/>
                <a:ea typeface="Courier New"/>
                <a:cs typeface="Courier New"/>
                <a:sym typeface="Courier New"/>
              </a:rPr>
              <a:t>antes</a:t>
            </a:r>
            <a:r>
              <a:rPr lang="es">
                <a:solidFill>
                  <a:srgbClr val="C0C0C0"/>
                </a:solidFill>
                <a:latin typeface="Courier New"/>
                <a:ea typeface="Courier New"/>
                <a:cs typeface="Courier New"/>
                <a:sym typeface="Courier New"/>
              </a:rPr>
              <a:t> </a:t>
            </a:r>
            <a:r>
              <a:rPr lang="es">
                <a:solidFill>
                  <a:srgbClr val="008000"/>
                </a:solidFill>
                <a:latin typeface="Courier New"/>
                <a:ea typeface="Courier New"/>
                <a:cs typeface="Courier New"/>
                <a:sym typeface="Courier New"/>
              </a:rPr>
              <a:t>de</a:t>
            </a:r>
            <a:r>
              <a:rPr lang="es">
                <a:solidFill>
                  <a:srgbClr val="C0C0C0"/>
                </a:solidFill>
                <a:latin typeface="Courier New"/>
                <a:ea typeface="Courier New"/>
                <a:cs typeface="Courier New"/>
                <a:sym typeface="Courier New"/>
              </a:rPr>
              <a:t> </a:t>
            </a:r>
            <a:r>
              <a:rPr lang="es">
                <a:solidFill>
                  <a:srgbClr val="008000"/>
                </a:solidFill>
                <a:latin typeface="Courier New"/>
                <a:ea typeface="Courier New"/>
                <a:cs typeface="Courier New"/>
                <a:sym typeface="Courier New"/>
              </a:rPr>
              <a:t>eliminar</a:t>
            </a:r>
            <a:r>
              <a:rPr lang="es">
                <a:solidFill>
                  <a:srgbClr val="C0C0C0"/>
                </a:solidFill>
                <a:latin typeface="Courier New"/>
                <a:ea typeface="Courier New"/>
                <a:cs typeface="Courier New"/>
                <a:sym typeface="Courier New"/>
              </a:rPr>
              <a:t> </a:t>
            </a:r>
            <a:r>
              <a:rPr lang="es">
                <a:solidFill>
                  <a:srgbClr val="008000"/>
                </a:solidFill>
                <a:latin typeface="Courier New"/>
                <a:ea typeface="Courier New"/>
                <a:cs typeface="Courier New"/>
                <a:sym typeface="Courier New"/>
              </a:rPr>
              <a:t>las</a:t>
            </a:r>
            <a:r>
              <a:rPr lang="es">
                <a:solidFill>
                  <a:srgbClr val="C0C0C0"/>
                </a:solidFill>
                <a:latin typeface="Courier New"/>
                <a:ea typeface="Courier New"/>
                <a:cs typeface="Courier New"/>
                <a:sym typeface="Courier New"/>
              </a:rPr>
              <a:t> </a:t>
            </a:r>
            <a:r>
              <a:rPr lang="es">
                <a:solidFill>
                  <a:srgbClr val="008000"/>
                </a:solidFill>
                <a:latin typeface="Courier New"/>
                <a:ea typeface="Courier New"/>
                <a:cs typeface="Courier New"/>
                <a:sym typeface="Courier New"/>
              </a:rPr>
              <a:t>ocurrencias</a:t>
            </a:r>
            <a:r>
              <a:rPr lang="es">
                <a:solidFill>
                  <a:srgbClr val="C0C0C0"/>
                </a:solidFill>
                <a:latin typeface="Courier New"/>
                <a:ea typeface="Courier New"/>
                <a:cs typeface="Courier New"/>
                <a:sym typeface="Courier New"/>
              </a:rPr>
              <a:t> </a:t>
            </a:r>
            <a:r>
              <a:rPr lang="es">
                <a:solidFill>
                  <a:srgbClr val="008000"/>
                </a:solidFill>
                <a:latin typeface="Courier New"/>
                <a:ea typeface="Courier New"/>
                <a:cs typeface="Courier New"/>
                <a:sym typeface="Courier New"/>
              </a:rPr>
              <a:t>del</a:t>
            </a:r>
            <a:r>
              <a:rPr lang="es">
                <a:solidFill>
                  <a:srgbClr val="C0C0C0"/>
                </a:solidFill>
                <a:latin typeface="Courier New"/>
                <a:ea typeface="Courier New"/>
                <a:cs typeface="Courier New"/>
                <a:sym typeface="Courier New"/>
              </a:rPr>
              <a:t> </a:t>
            </a:r>
            <a:r>
              <a:rPr lang="es">
                <a:solidFill>
                  <a:srgbClr val="008000"/>
                </a:solidFill>
                <a:latin typeface="Courier New"/>
                <a:ea typeface="Courier New"/>
                <a:cs typeface="Courier New"/>
                <a:sym typeface="Courier New"/>
              </a:rPr>
              <a:t>5:</a:t>
            </a:r>
            <a:r>
              <a:rPr lang="es">
                <a:solidFill>
                  <a:srgbClr val="C0C0C0"/>
                </a:solidFill>
                <a:latin typeface="Courier New"/>
                <a:ea typeface="Courier New"/>
                <a:cs typeface="Courier New"/>
                <a:sym typeface="Courier New"/>
              </a:rPr>
              <a:t> </a:t>
            </a:r>
            <a:r>
              <a:rPr lang="es">
                <a:solidFill>
                  <a:srgbClr val="008000"/>
                </a:solidFill>
                <a:latin typeface="Courier New"/>
                <a:ea typeface="Courier New"/>
                <a:cs typeface="Courier New"/>
                <a:sym typeface="Courier New"/>
              </a:rPr>
              <a:t>"</a:t>
            </a:r>
            <a:r>
              <a:rPr lang="es">
                <a:solidFill>
                  <a:srgbClr val="C0C0C0"/>
                </a:solidFill>
                <a:latin typeface="Courier New"/>
                <a:ea typeface="Courier New"/>
                <a:cs typeface="Courier New"/>
                <a:sym typeface="Courier New"/>
              </a:rPr>
              <a:t> </a:t>
            </a:r>
            <a:r>
              <a:rPr lang="es">
                <a:solidFill>
                  <a:srgbClr val="000000"/>
                </a:solidFill>
                <a:latin typeface="Courier New"/>
                <a:ea typeface="Courier New"/>
                <a:cs typeface="Courier New"/>
                <a:sym typeface="Courier New"/>
              </a:rPr>
              <a:t>&lt;&lt;</a:t>
            </a:r>
            <a:r>
              <a:rPr lang="es">
                <a:solidFill>
                  <a:srgbClr val="C0C0C0"/>
                </a:solidFill>
                <a:latin typeface="Courier New"/>
                <a:ea typeface="Courier New"/>
                <a:cs typeface="Courier New"/>
                <a:sym typeface="Courier New"/>
              </a:rPr>
              <a:t> </a:t>
            </a:r>
            <a:r>
              <a:rPr lang="es">
                <a:solidFill>
                  <a:srgbClr val="000000"/>
                </a:solidFill>
                <a:latin typeface="Courier New"/>
                <a:ea typeface="Courier New"/>
                <a:cs typeface="Courier New"/>
                <a:sym typeface="Courier New"/>
              </a:rPr>
              <a:t>endl;</a:t>
            </a:r>
            <a:endParaRPr>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a:solidFill>
                  <a:srgbClr val="C0C0C0"/>
                </a:solidFill>
                <a:latin typeface="Courier New"/>
                <a:ea typeface="Courier New"/>
                <a:cs typeface="Courier New"/>
                <a:sym typeface="Courier New"/>
              </a:rPr>
              <a:t>   </a:t>
            </a:r>
            <a:r>
              <a:rPr lang="es">
                <a:solidFill>
                  <a:srgbClr val="00677C"/>
                </a:solidFill>
                <a:latin typeface="Courier New"/>
                <a:ea typeface="Courier New"/>
                <a:cs typeface="Courier New"/>
                <a:sym typeface="Courier New"/>
              </a:rPr>
              <a:t>imprimir_lista</a:t>
            </a:r>
            <a:r>
              <a:rPr lang="es">
                <a:solidFill>
                  <a:srgbClr val="000000"/>
                </a:solidFill>
                <a:latin typeface="Courier New"/>
                <a:ea typeface="Courier New"/>
                <a:cs typeface="Courier New"/>
                <a:sym typeface="Courier New"/>
              </a:rPr>
              <a:t>(</a:t>
            </a:r>
            <a:r>
              <a:rPr lang="es">
                <a:solidFill>
                  <a:srgbClr val="092E64"/>
                </a:solidFill>
                <a:latin typeface="Courier New"/>
                <a:ea typeface="Courier New"/>
                <a:cs typeface="Courier New"/>
                <a:sym typeface="Courier New"/>
              </a:rPr>
              <a:t>list</a:t>
            </a:r>
            <a:r>
              <a:rPr lang="es">
                <a:solidFill>
                  <a:srgbClr val="000000"/>
                </a:solidFill>
                <a:latin typeface="Courier New"/>
                <a:ea typeface="Courier New"/>
                <a:cs typeface="Courier New"/>
                <a:sym typeface="Courier New"/>
              </a:rPr>
              <a:t>);</a:t>
            </a:r>
            <a:endParaRPr>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a:solidFill>
                  <a:srgbClr val="C0C0C0"/>
                </a:solidFill>
                <a:latin typeface="Courier New"/>
                <a:ea typeface="Courier New"/>
                <a:cs typeface="Courier New"/>
                <a:sym typeface="Courier New"/>
              </a:rPr>
              <a:t>   </a:t>
            </a:r>
            <a:r>
              <a:rPr lang="es">
                <a:solidFill>
                  <a:srgbClr val="000000"/>
                </a:solidFill>
                <a:latin typeface="Courier New"/>
                <a:ea typeface="Courier New"/>
                <a:cs typeface="Courier New"/>
                <a:sym typeface="Courier New"/>
              </a:rPr>
              <a:t>cout</a:t>
            </a:r>
            <a:r>
              <a:rPr lang="es">
                <a:solidFill>
                  <a:srgbClr val="C0C0C0"/>
                </a:solidFill>
                <a:latin typeface="Courier New"/>
                <a:ea typeface="Courier New"/>
                <a:cs typeface="Courier New"/>
                <a:sym typeface="Courier New"/>
              </a:rPr>
              <a:t> </a:t>
            </a:r>
            <a:r>
              <a:rPr lang="es">
                <a:solidFill>
                  <a:srgbClr val="000000"/>
                </a:solidFill>
                <a:latin typeface="Courier New"/>
                <a:ea typeface="Courier New"/>
                <a:cs typeface="Courier New"/>
                <a:sym typeface="Courier New"/>
              </a:rPr>
              <a:t>&lt;&lt;</a:t>
            </a:r>
            <a:r>
              <a:rPr lang="es">
                <a:solidFill>
                  <a:srgbClr val="008000"/>
                </a:solidFill>
                <a:latin typeface="Courier New"/>
                <a:ea typeface="Courier New"/>
                <a:cs typeface="Courier New"/>
                <a:sym typeface="Courier New"/>
              </a:rPr>
              <a:t>"La</a:t>
            </a:r>
            <a:r>
              <a:rPr lang="es">
                <a:solidFill>
                  <a:srgbClr val="C0C0C0"/>
                </a:solidFill>
                <a:latin typeface="Courier New"/>
                <a:ea typeface="Courier New"/>
                <a:cs typeface="Courier New"/>
                <a:sym typeface="Courier New"/>
              </a:rPr>
              <a:t> </a:t>
            </a:r>
            <a:r>
              <a:rPr lang="es">
                <a:solidFill>
                  <a:srgbClr val="008000"/>
                </a:solidFill>
                <a:latin typeface="Courier New"/>
                <a:ea typeface="Courier New"/>
                <a:cs typeface="Courier New"/>
                <a:sym typeface="Courier New"/>
              </a:rPr>
              <a:t>cantidad</a:t>
            </a:r>
            <a:r>
              <a:rPr lang="es">
                <a:solidFill>
                  <a:srgbClr val="C0C0C0"/>
                </a:solidFill>
                <a:latin typeface="Courier New"/>
                <a:ea typeface="Courier New"/>
                <a:cs typeface="Courier New"/>
                <a:sym typeface="Courier New"/>
              </a:rPr>
              <a:t> </a:t>
            </a:r>
            <a:r>
              <a:rPr lang="es">
                <a:solidFill>
                  <a:srgbClr val="008000"/>
                </a:solidFill>
                <a:latin typeface="Courier New"/>
                <a:ea typeface="Courier New"/>
                <a:cs typeface="Courier New"/>
                <a:sym typeface="Courier New"/>
              </a:rPr>
              <a:t>de</a:t>
            </a:r>
            <a:r>
              <a:rPr lang="es">
                <a:solidFill>
                  <a:srgbClr val="C0C0C0"/>
                </a:solidFill>
                <a:latin typeface="Courier New"/>
                <a:ea typeface="Courier New"/>
                <a:cs typeface="Courier New"/>
                <a:sym typeface="Courier New"/>
              </a:rPr>
              <a:t> </a:t>
            </a:r>
            <a:r>
              <a:rPr lang="es">
                <a:solidFill>
                  <a:srgbClr val="008000"/>
                </a:solidFill>
                <a:latin typeface="Courier New"/>
                <a:ea typeface="Courier New"/>
                <a:cs typeface="Courier New"/>
                <a:sym typeface="Courier New"/>
              </a:rPr>
              <a:t>ocurrencias</a:t>
            </a:r>
            <a:r>
              <a:rPr lang="es">
                <a:solidFill>
                  <a:srgbClr val="C0C0C0"/>
                </a:solidFill>
                <a:latin typeface="Courier New"/>
                <a:ea typeface="Courier New"/>
                <a:cs typeface="Courier New"/>
                <a:sym typeface="Courier New"/>
              </a:rPr>
              <a:t> </a:t>
            </a:r>
            <a:r>
              <a:rPr lang="es">
                <a:solidFill>
                  <a:srgbClr val="008000"/>
                </a:solidFill>
                <a:latin typeface="Courier New"/>
                <a:ea typeface="Courier New"/>
                <a:cs typeface="Courier New"/>
                <a:sym typeface="Courier New"/>
              </a:rPr>
              <a:t>del</a:t>
            </a:r>
            <a:r>
              <a:rPr lang="es">
                <a:solidFill>
                  <a:srgbClr val="C0C0C0"/>
                </a:solidFill>
                <a:latin typeface="Courier New"/>
                <a:ea typeface="Courier New"/>
                <a:cs typeface="Courier New"/>
                <a:sym typeface="Courier New"/>
              </a:rPr>
              <a:t> </a:t>
            </a:r>
            <a:r>
              <a:rPr lang="es">
                <a:solidFill>
                  <a:srgbClr val="008000"/>
                </a:solidFill>
                <a:latin typeface="Courier New"/>
                <a:ea typeface="Courier New"/>
                <a:cs typeface="Courier New"/>
                <a:sym typeface="Courier New"/>
              </a:rPr>
              <a:t>5</a:t>
            </a:r>
            <a:r>
              <a:rPr lang="es">
                <a:solidFill>
                  <a:srgbClr val="C0C0C0"/>
                </a:solidFill>
                <a:latin typeface="Courier New"/>
                <a:ea typeface="Courier New"/>
                <a:cs typeface="Courier New"/>
                <a:sym typeface="Courier New"/>
              </a:rPr>
              <a:t> </a:t>
            </a:r>
            <a:r>
              <a:rPr lang="es">
                <a:solidFill>
                  <a:srgbClr val="008000"/>
                </a:solidFill>
                <a:latin typeface="Courier New"/>
                <a:ea typeface="Courier New"/>
                <a:cs typeface="Courier New"/>
                <a:sym typeface="Courier New"/>
              </a:rPr>
              <a:t>eliminadas</a:t>
            </a:r>
            <a:r>
              <a:rPr lang="es">
                <a:solidFill>
                  <a:srgbClr val="C0C0C0"/>
                </a:solidFill>
                <a:latin typeface="Courier New"/>
                <a:ea typeface="Courier New"/>
                <a:cs typeface="Courier New"/>
                <a:sym typeface="Courier New"/>
              </a:rPr>
              <a:t> </a:t>
            </a:r>
            <a:r>
              <a:rPr lang="es">
                <a:solidFill>
                  <a:srgbClr val="008000"/>
                </a:solidFill>
                <a:latin typeface="Courier New"/>
                <a:ea typeface="Courier New"/>
                <a:cs typeface="Courier New"/>
                <a:sym typeface="Courier New"/>
              </a:rPr>
              <a:t>es:</a:t>
            </a:r>
            <a:r>
              <a:rPr lang="es">
                <a:solidFill>
                  <a:srgbClr val="C0C0C0"/>
                </a:solidFill>
                <a:latin typeface="Courier New"/>
                <a:ea typeface="Courier New"/>
                <a:cs typeface="Courier New"/>
                <a:sym typeface="Courier New"/>
              </a:rPr>
              <a:t> </a:t>
            </a:r>
            <a:r>
              <a:rPr lang="es">
                <a:solidFill>
                  <a:srgbClr val="008000"/>
                </a:solidFill>
                <a:latin typeface="Courier New"/>
                <a:ea typeface="Courier New"/>
                <a:cs typeface="Courier New"/>
                <a:sym typeface="Courier New"/>
              </a:rPr>
              <a:t>"</a:t>
            </a:r>
            <a:r>
              <a:rPr lang="es">
                <a:solidFill>
                  <a:srgbClr val="C0C0C0"/>
                </a:solidFill>
                <a:latin typeface="Courier New"/>
                <a:ea typeface="Courier New"/>
                <a:cs typeface="Courier New"/>
                <a:sym typeface="Courier New"/>
              </a:rPr>
              <a:t> </a:t>
            </a:r>
            <a:r>
              <a:rPr lang="es">
                <a:solidFill>
                  <a:srgbClr val="000000"/>
                </a:solidFill>
                <a:latin typeface="Courier New"/>
                <a:ea typeface="Courier New"/>
                <a:cs typeface="Courier New"/>
                <a:sym typeface="Courier New"/>
              </a:rPr>
              <a:t>&lt;&lt;</a:t>
            </a:r>
            <a:endParaRPr>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a:solidFill>
                  <a:srgbClr val="C0C0C0"/>
                </a:solidFill>
                <a:latin typeface="Courier New"/>
                <a:ea typeface="Courier New"/>
                <a:cs typeface="Courier New"/>
                <a:sym typeface="Courier New"/>
              </a:rPr>
              <a:t>              </a:t>
            </a:r>
            <a:r>
              <a:rPr lang="es">
                <a:solidFill>
                  <a:srgbClr val="00677C"/>
                </a:solidFill>
                <a:latin typeface="Courier New"/>
                <a:ea typeface="Courier New"/>
                <a:cs typeface="Courier New"/>
                <a:sym typeface="Courier New"/>
              </a:rPr>
              <a:t>eliminar_ocurrencias</a:t>
            </a:r>
            <a:r>
              <a:rPr lang="es">
                <a:solidFill>
                  <a:srgbClr val="000000"/>
                </a:solidFill>
                <a:latin typeface="Courier New"/>
                <a:ea typeface="Courier New"/>
                <a:cs typeface="Courier New"/>
                <a:sym typeface="Courier New"/>
              </a:rPr>
              <a:t>(</a:t>
            </a:r>
            <a:r>
              <a:rPr lang="es">
                <a:solidFill>
                  <a:srgbClr val="092E64"/>
                </a:solidFill>
                <a:latin typeface="Courier New"/>
                <a:ea typeface="Courier New"/>
                <a:cs typeface="Courier New"/>
                <a:sym typeface="Courier New"/>
              </a:rPr>
              <a:t>list</a:t>
            </a:r>
            <a:r>
              <a:rPr lang="es">
                <a:solidFill>
                  <a:srgbClr val="000000"/>
                </a:solidFill>
                <a:latin typeface="Courier New"/>
                <a:ea typeface="Courier New"/>
                <a:cs typeface="Courier New"/>
                <a:sym typeface="Courier New"/>
              </a:rPr>
              <a:t>)</a:t>
            </a:r>
            <a:r>
              <a:rPr lang="es">
                <a:solidFill>
                  <a:srgbClr val="C0C0C0"/>
                </a:solidFill>
                <a:latin typeface="Courier New"/>
                <a:ea typeface="Courier New"/>
                <a:cs typeface="Courier New"/>
                <a:sym typeface="Courier New"/>
              </a:rPr>
              <a:t> </a:t>
            </a:r>
            <a:r>
              <a:rPr lang="es">
                <a:solidFill>
                  <a:srgbClr val="000000"/>
                </a:solidFill>
                <a:latin typeface="Courier New"/>
                <a:ea typeface="Courier New"/>
                <a:cs typeface="Courier New"/>
                <a:sym typeface="Courier New"/>
              </a:rPr>
              <a:t>&lt;&lt;</a:t>
            </a:r>
            <a:r>
              <a:rPr lang="es">
                <a:solidFill>
                  <a:srgbClr val="C0C0C0"/>
                </a:solidFill>
                <a:latin typeface="Courier New"/>
                <a:ea typeface="Courier New"/>
                <a:cs typeface="Courier New"/>
                <a:sym typeface="Courier New"/>
              </a:rPr>
              <a:t> </a:t>
            </a:r>
            <a:r>
              <a:rPr lang="es">
                <a:solidFill>
                  <a:srgbClr val="000000"/>
                </a:solidFill>
                <a:latin typeface="Courier New"/>
                <a:ea typeface="Courier New"/>
                <a:cs typeface="Courier New"/>
                <a:sym typeface="Courier New"/>
              </a:rPr>
              <a:t>endl</a:t>
            </a:r>
            <a:r>
              <a:rPr lang="es">
                <a:solidFill>
                  <a:srgbClr val="C0C0C0"/>
                </a:solidFill>
                <a:latin typeface="Courier New"/>
                <a:ea typeface="Courier New"/>
                <a:cs typeface="Courier New"/>
                <a:sym typeface="Courier New"/>
              </a:rPr>
              <a:t>  </a:t>
            </a:r>
            <a:r>
              <a:rPr lang="es">
                <a:solidFill>
                  <a:srgbClr val="000000"/>
                </a:solidFill>
                <a:latin typeface="Courier New"/>
                <a:ea typeface="Courier New"/>
                <a:cs typeface="Courier New"/>
                <a:sym typeface="Courier New"/>
              </a:rPr>
              <a:t>&lt;&lt;</a:t>
            </a:r>
            <a:r>
              <a:rPr lang="es">
                <a:solidFill>
                  <a:srgbClr val="C0C0C0"/>
                </a:solidFill>
                <a:latin typeface="Courier New"/>
                <a:ea typeface="Courier New"/>
                <a:cs typeface="Courier New"/>
                <a:sym typeface="Courier New"/>
              </a:rPr>
              <a:t> </a:t>
            </a:r>
            <a:r>
              <a:rPr lang="es">
                <a:solidFill>
                  <a:srgbClr val="000000"/>
                </a:solidFill>
                <a:latin typeface="Courier New"/>
                <a:ea typeface="Courier New"/>
                <a:cs typeface="Courier New"/>
                <a:sym typeface="Courier New"/>
              </a:rPr>
              <a:t>endl;;</a:t>
            </a:r>
            <a:endParaRPr>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a:solidFill>
                  <a:srgbClr val="C0C0C0"/>
                </a:solidFill>
                <a:latin typeface="Courier New"/>
                <a:ea typeface="Courier New"/>
                <a:cs typeface="Courier New"/>
                <a:sym typeface="Courier New"/>
              </a:rPr>
              <a:t>   </a:t>
            </a:r>
            <a:r>
              <a:rPr lang="es">
                <a:solidFill>
                  <a:srgbClr val="000000"/>
                </a:solidFill>
                <a:latin typeface="Courier New"/>
                <a:ea typeface="Courier New"/>
                <a:cs typeface="Courier New"/>
                <a:sym typeface="Courier New"/>
              </a:rPr>
              <a:t>cout</a:t>
            </a:r>
            <a:r>
              <a:rPr lang="es">
                <a:solidFill>
                  <a:srgbClr val="C0C0C0"/>
                </a:solidFill>
                <a:latin typeface="Courier New"/>
                <a:ea typeface="Courier New"/>
                <a:cs typeface="Courier New"/>
                <a:sym typeface="Courier New"/>
              </a:rPr>
              <a:t> </a:t>
            </a:r>
            <a:r>
              <a:rPr lang="es">
                <a:solidFill>
                  <a:srgbClr val="000000"/>
                </a:solidFill>
                <a:latin typeface="Courier New"/>
                <a:ea typeface="Courier New"/>
                <a:cs typeface="Courier New"/>
                <a:sym typeface="Courier New"/>
              </a:rPr>
              <a:t>&lt;&lt;</a:t>
            </a:r>
            <a:r>
              <a:rPr lang="es">
                <a:solidFill>
                  <a:srgbClr val="008000"/>
                </a:solidFill>
                <a:latin typeface="Courier New"/>
                <a:ea typeface="Courier New"/>
                <a:cs typeface="Courier New"/>
                <a:sym typeface="Courier New"/>
              </a:rPr>
              <a:t>"Lista</a:t>
            </a:r>
            <a:r>
              <a:rPr lang="es">
                <a:solidFill>
                  <a:srgbClr val="C0C0C0"/>
                </a:solidFill>
                <a:latin typeface="Courier New"/>
                <a:ea typeface="Courier New"/>
                <a:cs typeface="Courier New"/>
                <a:sym typeface="Courier New"/>
              </a:rPr>
              <a:t> </a:t>
            </a:r>
            <a:r>
              <a:rPr lang="es">
                <a:solidFill>
                  <a:srgbClr val="008000"/>
                </a:solidFill>
                <a:latin typeface="Courier New"/>
                <a:ea typeface="Courier New"/>
                <a:cs typeface="Courier New"/>
                <a:sym typeface="Courier New"/>
              </a:rPr>
              <a:t>luego</a:t>
            </a:r>
            <a:r>
              <a:rPr lang="es">
                <a:solidFill>
                  <a:srgbClr val="C0C0C0"/>
                </a:solidFill>
                <a:latin typeface="Courier New"/>
                <a:ea typeface="Courier New"/>
                <a:cs typeface="Courier New"/>
                <a:sym typeface="Courier New"/>
              </a:rPr>
              <a:t> </a:t>
            </a:r>
            <a:r>
              <a:rPr lang="es">
                <a:solidFill>
                  <a:srgbClr val="008000"/>
                </a:solidFill>
                <a:latin typeface="Courier New"/>
                <a:ea typeface="Courier New"/>
                <a:cs typeface="Courier New"/>
                <a:sym typeface="Courier New"/>
              </a:rPr>
              <a:t>de</a:t>
            </a:r>
            <a:r>
              <a:rPr lang="es">
                <a:solidFill>
                  <a:srgbClr val="C0C0C0"/>
                </a:solidFill>
                <a:latin typeface="Courier New"/>
                <a:ea typeface="Courier New"/>
                <a:cs typeface="Courier New"/>
                <a:sym typeface="Courier New"/>
              </a:rPr>
              <a:t> </a:t>
            </a:r>
            <a:r>
              <a:rPr lang="es">
                <a:solidFill>
                  <a:srgbClr val="008000"/>
                </a:solidFill>
                <a:latin typeface="Courier New"/>
                <a:ea typeface="Courier New"/>
                <a:cs typeface="Courier New"/>
                <a:sym typeface="Courier New"/>
              </a:rPr>
              <a:t>eliminar</a:t>
            </a:r>
            <a:r>
              <a:rPr lang="es">
                <a:solidFill>
                  <a:srgbClr val="C0C0C0"/>
                </a:solidFill>
                <a:latin typeface="Courier New"/>
                <a:ea typeface="Courier New"/>
                <a:cs typeface="Courier New"/>
                <a:sym typeface="Courier New"/>
              </a:rPr>
              <a:t> </a:t>
            </a:r>
            <a:r>
              <a:rPr lang="es">
                <a:solidFill>
                  <a:srgbClr val="008000"/>
                </a:solidFill>
                <a:latin typeface="Courier New"/>
                <a:ea typeface="Courier New"/>
                <a:cs typeface="Courier New"/>
                <a:sym typeface="Courier New"/>
              </a:rPr>
              <a:t>las</a:t>
            </a:r>
            <a:r>
              <a:rPr lang="es">
                <a:solidFill>
                  <a:srgbClr val="C0C0C0"/>
                </a:solidFill>
                <a:latin typeface="Courier New"/>
                <a:ea typeface="Courier New"/>
                <a:cs typeface="Courier New"/>
                <a:sym typeface="Courier New"/>
              </a:rPr>
              <a:t> </a:t>
            </a:r>
            <a:r>
              <a:rPr lang="es">
                <a:solidFill>
                  <a:srgbClr val="008000"/>
                </a:solidFill>
                <a:latin typeface="Courier New"/>
                <a:ea typeface="Courier New"/>
                <a:cs typeface="Courier New"/>
                <a:sym typeface="Courier New"/>
              </a:rPr>
              <a:t>ocurrencias</a:t>
            </a:r>
            <a:r>
              <a:rPr lang="es">
                <a:solidFill>
                  <a:srgbClr val="C0C0C0"/>
                </a:solidFill>
                <a:latin typeface="Courier New"/>
                <a:ea typeface="Courier New"/>
                <a:cs typeface="Courier New"/>
                <a:sym typeface="Courier New"/>
              </a:rPr>
              <a:t> </a:t>
            </a:r>
            <a:r>
              <a:rPr lang="es">
                <a:solidFill>
                  <a:srgbClr val="008000"/>
                </a:solidFill>
                <a:latin typeface="Courier New"/>
                <a:ea typeface="Courier New"/>
                <a:cs typeface="Courier New"/>
                <a:sym typeface="Courier New"/>
              </a:rPr>
              <a:t>del</a:t>
            </a:r>
            <a:r>
              <a:rPr lang="es">
                <a:solidFill>
                  <a:srgbClr val="C0C0C0"/>
                </a:solidFill>
                <a:latin typeface="Courier New"/>
                <a:ea typeface="Courier New"/>
                <a:cs typeface="Courier New"/>
                <a:sym typeface="Courier New"/>
              </a:rPr>
              <a:t> </a:t>
            </a:r>
            <a:r>
              <a:rPr lang="es">
                <a:solidFill>
                  <a:srgbClr val="008000"/>
                </a:solidFill>
                <a:latin typeface="Courier New"/>
                <a:ea typeface="Courier New"/>
                <a:cs typeface="Courier New"/>
                <a:sym typeface="Courier New"/>
              </a:rPr>
              <a:t>5:"</a:t>
            </a:r>
            <a:r>
              <a:rPr lang="es">
                <a:solidFill>
                  <a:srgbClr val="C0C0C0"/>
                </a:solidFill>
                <a:latin typeface="Courier New"/>
                <a:ea typeface="Courier New"/>
                <a:cs typeface="Courier New"/>
                <a:sym typeface="Courier New"/>
              </a:rPr>
              <a:t> </a:t>
            </a:r>
            <a:r>
              <a:rPr lang="es">
                <a:solidFill>
                  <a:srgbClr val="000000"/>
                </a:solidFill>
                <a:latin typeface="Courier New"/>
                <a:ea typeface="Courier New"/>
                <a:cs typeface="Courier New"/>
                <a:sym typeface="Courier New"/>
              </a:rPr>
              <a:t>&lt;&lt;</a:t>
            </a:r>
            <a:r>
              <a:rPr lang="es">
                <a:solidFill>
                  <a:srgbClr val="C0C0C0"/>
                </a:solidFill>
                <a:latin typeface="Courier New"/>
                <a:ea typeface="Courier New"/>
                <a:cs typeface="Courier New"/>
                <a:sym typeface="Courier New"/>
              </a:rPr>
              <a:t> </a:t>
            </a:r>
            <a:r>
              <a:rPr lang="es">
                <a:solidFill>
                  <a:srgbClr val="000000"/>
                </a:solidFill>
                <a:latin typeface="Courier New"/>
                <a:ea typeface="Courier New"/>
                <a:cs typeface="Courier New"/>
                <a:sym typeface="Courier New"/>
              </a:rPr>
              <a:t>endl;</a:t>
            </a:r>
            <a:endParaRPr>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a:solidFill>
                  <a:srgbClr val="C0C0C0"/>
                </a:solidFill>
                <a:latin typeface="Courier New"/>
                <a:ea typeface="Courier New"/>
                <a:cs typeface="Courier New"/>
                <a:sym typeface="Courier New"/>
              </a:rPr>
              <a:t>   </a:t>
            </a:r>
            <a:r>
              <a:rPr lang="es">
                <a:solidFill>
                  <a:srgbClr val="00677C"/>
                </a:solidFill>
                <a:latin typeface="Courier New"/>
                <a:ea typeface="Courier New"/>
                <a:cs typeface="Courier New"/>
                <a:sym typeface="Courier New"/>
              </a:rPr>
              <a:t>imprimir_lista</a:t>
            </a:r>
            <a:r>
              <a:rPr lang="es">
                <a:solidFill>
                  <a:srgbClr val="000000"/>
                </a:solidFill>
                <a:latin typeface="Courier New"/>
                <a:ea typeface="Courier New"/>
                <a:cs typeface="Courier New"/>
                <a:sym typeface="Courier New"/>
              </a:rPr>
              <a:t>(</a:t>
            </a:r>
            <a:r>
              <a:rPr lang="es">
                <a:solidFill>
                  <a:srgbClr val="092E64"/>
                </a:solidFill>
                <a:latin typeface="Courier New"/>
                <a:ea typeface="Courier New"/>
                <a:cs typeface="Courier New"/>
                <a:sym typeface="Courier New"/>
              </a:rPr>
              <a:t>list</a:t>
            </a:r>
            <a:r>
              <a:rPr lang="es">
                <a:solidFill>
                  <a:srgbClr val="000000"/>
                </a:solidFill>
                <a:latin typeface="Courier New"/>
                <a:ea typeface="Courier New"/>
                <a:cs typeface="Courier New"/>
                <a:sym typeface="Courier New"/>
              </a:rPr>
              <a:t>);</a:t>
            </a:r>
            <a:endParaRPr>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a:solidFill>
                  <a:srgbClr val="C0C0C0"/>
                </a:solidFill>
                <a:latin typeface="Courier New"/>
                <a:ea typeface="Courier New"/>
                <a:cs typeface="Courier New"/>
                <a:sym typeface="Courier New"/>
              </a:rPr>
              <a:t>   </a:t>
            </a:r>
            <a:r>
              <a:rPr lang="es">
                <a:solidFill>
                  <a:srgbClr val="808000"/>
                </a:solidFill>
                <a:latin typeface="Courier New"/>
                <a:ea typeface="Courier New"/>
                <a:cs typeface="Courier New"/>
                <a:sym typeface="Courier New"/>
              </a:rPr>
              <a:t>return</a:t>
            </a:r>
            <a:r>
              <a:rPr lang="es">
                <a:solidFill>
                  <a:srgbClr val="C0C0C0"/>
                </a:solidFill>
                <a:latin typeface="Courier New"/>
                <a:ea typeface="Courier New"/>
                <a:cs typeface="Courier New"/>
                <a:sym typeface="Courier New"/>
              </a:rPr>
              <a:t> </a:t>
            </a:r>
            <a:r>
              <a:rPr lang="es">
                <a:solidFill>
                  <a:srgbClr val="000080"/>
                </a:solidFill>
                <a:latin typeface="Courier New"/>
                <a:ea typeface="Courier New"/>
                <a:cs typeface="Courier New"/>
                <a:sym typeface="Courier New"/>
              </a:rPr>
              <a:t>0</a:t>
            </a:r>
            <a:r>
              <a:rPr lang="es">
                <a:solidFill>
                  <a:srgbClr val="000000"/>
                </a:solidFill>
                <a:latin typeface="Courier New"/>
                <a:ea typeface="Courier New"/>
                <a:cs typeface="Courier New"/>
                <a:sym typeface="Courier New"/>
              </a:rPr>
              <a:t>;</a:t>
            </a:r>
            <a:endParaRPr>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a:solidFill>
                  <a:srgbClr val="000000"/>
                </a:solidFill>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4"/>
          <p:cNvSpPr txBox="1"/>
          <p:nvPr>
            <p:ph idx="4294967295" type="body"/>
          </p:nvPr>
        </p:nvSpPr>
        <p:spPr>
          <a:xfrm>
            <a:off x="426875" y="58575"/>
            <a:ext cx="8534700" cy="491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solidFill>
                  <a:srgbClr val="808000"/>
                </a:solidFill>
                <a:latin typeface="Courier New"/>
                <a:ea typeface="Courier New"/>
                <a:cs typeface="Courier New"/>
                <a:sym typeface="Courier New"/>
              </a:rPr>
              <a:t>struct</a:t>
            </a:r>
            <a:r>
              <a:rPr lang="es" sz="1500">
                <a:solidFill>
                  <a:srgbClr val="C0C0C0"/>
                </a:solidFill>
                <a:latin typeface="Courier New"/>
                <a:ea typeface="Courier New"/>
                <a:cs typeface="Courier New"/>
                <a:sym typeface="Courier New"/>
              </a:rPr>
              <a:t> </a:t>
            </a:r>
            <a:r>
              <a:rPr lang="es" sz="1500">
                <a:solidFill>
                  <a:srgbClr val="800080"/>
                </a:solidFill>
                <a:latin typeface="Courier New"/>
                <a:ea typeface="Courier New"/>
                <a:cs typeface="Courier New"/>
                <a:sym typeface="Courier New"/>
              </a:rPr>
              <a:t>Nodo</a:t>
            </a:r>
            <a:r>
              <a:rPr lang="es" sz="1500">
                <a:solidFill>
                  <a:srgbClr val="000000"/>
                </a:solidFill>
                <a:latin typeface="Courier New"/>
                <a:ea typeface="Courier New"/>
                <a:cs typeface="Courier New"/>
                <a:sym typeface="Courier New"/>
              </a:rPr>
              <a:t>{</a:t>
            </a:r>
            <a:endParaRPr sz="15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sz="1500">
                <a:solidFill>
                  <a:srgbClr val="C0C0C0"/>
                </a:solidFill>
                <a:latin typeface="Courier New"/>
                <a:ea typeface="Courier New"/>
                <a:cs typeface="Courier New"/>
                <a:sym typeface="Courier New"/>
              </a:rPr>
              <a:t>   </a:t>
            </a:r>
            <a:r>
              <a:rPr lang="es" sz="1500">
                <a:solidFill>
                  <a:srgbClr val="808000"/>
                </a:solidFill>
                <a:latin typeface="Courier New"/>
                <a:ea typeface="Courier New"/>
                <a:cs typeface="Courier New"/>
                <a:sym typeface="Courier New"/>
              </a:rPr>
              <a:t>int</a:t>
            </a:r>
            <a:r>
              <a:rPr lang="es" sz="1500">
                <a:solidFill>
                  <a:srgbClr val="C0C0C0"/>
                </a:solidFill>
                <a:latin typeface="Courier New"/>
                <a:ea typeface="Courier New"/>
                <a:cs typeface="Courier New"/>
                <a:sym typeface="Courier New"/>
              </a:rPr>
              <a:t> </a:t>
            </a:r>
            <a:r>
              <a:rPr lang="es" sz="1500">
                <a:solidFill>
                  <a:srgbClr val="800000"/>
                </a:solidFill>
                <a:latin typeface="Courier New"/>
                <a:ea typeface="Courier New"/>
                <a:cs typeface="Courier New"/>
                <a:sym typeface="Courier New"/>
              </a:rPr>
              <a:t>dato</a:t>
            </a:r>
            <a:r>
              <a:rPr lang="es" sz="1500">
                <a:solidFill>
                  <a:srgbClr val="000000"/>
                </a:solidFill>
                <a:latin typeface="Courier New"/>
                <a:ea typeface="Courier New"/>
                <a:cs typeface="Courier New"/>
                <a:sym typeface="Courier New"/>
              </a:rPr>
              <a:t>;</a:t>
            </a:r>
            <a:endParaRPr sz="15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sz="1500">
                <a:solidFill>
                  <a:srgbClr val="C0C0C0"/>
                </a:solidFill>
                <a:latin typeface="Courier New"/>
                <a:ea typeface="Courier New"/>
                <a:cs typeface="Courier New"/>
                <a:sym typeface="Courier New"/>
              </a:rPr>
              <a:t>   </a:t>
            </a:r>
            <a:r>
              <a:rPr lang="es" sz="1500">
                <a:solidFill>
                  <a:srgbClr val="800080"/>
                </a:solidFill>
                <a:latin typeface="Courier New"/>
                <a:ea typeface="Courier New"/>
                <a:cs typeface="Courier New"/>
                <a:sym typeface="Courier New"/>
              </a:rPr>
              <a:t>Nodo</a:t>
            </a:r>
            <a:r>
              <a:rPr lang="es" sz="1500">
                <a:solidFill>
                  <a:srgbClr val="C0C0C0"/>
                </a:solidFill>
                <a:latin typeface="Courier New"/>
                <a:ea typeface="Courier New"/>
                <a:cs typeface="Courier New"/>
                <a:sym typeface="Courier New"/>
              </a:rPr>
              <a:t> </a:t>
            </a:r>
            <a:r>
              <a:rPr lang="es" sz="1500">
                <a:solidFill>
                  <a:srgbClr val="000000"/>
                </a:solidFill>
                <a:latin typeface="Courier New"/>
                <a:ea typeface="Courier New"/>
                <a:cs typeface="Courier New"/>
                <a:sym typeface="Courier New"/>
              </a:rPr>
              <a:t>*</a:t>
            </a:r>
            <a:r>
              <a:rPr lang="es" sz="1500">
                <a:solidFill>
                  <a:srgbClr val="C0C0C0"/>
                </a:solidFill>
                <a:latin typeface="Courier New"/>
                <a:ea typeface="Courier New"/>
                <a:cs typeface="Courier New"/>
                <a:sym typeface="Courier New"/>
              </a:rPr>
              <a:t> </a:t>
            </a:r>
            <a:r>
              <a:rPr lang="es" sz="1500">
                <a:solidFill>
                  <a:srgbClr val="800000"/>
                </a:solidFill>
                <a:latin typeface="Courier New"/>
                <a:ea typeface="Courier New"/>
                <a:cs typeface="Courier New"/>
                <a:sym typeface="Courier New"/>
              </a:rPr>
              <a:t>sig</a:t>
            </a:r>
            <a:r>
              <a:rPr lang="es" sz="1500">
                <a:solidFill>
                  <a:srgbClr val="000000"/>
                </a:solidFill>
                <a:latin typeface="Courier New"/>
                <a:ea typeface="Courier New"/>
                <a:cs typeface="Courier New"/>
                <a:sym typeface="Courier New"/>
              </a:rPr>
              <a:t>;</a:t>
            </a:r>
            <a:endParaRPr sz="15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sz="1500">
                <a:solidFill>
                  <a:srgbClr val="000000"/>
                </a:solidFill>
                <a:latin typeface="Courier New"/>
                <a:ea typeface="Courier New"/>
                <a:cs typeface="Courier New"/>
                <a:sym typeface="Courier New"/>
              </a:rPr>
              <a:t>};</a:t>
            </a:r>
            <a:endParaRPr sz="15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15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sz="1500">
                <a:solidFill>
                  <a:srgbClr val="808000"/>
                </a:solidFill>
                <a:latin typeface="Courier New"/>
                <a:ea typeface="Courier New"/>
                <a:cs typeface="Courier New"/>
                <a:sym typeface="Courier New"/>
              </a:rPr>
              <a:t>void</a:t>
            </a:r>
            <a:r>
              <a:rPr lang="es" sz="1500">
                <a:solidFill>
                  <a:srgbClr val="C0C0C0"/>
                </a:solidFill>
                <a:latin typeface="Courier New"/>
                <a:ea typeface="Courier New"/>
                <a:cs typeface="Courier New"/>
                <a:sym typeface="Courier New"/>
              </a:rPr>
              <a:t> </a:t>
            </a:r>
            <a:r>
              <a:rPr lang="es" sz="1500">
                <a:solidFill>
                  <a:srgbClr val="00677C"/>
                </a:solidFill>
                <a:latin typeface="Courier New"/>
                <a:ea typeface="Courier New"/>
                <a:cs typeface="Courier New"/>
                <a:sym typeface="Courier New"/>
              </a:rPr>
              <a:t>ingresar_inicio</a:t>
            </a:r>
            <a:r>
              <a:rPr lang="es" sz="1500">
                <a:solidFill>
                  <a:srgbClr val="000000"/>
                </a:solidFill>
                <a:latin typeface="Courier New"/>
                <a:ea typeface="Courier New"/>
                <a:cs typeface="Courier New"/>
                <a:sym typeface="Courier New"/>
              </a:rPr>
              <a:t>(</a:t>
            </a:r>
            <a:r>
              <a:rPr lang="es" sz="1500">
                <a:solidFill>
                  <a:srgbClr val="800080"/>
                </a:solidFill>
                <a:latin typeface="Courier New"/>
                <a:ea typeface="Courier New"/>
                <a:cs typeface="Courier New"/>
                <a:sym typeface="Courier New"/>
              </a:rPr>
              <a:t>Nodo</a:t>
            </a:r>
            <a:r>
              <a:rPr lang="es" sz="1500">
                <a:solidFill>
                  <a:srgbClr val="C0C0C0"/>
                </a:solidFill>
                <a:latin typeface="Courier New"/>
                <a:ea typeface="Courier New"/>
                <a:cs typeface="Courier New"/>
                <a:sym typeface="Courier New"/>
              </a:rPr>
              <a:t> </a:t>
            </a:r>
            <a:r>
              <a:rPr lang="es" sz="1500">
                <a:solidFill>
                  <a:srgbClr val="000000"/>
                </a:solidFill>
                <a:latin typeface="Courier New"/>
                <a:ea typeface="Courier New"/>
                <a:cs typeface="Courier New"/>
                <a:sym typeface="Courier New"/>
              </a:rPr>
              <a:t>*</a:t>
            </a:r>
            <a:r>
              <a:rPr lang="es" sz="1500">
                <a:solidFill>
                  <a:srgbClr val="C0C0C0"/>
                </a:solidFill>
                <a:latin typeface="Courier New"/>
                <a:ea typeface="Courier New"/>
                <a:cs typeface="Courier New"/>
                <a:sym typeface="Courier New"/>
              </a:rPr>
              <a:t> </a:t>
            </a:r>
            <a:r>
              <a:rPr lang="es" sz="1500">
                <a:solidFill>
                  <a:srgbClr val="000000"/>
                </a:solidFill>
                <a:latin typeface="Courier New"/>
                <a:ea typeface="Courier New"/>
                <a:cs typeface="Courier New"/>
                <a:sym typeface="Courier New"/>
              </a:rPr>
              <a:t>&amp;</a:t>
            </a:r>
            <a:r>
              <a:rPr lang="es" sz="1500">
                <a:solidFill>
                  <a:srgbClr val="092E64"/>
                </a:solidFill>
                <a:latin typeface="Courier New"/>
                <a:ea typeface="Courier New"/>
                <a:cs typeface="Courier New"/>
                <a:sym typeface="Courier New"/>
              </a:rPr>
              <a:t>inicio</a:t>
            </a:r>
            <a:r>
              <a:rPr lang="es" sz="1500">
                <a:solidFill>
                  <a:srgbClr val="000000"/>
                </a:solidFill>
                <a:latin typeface="Courier New"/>
                <a:ea typeface="Courier New"/>
                <a:cs typeface="Courier New"/>
                <a:sym typeface="Courier New"/>
              </a:rPr>
              <a:t>,</a:t>
            </a:r>
            <a:r>
              <a:rPr lang="es" sz="1500">
                <a:solidFill>
                  <a:srgbClr val="808000"/>
                </a:solidFill>
                <a:latin typeface="Courier New"/>
                <a:ea typeface="Courier New"/>
                <a:cs typeface="Courier New"/>
                <a:sym typeface="Courier New"/>
              </a:rPr>
              <a:t>int</a:t>
            </a:r>
            <a:r>
              <a:rPr lang="es" sz="1500">
                <a:solidFill>
                  <a:srgbClr val="C0C0C0"/>
                </a:solidFill>
                <a:latin typeface="Courier New"/>
                <a:ea typeface="Courier New"/>
                <a:cs typeface="Courier New"/>
                <a:sym typeface="Courier New"/>
              </a:rPr>
              <a:t> </a:t>
            </a:r>
            <a:r>
              <a:rPr lang="es" sz="1500">
                <a:solidFill>
                  <a:srgbClr val="092E64"/>
                </a:solidFill>
                <a:latin typeface="Courier New"/>
                <a:ea typeface="Courier New"/>
                <a:cs typeface="Courier New"/>
                <a:sym typeface="Courier New"/>
              </a:rPr>
              <a:t>nuevoDato</a:t>
            </a:r>
            <a:r>
              <a:rPr lang="es" sz="1500">
                <a:solidFill>
                  <a:srgbClr val="000000"/>
                </a:solidFill>
                <a:latin typeface="Courier New"/>
                <a:ea typeface="Courier New"/>
                <a:cs typeface="Courier New"/>
                <a:sym typeface="Courier New"/>
              </a:rPr>
              <a:t>){</a:t>
            </a:r>
            <a:endParaRPr sz="15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sz="1500">
                <a:solidFill>
                  <a:srgbClr val="C0C0C0"/>
                </a:solidFill>
                <a:latin typeface="Courier New"/>
                <a:ea typeface="Courier New"/>
                <a:cs typeface="Courier New"/>
                <a:sym typeface="Courier New"/>
              </a:rPr>
              <a:t>   </a:t>
            </a:r>
            <a:r>
              <a:rPr lang="es" sz="1500">
                <a:solidFill>
                  <a:srgbClr val="800080"/>
                </a:solidFill>
                <a:latin typeface="Courier New"/>
                <a:ea typeface="Courier New"/>
                <a:cs typeface="Courier New"/>
                <a:sym typeface="Courier New"/>
              </a:rPr>
              <a:t>Nodo</a:t>
            </a:r>
            <a:r>
              <a:rPr lang="es" sz="1500">
                <a:solidFill>
                  <a:srgbClr val="000000"/>
                </a:solidFill>
                <a:latin typeface="Courier New"/>
                <a:ea typeface="Courier New"/>
                <a:cs typeface="Courier New"/>
                <a:sym typeface="Courier New"/>
              </a:rPr>
              <a:t>*</a:t>
            </a:r>
            <a:r>
              <a:rPr lang="es" sz="1500">
                <a:solidFill>
                  <a:srgbClr val="C0C0C0"/>
                </a:solidFill>
                <a:latin typeface="Courier New"/>
                <a:ea typeface="Courier New"/>
                <a:cs typeface="Courier New"/>
                <a:sym typeface="Courier New"/>
              </a:rPr>
              <a:t> </a:t>
            </a:r>
            <a:r>
              <a:rPr lang="es" sz="1500">
                <a:solidFill>
                  <a:srgbClr val="092E64"/>
                </a:solidFill>
                <a:latin typeface="Courier New"/>
                <a:ea typeface="Courier New"/>
                <a:cs typeface="Courier New"/>
                <a:sym typeface="Courier New"/>
              </a:rPr>
              <a:t>nuevo</a:t>
            </a:r>
            <a:r>
              <a:rPr lang="es" sz="1500">
                <a:solidFill>
                  <a:srgbClr val="000000"/>
                </a:solidFill>
                <a:latin typeface="Courier New"/>
                <a:ea typeface="Courier New"/>
                <a:cs typeface="Courier New"/>
                <a:sym typeface="Courier New"/>
              </a:rPr>
              <a:t>=</a:t>
            </a:r>
            <a:r>
              <a:rPr lang="es" sz="1500">
                <a:solidFill>
                  <a:srgbClr val="808000"/>
                </a:solidFill>
                <a:latin typeface="Courier New"/>
                <a:ea typeface="Courier New"/>
                <a:cs typeface="Courier New"/>
                <a:sym typeface="Courier New"/>
              </a:rPr>
              <a:t>new</a:t>
            </a:r>
            <a:r>
              <a:rPr lang="es" sz="1500">
                <a:solidFill>
                  <a:srgbClr val="C0C0C0"/>
                </a:solidFill>
                <a:latin typeface="Courier New"/>
                <a:ea typeface="Courier New"/>
                <a:cs typeface="Courier New"/>
                <a:sym typeface="Courier New"/>
              </a:rPr>
              <a:t> </a:t>
            </a:r>
            <a:r>
              <a:rPr lang="es" sz="1500">
                <a:solidFill>
                  <a:srgbClr val="800080"/>
                </a:solidFill>
                <a:latin typeface="Courier New"/>
                <a:ea typeface="Courier New"/>
                <a:cs typeface="Courier New"/>
                <a:sym typeface="Courier New"/>
              </a:rPr>
              <a:t>Nodo</a:t>
            </a:r>
            <a:r>
              <a:rPr lang="es" sz="1500">
                <a:solidFill>
                  <a:srgbClr val="000000"/>
                </a:solidFill>
                <a:latin typeface="Courier New"/>
                <a:ea typeface="Courier New"/>
                <a:cs typeface="Courier New"/>
                <a:sym typeface="Courier New"/>
              </a:rPr>
              <a:t>;</a:t>
            </a:r>
            <a:endParaRPr sz="15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sz="1500">
                <a:solidFill>
                  <a:srgbClr val="C0C0C0"/>
                </a:solidFill>
                <a:latin typeface="Courier New"/>
                <a:ea typeface="Courier New"/>
                <a:cs typeface="Courier New"/>
                <a:sym typeface="Courier New"/>
              </a:rPr>
              <a:t>   </a:t>
            </a:r>
            <a:r>
              <a:rPr lang="es" sz="1500">
                <a:solidFill>
                  <a:srgbClr val="092E64"/>
                </a:solidFill>
                <a:latin typeface="Courier New"/>
                <a:ea typeface="Courier New"/>
                <a:cs typeface="Courier New"/>
                <a:sym typeface="Courier New"/>
              </a:rPr>
              <a:t>nuevo</a:t>
            </a:r>
            <a:r>
              <a:rPr lang="es" sz="1500">
                <a:solidFill>
                  <a:srgbClr val="000000"/>
                </a:solidFill>
                <a:latin typeface="Courier New"/>
                <a:ea typeface="Courier New"/>
                <a:cs typeface="Courier New"/>
                <a:sym typeface="Courier New"/>
              </a:rPr>
              <a:t>-&gt;</a:t>
            </a:r>
            <a:r>
              <a:rPr lang="es" sz="1500">
                <a:solidFill>
                  <a:srgbClr val="800000"/>
                </a:solidFill>
                <a:latin typeface="Courier New"/>
                <a:ea typeface="Courier New"/>
                <a:cs typeface="Courier New"/>
                <a:sym typeface="Courier New"/>
              </a:rPr>
              <a:t>dato</a:t>
            </a:r>
            <a:r>
              <a:rPr lang="es" sz="1500">
                <a:solidFill>
                  <a:srgbClr val="000000"/>
                </a:solidFill>
                <a:latin typeface="Courier New"/>
                <a:ea typeface="Courier New"/>
                <a:cs typeface="Courier New"/>
                <a:sym typeface="Courier New"/>
              </a:rPr>
              <a:t>=</a:t>
            </a:r>
            <a:r>
              <a:rPr lang="es" sz="1500">
                <a:solidFill>
                  <a:srgbClr val="092E64"/>
                </a:solidFill>
                <a:latin typeface="Courier New"/>
                <a:ea typeface="Courier New"/>
                <a:cs typeface="Courier New"/>
                <a:sym typeface="Courier New"/>
              </a:rPr>
              <a:t>nuevoDato</a:t>
            </a:r>
            <a:r>
              <a:rPr lang="es" sz="1500">
                <a:solidFill>
                  <a:srgbClr val="000000"/>
                </a:solidFill>
                <a:latin typeface="Courier New"/>
                <a:ea typeface="Courier New"/>
                <a:cs typeface="Courier New"/>
                <a:sym typeface="Courier New"/>
              </a:rPr>
              <a:t>;</a:t>
            </a:r>
            <a:endParaRPr sz="15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sz="1500">
                <a:solidFill>
                  <a:srgbClr val="C0C0C0"/>
                </a:solidFill>
                <a:latin typeface="Courier New"/>
                <a:ea typeface="Courier New"/>
                <a:cs typeface="Courier New"/>
                <a:sym typeface="Courier New"/>
              </a:rPr>
              <a:t>   </a:t>
            </a:r>
            <a:r>
              <a:rPr lang="es" sz="1500">
                <a:solidFill>
                  <a:srgbClr val="092E64"/>
                </a:solidFill>
                <a:latin typeface="Courier New"/>
                <a:ea typeface="Courier New"/>
                <a:cs typeface="Courier New"/>
                <a:sym typeface="Courier New"/>
              </a:rPr>
              <a:t>nuevo</a:t>
            </a:r>
            <a:r>
              <a:rPr lang="es" sz="1500">
                <a:solidFill>
                  <a:srgbClr val="000000"/>
                </a:solidFill>
                <a:latin typeface="Courier New"/>
                <a:ea typeface="Courier New"/>
                <a:cs typeface="Courier New"/>
                <a:sym typeface="Courier New"/>
              </a:rPr>
              <a:t>-&gt;</a:t>
            </a:r>
            <a:r>
              <a:rPr lang="es" sz="1500">
                <a:solidFill>
                  <a:srgbClr val="800000"/>
                </a:solidFill>
                <a:latin typeface="Courier New"/>
                <a:ea typeface="Courier New"/>
                <a:cs typeface="Courier New"/>
                <a:sym typeface="Courier New"/>
              </a:rPr>
              <a:t>sig</a:t>
            </a:r>
            <a:r>
              <a:rPr lang="es" sz="1500">
                <a:solidFill>
                  <a:srgbClr val="000000"/>
                </a:solidFill>
                <a:latin typeface="Courier New"/>
                <a:ea typeface="Courier New"/>
                <a:cs typeface="Courier New"/>
                <a:sym typeface="Courier New"/>
              </a:rPr>
              <a:t>=</a:t>
            </a:r>
            <a:r>
              <a:rPr lang="es" sz="1500">
                <a:solidFill>
                  <a:srgbClr val="092E64"/>
                </a:solidFill>
                <a:latin typeface="Courier New"/>
                <a:ea typeface="Courier New"/>
                <a:cs typeface="Courier New"/>
                <a:sym typeface="Courier New"/>
              </a:rPr>
              <a:t>inicio</a:t>
            </a:r>
            <a:r>
              <a:rPr lang="es" sz="1500">
                <a:solidFill>
                  <a:srgbClr val="000000"/>
                </a:solidFill>
                <a:latin typeface="Courier New"/>
                <a:ea typeface="Courier New"/>
                <a:cs typeface="Courier New"/>
                <a:sym typeface="Courier New"/>
              </a:rPr>
              <a:t>;</a:t>
            </a:r>
            <a:endParaRPr sz="15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sz="1500">
                <a:solidFill>
                  <a:srgbClr val="C0C0C0"/>
                </a:solidFill>
                <a:latin typeface="Courier New"/>
                <a:ea typeface="Courier New"/>
                <a:cs typeface="Courier New"/>
                <a:sym typeface="Courier New"/>
              </a:rPr>
              <a:t>   </a:t>
            </a:r>
            <a:r>
              <a:rPr lang="es" sz="1500">
                <a:solidFill>
                  <a:srgbClr val="092E64"/>
                </a:solidFill>
                <a:latin typeface="Courier New"/>
                <a:ea typeface="Courier New"/>
                <a:cs typeface="Courier New"/>
                <a:sym typeface="Courier New"/>
              </a:rPr>
              <a:t>inicio</a:t>
            </a:r>
            <a:r>
              <a:rPr lang="es" sz="1500">
                <a:solidFill>
                  <a:srgbClr val="000000"/>
                </a:solidFill>
                <a:latin typeface="Courier New"/>
                <a:ea typeface="Courier New"/>
                <a:cs typeface="Courier New"/>
                <a:sym typeface="Courier New"/>
              </a:rPr>
              <a:t>=</a:t>
            </a:r>
            <a:r>
              <a:rPr lang="es" sz="1500">
                <a:solidFill>
                  <a:srgbClr val="092E64"/>
                </a:solidFill>
                <a:latin typeface="Courier New"/>
                <a:ea typeface="Courier New"/>
                <a:cs typeface="Courier New"/>
                <a:sym typeface="Courier New"/>
              </a:rPr>
              <a:t>nuevo</a:t>
            </a:r>
            <a:r>
              <a:rPr lang="es" sz="1500">
                <a:solidFill>
                  <a:srgbClr val="000000"/>
                </a:solidFill>
                <a:latin typeface="Courier New"/>
                <a:ea typeface="Courier New"/>
                <a:cs typeface="Courier New"/>
                <a:sym typeface="Courier New"/>
              </a:rPr>
              <a:t>;</a:t>
            </a:r>
            <a:endParaRPr sz="15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sz="1500">
                <a:solidFill>
                  <a:srgbClr val="000000"/>
                </a:solidFill>
                <a:latin typeface="Courier New"/>
                <a:ea typeface="Courier New"/>
                <a:cs typeface="Courier New"/>
                <a:sym typeface="Courier New"/>
              </a:rPr>
              <a:t>}</a:t>
            </a:r>
            <a:endParaRPr sz="15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sz="1500">
                <a:solidFill>
                  <a:srgbClr val="808000"/>
                </a:solidFill>
                <a:latin typeface="Courier New"/>
                <a:ea typeface="Courier New"/>
                <a:cs typeface="Courier New"/>
                <a:sym typeface="Courier New"/>
              </a:rPr>
              <a:t>void</a:t>
            </a:r>
            <a:r>
              <a:rPr lang="es" sz="1500">
                <a:solidFill>
                  <a:srgbClr val="C0C0C0"/>
                </a:solidFill>
                <a:latin typeface="Courier New"/>
                <a:ea typeface="Courier New"/>
                <a:cs typeface="Courier New"/>
                <a:sym typeface="Courier New"/>
              </a:rPr>
              <a:t> </a:t>
            </a:r>
            <a:r>
              <a:rPr lang="es" sz="1500">
                <a:solidFill>
                  <a:srgbClr val="00677C"/>
                </a:solidFill>
                <a:latin typeface="Courier New"/>
                <a:ea typeface="Courier New"/>
                <a:cs typeface="Courier New"/>
                <a:sym typeface="Courier New"/>
              </a:rPr>
              <a:t>imprimir_lista</a:t>
            </a:r>
            <a:r>
              <a:rPr lang="es" sz="1500">
                <a:solidFill>
                  <a:srgbClr val="000000"/>
                </a:solidFill>
                <a:latin typeface="Courier New"/>
                <a:ea typeface="Courier New"/>
                <a:cs typeface="Courier New"/>
                <a:sym typeface="Courier New"/>
              </a:rPr>
              <a:t>(</a:t>
            </a:r>
            <a:r>
              <a:rPr lang="es" sz="1500">
                <a:solidFill>
                  <a:srgbClr val="800080"/>
                </a:solidFill>
                <a:latin typeface="Courier New"/>
                <a:ea typeface="Courier New"/>
                <a:cs typeface="Courier New"/>
                <a:sym typeface="Courier New"/>
              </a:rPr>
              <a:t>Nodo</a:t>
            </a:r>
            <a:r>
              <a:rPr lang="es" sz="1500">
                <a:solidFill>
                  <a:srgbClr val="000000"/>
                </a:solidFill>
                <a:latin typeface="Courier New"/>
                <a:ea typeface="Courier New"/>
                <a:cs typeface="Courier New"/>
                <a:sym typeface="Courier New"/>
              </a:rPr>
              <a:t>*</a:t>
            </a:r>
            <a:r>
              <a:rPr lang="es" sz="1500">
                <a:solidFill>
                  <a:srgbClr val="C0C0C0"/>
                </a:solidFill>
                <a:latin typeface="Courier New"/>
                <a:ea typeface="Courier New"/>
                <a:cs typeface="Courier New"/>
                <a:sym typeface="Courier New"/>
              </a:rPr>
              <a:t> </a:t>
            </a:r>
            <a:r>
              <a:rPr lang="es" sz="1500">
                <a:solidFill>
                  <a:srgbClr val="092E64"/>
                </a:solidFill>
                <a:latin typeface="Courier New"/>
                <a:ea typeface="Courier New"/>
                <a:cs typeface="Courier New"/>
                <a:sym typeface="Courier New"/>
              </a:rPr>
              <a:t>inicio</a:t>
            </a:r>
            <a:r>
              <a:rPr lang="es" sz="1500">
                <a:solidFill>
                  <a:srgbClr val="000000"/>
                </a:solidFill>
                <a:latin typeface="Courier New"/>
                <a:ea typeface="Courier New"/>
                <a:cs typeface="Courier New"/>
                <a:sym typeface="Courier New"/>
              </a:rPr>
              <a:t>){</a:t>
            </a:r>
            <a:endParaRPr sz="15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sz="1500">
                <a:solidFill>
                  <a:srgbClr val="C0C0C0"/>
                </a:solidFill>
                <a:latin typeface="Courier New"/>
                <a:ea typeface="Courier New"/>
                <a:cs typeface="Courier New"/>
                <a:sym typeface="Courier New"/>
              </a:rPr>
              <a:t>   </a:t>
            </a:r>
            <a:r>
              <a:rPr lang="es" sz="1500">
                <a:solidFill>
                  <a:srgbClr val="808000"/>
                </a:solidFill>
                <a:latin typeface="Courier New"/>
                <a:ea typeface="Courier New"/>
                <a:cs typeface="Courier New"/>
                <a:sym typeface="Courier New"/>
              </a:rPr>
              <a:t>for</a:t>
            </a:r>
            <a:r>
              <a:rPr lang="es" sz="1500">
                <a:solidFill>
                  <a:srgbClr val="000000"/>
                </a:solidFill>
                <a:latin typeface="Courier New"/>
                <a:ea typeface="Courier New"/>
                <a:cs typeface="Courier New"/>
                <a:sym typeface="Courier New"/>
              </a:rPr>
              <a:t>(</a:t>
            </a:r>
            <a:r>
              <a:rPr lang="es" sz="1500">
                <a:solidFill>
                  <a:srgbClr val="800080"/>
                </a:solidFill>
                <a:latin typeface="Courier New"/>
                <a:ea typeface="Courier New"/>
                <a:cs typeface="Courier New"/>
                <a:sym typeface="Courier New"/>
              </a:rPr>
              <a:t>Nodo</a:t>
            </a:r>
            <a:r>
              <a:rPr lang="es" sz="1500">
                <a:solidFill>
                  <a:srgbClr val="000000"/>
                </a:solidFill>
                <a:latin typeface="Courier New"/>
                <a:ea typeface="Courier New"/>
                <a:cs typeface="Courier New"/>
                <a:sym typeface="Courier New"/>
              </a:rPr>
              <a:t>*</a:t>
            </a:r>
            <a:r>
              <a:rPr lang="es" sz="1500">
                <a:solidFill>
                  <a:srgbClr val="C0C0C0"/>
                </a:solidFill>
                <a:latin typeface="Courier New"/>
                <a:ea typeface="Courier New"/>
                <a:cs typeface="Courier New"/>
                <a:sym typeface="Courier New"/>
              </a:rPr>
              <a:t> </a:t>
            </a:r>
            <a:r>
              <a:rPr lang="es" sz="1500">
                <a:solidFill>
                  <a:srgbClr val="092E64"/>
                </a:solidFill>
                <a:latin typeface="Courier New"/>
                <a:ea typeface="Courier New"/>
                <a:cs typeface="Courier New"/>
                <a:sym typeface="Courier New"/>
              </a:rPr>
              <a:t>aux</a:t>
            </a:r>
            <a:r>
              <a:rPr lang="es" sz="1500">
                <a:solidFill>
                  <a:srgbClr val="000000"/>
                </a:solidFill>
                <a:latin typeface="Courier New"/>
                <a:ea typeface="Courier New"/>
                <a:cs typeface="Courier New"/>
                <a:sym typeface="Courier New"/>
              </a:rPr>
              <a:t>=</a:t>
            </a:r>
            <a:r>
              <a:rPr lang="es" sz="1500">
                <a:solidFill>
                  <a:srgbClr val="092E64"/>
                </a:solidFill>
                <a:latin typeface="Courier New"/>
                <a:ea typeface="Courier New"/>
                <a:cs typeface="Courier New"/>
                <a:sym typeface="Courier New"/>
              </a:rPr>
              <a:t>inicio</a:t>
            </a:r>
            <a:r>
              <a:rPr lang="es" sz="1500">
                <a:solidFill>
                  <a:srgbClr val="000000"/>
                </a:solidFill>
                <a:latin typeface="Courier New"/>
                <a:ea typeface="Courier New"/>
                <a:cs typeface="Courier New"/>
                <a:sym typeface="Courier New"/>
              </a:rPr>
              <a:t>;</a:t>
            </a:r>
            <a:r>
              <a:rPr lang="es" sz="1500">
                <a:solidFill>
                  <a:srgbClr val="092E64"/>
                </a:solidFill>
                <a:latin typeface="Courier New"/>
                <a:ea typeface="Courier New"/>
                <a:cs typeface="Courier New"/>
                <a:sym typeface="Courier New"/>
              </a:rPr>
              <a:t>aux</a:t>
            </a:r>
            <a:r>
              <a:rPr lang="es" sz="1500">
                <a:solidFill>
                  <a:srgbClr val="000000"/>
                </a:solidFill>
                <a:latin typeface="Courier New"/>
                <a:ea typeface="Courier New"/>
                <a:cs typeface="Courier New"/>
                <a:sym typeface="Courier New"/>
              </a:rPr>
              <a:t>!=</a:t>
            </a:r>
            <a:r>
              <a:rPr lang="es" sz="1500">
                <a:solidFill>
                  <a:srgbClr val="808000"/>
                </a:solidFill>
                <a:latin typeface="Courier New"/>
                <a:ea typeface="Courier New"/>
                <a:cs typeface="Courier New"/>
                <a:sym typeface="Courier New"/>
              </a:rPr>
              <a:t>nullptr</a:t>
            </a:r>
            <a:r>
              <a:rPr lang="es" sz="1500">
                <a:solidFill>
                  <a:srgbClr val="000000"/>
                </a:solidFill>
                <a:latin typeface="Courier New"/>
                <a:ea typeface="Courier New"/>
                <a:cs typeface="Courier New"/>
                <a:sym typeface="Courier New"/>
              </a:rPr>
              <a:t>;</a:t>
            </a:r>
            <a:r>
              <a:rPr lang="es" sz="1500">
                <a:solidFill>
                  <a:srgbClr val="092E64"/>
                </a:solidFill>
                <a:latin typeface="Courier New"/>
                <a:ea typeface="Courier New"/>
                <a:cs typeface="Courier New"/>
                <a:sym typeface="Courier New"/>
              </a:rPr>
              <a:t>aux</a:t>
            </a:r>
            <a:r>
              <a:rPr lang="es" sz="1500">
                <a:solidFill>
                  <a:srgbClr val="000000"/>
                </a:solidFill>
                <a:latin typeface="Courier New"/>
                <a:ea typeface="Courier New"/>
                <a:cs typeface="Courier New"/>
                <a:sym typeface="Courier New"/>
              </a:rPr>
              <a:t>=</a:t>
            </a:r>
            <a:r>
              <a:rPr lang="es" sz="1500">
                <a:solidFill>
                  <a:srgbClr val="092E64"/>
                </a:solidFill>
                <a:latin typeface="Courier New"/>
                <a:ea typeface="Courier New"/>
                <a:cs typeface="Courier New"/>
                <a:sym typeface="Courier New"/>
              </a:rPr>
              <a:t>aux</a:t>
            </a:r>
            <a:r>
              <a:rPr lang="es" sz="1500">
                <a:solidFill>
                  <a:srgbClr val="000000"/>
                </a:solidFill>
                <a:latin typeface="Courier New"/>
                <a:ea typeface="Courier New"/>
                <a:cs typeface="Courier New"/>
                <a:sym typeface="Courier New"/>
              </a:rPr>
              <a:t>-&gt;</a:t>
            </a:r>
            <a:r>
              <a:rPr lang="es" sz="1500">
                <a:solidFill>
                  <a:srgbClr val="800000"/>
                </a:solidFill>
                <a:latin typeface="Courier New"/>
                <a:ea typeface="Courier New"/>
                <a:cs typeface="Courier New"/>
                <a:sym typeface="Courier New"/>
              </a:rPr>
              <a:t>sig</a:t>
            </a:r>
            <a:r>
              <a:rPr lang="es" sz="1500">
                <a:solidFill>
                  <a:srgbClr val="000000"/>
                </a:solidFill>
                <a:latin typeface="Courier New"/>
                <a:ea typeface="Courier New"/>
                <a:cs typeface="Courier New"/>
                <a:sym typeface="Courier New"/>
              </a:rPr>
              <a:t>){</a:t>
            </a:r>
            <a:endParaRPr sz="15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sz="1500">
                <a:solidFill>
                  <a:srgbClr val="C0C0C0"/>
                </a:solidFill>
                <a:latin typeface="Courier New"/>
                <a:ea typeface="Courier New"/>
                <a:cs typeface="Courier New"/>
                <a:sym typeface="Courier New"/>
              </a:rPr>
              <a:t>       </a:t>
            </a:r>
            <a:r>
              <a:rPr lang="es" sz="1500">
                <a:solidFill>
                  <a:srgbClr val="000000"/>
                </a:solidFill>
                <a:latin typeface="Courier New"/>
                <a:ea typeface="Courier New"/>
                <a:cs typeface="Courier New"/>
                <a:sym typeface="Courier New"/>
              </a:rPr>
              <a:t>cout</a:t>
            </a:r>
            <a:r>
              <a:rPr lang="es" sz="1500">
                <a:solidFill>
                  <a:srgbClr val="C0C0C0"/>
                </a:solidFill>
                <a:latin typeface="Courier New"/>
                <a:ea typeface="Courier New"/>
                <a:cs typeface="Courier New"/>
                <a:sym typeface="Courier New"/>
              </a:rPr>
              <a:t> </a:t>
            </a:r>
            <a:r>
              <a:rPr lang="es" sz="1500">
                <a:solidFill>
                  <a:srgbClr val="000000"/>
                </a:solidFill>
                <a:latin typeface="Courier New"/>
                <a:ea typeface="Courier New"/>
                <a:cs typeface="Courier New"/>
                <a:sym typeface="Courier New"/>
              </a:rPr>
              <a:t>&lt;&lt;</a:t>
            </a:r>
            <a:r>
              <a:rPr lang="es" sz="1500">
                <a:solidFill>
                  <a:srgbClr val="C0C0C0"/>
                </a:solidFill>
                <a:latin typeface="Courier New"/>
                <a:ea typeface="Courier New"/>
                <a:cs typeface="Courier New"/>
                <a:sym typeface="Courier New"/>
              </a:rPr>
              <a:t> </a:t>
            </a:r>
            <a:r>
              <a:rPr lang="es" sz="1500">
                <a:solidFill>
                  <a:srgbClr val="092E64"/>
                </a:solidFill>
                <a:latin typeface="Courier New"/>
                <a:ea typeface="Courier New"/>
                <a:cs typeface="Courier New"/>
                <a:sym typeface="Courier New"/>
              </a:rPr>
              <a:t>aux</a:t>
            </a:r>
            <a:r>
              <a:rPr lang="es" sz="1500">
                <a:solidFill>
                  <a:srgbClr val="000000"/>
                </a:solidFill>
                <a:latin typeface="Courier New"/>
                <a:ea typeface="Courier New"/>
                <a:cs typeface="Courier New"/>
                <a:sym typeface="Courier New"/>
              </a:rPr>
              <a:t>-&gt;</a:t>
            </a:r>
            <a:r>
              <a:rPr lang="es" sz="1500">
                <a:solidFill>
                  <a:srgbClr val="800000"/>
                </a:solidFill>
                <a:latin typeface="Courier New"/>
                <a:ea typeface="Courier New"/>
                <a:cs typeface="Courier New"/>
                <a:sym typeface="Courier New"/>
              </a:rPr>
              <a:t>dato</a:t>
            </a:r>
            <a:r>
              <a:rPr lang="es" sz="1500">
                <a:solidFill>
                  <a:srgbClr val="C0C0C0"/>
                </a:solidFill>
                <a:latin typeface="Courier New"/>
                <a:ea typeface="Courier New"/>
                <a:cs typeface="Courier New"/>
                <a:sym typeface="Courier New"/>
              </a:rPr>
              <a:t> </a:t>
            </a:r>
            <a:r>
              <a:rPr lang="es" sz="1500">
                <a:solidFill>
                  <a:srgbClr val="000000"/>
                </a:solidFill>
                <a:latin typeface="Courier New"/>
                <a:ea typeface="Courier New"/>
                <a:cs typeface="Courier New"/>
                <a:sym typeface="Courier New"/>
              </a:rPr>
              <a:t>&lt;&lt;</a:t>
            </a:r>
            <a:r>
              <a:rPr lang="es" sz="1500">
                <a:solidFill>
                  <a:srgbClr val="C0C0C0"/>
                </a:solidFill>
                <a:latin typeface="Courier New"/>
                <a:ea typeface="Courier New"/>
                <a:cs typeface="Courier New"/>
                <a:sym typeface="Courier New"/>
              </a:rPr>
              <a:t> </a:t>
            </a:r>
            <a:r>
              <a:rPr lang="es" sz="1500">
                <a:solidFill>
                  <a:srgbClr val="008000"/>
                </a:solidFill>
                <a:latin typeface="Courier New"/>
                <a:ea typeface="Courier New"/>
                <a:cs typeface="Courier New"/>
                <a:sym typeface="Courier New"/>
              </a:rPr>
              <a:t>"</a:t>
            </a:r>
            <a:r>
              <a:rPr lang="es" sz="1500">
                <a:solidFill>
                  <a:srgbClr val="C0C0C0"/>
                </a:solidFill>
                <a:latin typeface="Courier New"/>
                <a:ea typeface="Courier New"/>
                <a:cs typeface="Courier New"/>
                <a:sym typeface="Courier New"/>
              </a:rPr>
              <a:t> </a:t>
            </a:r>
            <a:r>
              <a:rPr lang="es" sz="1500">
                <a:solidFill>
                  <a:srgbClr val="008000"/>
                </a:solidFill>
                <a:latin typeface="Courier New"/>
                <a:ea typeface="Courier New"/>
                <a:cs typeface="Courier New"/>
                <a:sym typeface="Courier New"/>
              </a:rPr>
              <a:t>"</a:t>
            </a:r>
            <a:r>
              <a:rPr lang="es" sz="1500">
                <a:solidFill>
                  <a:srgbClr val="C0C0C0"/>
                </a:solidFill>
                <a:latin typeface="Courier New"/>
                <a:ea typeface="Courier New"/>
                <a:cs typeface="Courier New"/>
                <a:sym typeface="Courier New"/>
              </a:rPr>
              <a:t> </a:t>
            </a:r>
            <a:r>
              <a:rPr lang="es" sz="1500">
                <a:solidFill>
                  <a:srgbClr val="000000"/>
                </a:solidFill>
                <a:latin typeface="Courier New"/>
                <a:ea typeface="Courier New"/>
                <a:cs typeface="Courier New"/>
                <a:sym typeface="Courier New"/>
              </a:rPr>
              <a:t>;</a:t>
            </a:r>
            <a:endParaRPr sz="15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sz="1500">
                <a:solidFill>
                  <a:srgbClr val="C0C0C0"/>
                </a:solidFill>
                <a:latin typeface="Courier New"/>
                <a:ea typeface="Courier New"/>
                <a:cs typeface="Courier New"/>
                <a:sym typeface="Courier New"/>
              </a:rPr>
              <a:t>   </a:t>
            </a:r>
            <a:r>
              <a:rPr lang="es" sz="1500">
                <a:solidFill>
                  <a:srgbClr val="000000"/>
                </a:solidFill>
                <a:latin typeface="Courier New"/>
                <a:ea typeface="Courier New"/>
                <a:cs typeface="Courier New"/>
                <a:sym typeface="Courier New"/>
              </a:rPr>
              <a:t>}</a:t>
            </a:r>
            <a:endParaRPr sz="15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sz="1500">
                <a:solidFill>
                  <a:srgbClr val="C0C0C0"/>
                </a:solidFill>
                <a:latin typeface="Courier New"/>
                <a:ea typeface="Courier New"/>
                <a:cs typeface="Courier New"/>
                <a:sym typeface="Courier New"/>
              </a:rPr>
              <a:t>   </a:t>
            </a:r>
            <a:r>
              <a:rPr lang="es" sz="1500">
                <a:solidFill>
                  <a:srgbClr val="000000"/>
                </a:solidFill>
                <a:latin typeface="Courier New"/>
                <a:ea typeface="Courier New"/>
                <a:cs typeface="Courier New"/>
                <a:sym typeface="Courier New"/>
              </a:rPr>
              <a:t>cout</a:t>
            </a:r>
            <a:r>
              <a:rPr lang="es" sz="1500">
                <a:solidFill>
                  <a:srgbClr val="C0C0C0"/>
                </a:solidFill>
                <a:latin typeface="Courier New"/>
                <a:ea typeface="Courier New"/>
                <a:cs typeface="Courier New"/>
                <a:sym typeface="Courier New"/>
              </a:rPr>
              <a:t> </a:t>
            </a:r>
            <a:r>
              <a:rPr lang="es" sz="1500">
                <a:solidFill>
                  <a:srgbClr val="000000"/>
                </a:solidFill>
                <a:latin typeface="Courier New"/>
                <a:ea typeface="Courier New"/>
                <a:cs typeface="Courier New"/>
                <a:sym typeface="Courier New"/>
              </a:rPr>
              <a:t>&lt;&lt;</a:t>
            </a:r>
            <a:r>
              <a:rPr lang="es" sz="1500">
                <a:solidFill>
                  <a:srgbClr val="C0C0C0"/>
                </a:solidFill>
                <a:latin typeface="Courier New"/>
                <a:ea typeface="Courier New"/>
                <a:cs typeface="Courier New"/>
                <a:sym typeface="Courier New"/>
              </a:rPr>
              <a:t> </a:t>
            </a:r>
            <a:r>
              <a:rPr lang="es" sz="1500">
                <a:solidFill>
                  <a:srgbClr val="000000"/>
                </a:solidFill>
                <a:latin typeface="Courier New"/>
                <a:ea typeface="Courier New"/>
                <a:cs typeface="Courier New"/>
                <a:sym typeface="Courier New"/>
              </a:rPr>
              <a:t>endl;</a:t>
            </a:r>
            <a:endParaRPr sz="15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sz="1500">
                <a:solidFill>
                  <a:srgbClr val="C0C0C0"/>
                </a:solidFill>
                <a:latin typeface="Courier New"/>
                <a:ea typeface="Courier New"/>
                <a:cs typeface="Courier New"/>
                <a:sym typeface="Courier New"/>
              </a:rPr>
              <a:t>   </a:t>
            </a:r>
            <a:r>
              <a:rPr lang="es" sz="1500">
                <a:solidFill>
                  <a:srgbClr val="808000"/>
                </a:solidFill>
                <a:latin typeface="Courier New"/>
                <a:ea typeface="Courier New"/>
                <a:cs typeface="Courier New"/>
                <a:sym typeface="Courier New"/>
              </a:rPr>
              <a:t>return</a:t>
            </a:r>
            <a:r>
              <a:rPr lang="es" sz="1500">
                <a:solidFill>
                  <a:srgbClr val="000000"/>
                </a:solidFill>
                <a:latin typeface="Courier New"/>
                <a:ea typeface="Courier New"/>
                <a:cs typeface="Courier New"/>
                <a:sym typeface="Courier New"/>
              </a:rPr>
              <a:t>;</a:t>
            </a:r>
            <a:endParaRPr sz="15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s" sz="1500">
                <a:solidFill>
                  <a:srgbClr val="000000"/>
                </a:solidFill>
                <a:latin typeface="Courier New"/>
                <a:ea typeface="Courier New"/>
                <a:cs typeface="Courier New"/>
                <a:sym typeface="Courier New"/>
              </a:rPr>
              <a:t>}</a:t>
            </a:r>
            <a:endParaRPr sz="15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1600">
              <a:solidFill>
                <a:srgbClr val="000000"/>
              </a:solidFill>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5"/>
          <p:cNvSpPr txBox="1"/>
          <p:nvPr/>
        </p:nvSpPr>
        <p:spPr>
          <a:xfrm>
            <a:off x="0" y="0"/>
            <a:ext cx="9144000" cy="500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100">
                <a:solidFill>
                  <a:srgbClr val="808000"/>
                </a:solidFill>
                <a:latin typeface="Courier New"/>
                <a:ea typeface="Courier New"/>
                <a:cs typeface="Courier New"/>
                <a:sym typeface="Courier New"/>
              </a:rPr>
              <a:t>int</a:t>
            </a:r>
            <a:r>
              <a:rPr lang="es" sz="1100">
                <a:solidFill>
                  <a:srgbClr val="C0C0C0"/>
                </a:solidFill>
                <a:latin typeface="Courier New"/>
                <a:ea typeface="Courier New"/>
                <a:cs typeface="Courier New"/>
                <a:sym typeface="Courier New"/>
              </a:rPr>
              <a:t> </a:t>
            </a:r>
            <a:r>
              <a:rPr lang="es" sz="1100">
                <a:solidFill>
                  <a:srgbClr val="00677C"/>
                </a:solidFill>
                <a:latin typeface="Courier New"/>
                <a:ea typeface="Courier New"/>
                <a:cs typeface="Courier New"/>
                <a:sym typeface="Courier New"/>
              </a:rPr>
              <a:t>eliminar_ocurrencias</a:t>
            </a:r>
            <a:r>
              <a:rPr lang="es" sz="1100">
                <a:latin typeface="Courier New"/>
                <a:ea typeface="Courier New"/>
                <a:cs typeface="Courier New"/>
                <a:sym typeface="Courier New"/>
              </a:rPr>
              <a:t>(</a:t>
            </a:r>
            <a:r>
              <a:rPr lang="es" sz="1100">
                <a:solidFill>
                  <a:srgbClr val="800080"/>
                </a:solidFill>
                <a:latin typeface="Courier New"/>
                <a:ea typeface="Courier New"/>
                <a:cs typeface="Courier New"/>
                <a:sym typeface="Courier New"/>
              </a:rPr>
              <a:t>Nodo</a:t>
            </a:r>
            <a:r>
              <a:rPr lang="es" sz="1100">
                <a:solidFill>
                  <a:srgbClr val="C0C0C0"/>
                </a:solidFill>
                <a:latin typeface="Courier New"/>
                <a:ea typeface="Courier New"/>
                <a:cs typeface="Courier New"/>
                <a:sym typeface="Courier New"/>
              </a:rPr>
              <a:t> </a:t>
            </a:r>
            <a:r>
              <a:rPr lang="es" sz="1100">
                <a:latin typeface="Courier New"/>
                <a:ea typeface="Courier New"/>
                <a:cs typeface="Courier New"/>
                <a:sym typeface="Courier New"/>
              </a:rPr>
              <a:t>*</a:t>
            </a:r>
            <a:r>
              <a:rPr lang="es" sz="1100">
                <a:solidFill>
                  <a:srgbClr val="C0C0C0"/>
                </a:solidFill>
                <a:latin typeface="Courier New"/>
                <a:ea typeface="Courier New"/>
                <a:cs typeface="Courier New"/>
                <a:sym typeface="Courier New"/>
              </a:rPr>
              <a:t> </a:t>
            </a:r>
            <a:r>
              <a:rPr lang="es" sz="1100">
                <a:latin typeface="Courier New"/>
                <a:ea typeface="Courier New"/>
                <a:cs typeface="Courier New"/>
                <a:sym typeface="Courier New"/>
              </a:rPr>
              <a:t>&amp;</a:t>
            </a:r>
            <a:r>
              <a:rPr lang="es" sz="1100">
                <a:solidFill>
                  <a:srgbClr val="092E64"/>
                </a:solidFill>
                <a:latin typeface="Courier New"/>
                <a:ea typeface="Courier New"/>
                <a:cs typeface="Courier New"/>
                <a:sym typeface="Courier New"/>
              </a:rPr>
              <a:t>inicio</a:t>
            </a:r>
            <a:r>
              <a:rPr lang="es"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lgn="l">
              <a:lnSpc>
                <a:spcPct val="115000"/>
              </a:lnSpc>
              <a:spcBef>
                <a:spcPts val="0"/>
              </a:spcBef>
              <a:spcAft>
                <a:spcPts val="0"/>
              </a:spcAft>
              <a:buNone/>
            </a:pPr>
            <a:r>
              <a:rPr lang="es" sz="1100">
                <a:solidFill>
                  <a:srgbClr val="C0C0C0"/>
                </a:solidFill>
                <a:latin typeface="Courier New"/>
                <a:ea typeface="Courier New"/>
                <a:cs typeface="Courier New"/>
                <a:sym typeface="Courier New"/>
              </a:rPr>
              <a:t>   </a:t>
            </a:r>
            <a:r>
              <a:rPr lang="es" sz="1100">
                <a:solidFill>
                  <a:srgbClr val="800080"/>
                </a:solidFill>
                <a:latin typeface="Courier New"/>
                <a:ea typeface="Courier New"/>
                <a:cs typeface="Courier New"/>
                <a:sym typeface="Courier New"/>
              </a:rPr>
              <a:t>Nodo</a:t>
            </a:r>
            <a:r>
              <a:rPr lang="es" sz="1100">
                <a:latin typeface="Courier New"/>
                <a:ea typeface="Courier New"/>
                <a:cs typeface="Courier New"/>
                <a:sym typeface="Courier New"/>
              </a:rPr>
              <a:t>*</a:t>
            </a:r>
            <a:r>
              <a:rPr lang="es" sz="1100">
                <a:solidFill>
                  <a:srgbClr val="C0C0C0"/>
                </a:solidFill>
                <a:latin typeface="Courier New"/>
                <a:ea typeface="Courier New"/>
                <a:cs typeface="Courier New"/>
                <a:sym typeface="Courier New"/>
              </a:rPr>
              <a:t> </a:t>
            </a:r>
            <a:r>
              <a:rPr lang="es" sz="1100">
                <a:solidFill>
                  <a:srgbClr val="092E64"/>
                </a:solidFill>
                <a:latin typeface="Courier New"/>
                <a:ea typeface="Courier New"/>
                <a:cs typeface="Courier New"/>
                <a:sym typeface="Courier New"/>
              </a:rPr>
              <a:t>aEliminar</a:t>
            </a:r>
            <a:r>
              <a:rPr lang="es"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lgn="l">
              <a:lnSpc>
                <a:spcPct val="115000"/>
              </a:lnSpc>
              <a:spcBef>
                <a:spcPts val="0"/>
              </a:spcBef>
              <a:spcAft>
                <a:spcPts val="0"/>
              </a:spcAft>
              <a:buNone/>
            </a:pPr>
            <a:r>
              <a:rPr lang="es" sz="1100">
                <a:solidFill>
                  <a:srgbClr val="C0C0C0"/>
                </a:solidFill>
                <a:latin typeface="Courier New"/>
                <a:ea typeface="Courier New"/>
                <a:cs typeface="Courier New"/>
                <a:sym typeface="Courier New"/>
              </a:rPr>
              <a:t>   </a:t>
            </a:r>
            <a:r>
              <a:rPr lang="es" sz="1100">
                <a:solidFill>
                  <a:srgbClr val="800080"/>
                </a:solidFill>
                <a:latin typeface="Courier New"/>
                <a:ea typeface="Courier New"/>
                <a:cs typeface="Courier New"/>
                <a:sym typeface="Courier New"/>
              </a:rPr>
              <a:t>Nodo</a:t>
            </a:r>
            <a:r>
              <a:rPr lang="es" sz="1100">
                <a:latin typeface="Courier New"/>
                <a:ea typeface="Courier New"/>
                <a:cs typeface="Courier New"/>
                <a:sym typeface="Courier New"/>
              </a:rPr>
              <a:t>*</a:t>
            </a:r>
            <a:r>
              <a:rPr lang="es" sz="1100">
                <a:solidFill>
                  <a:srgbClr val="C0C0C0"/>
                </a:solidFill>
                <a:latin typeface="Courier New"/>
                <a:ea typeface="Courier New"/>
                <a:cs typeface="Courier New"/>
                <a:sym typeface="Courier New"/>
              </a:rPr>
              <a:t> </a:t>
            </a:r>
            <a:r>
              <a:rPr lang="es" sz="1100">
                <a:solidFill>
                  <a:srgbClr val="092E64"/>
                </a:solidFill>
                <a:latin typeface="Courier New"/>
                <a:ea typeface="Courier New"/>
                <a:cs typeface="Courier New"/>
                <a:sym typeface="Courier New"/>
              </a:rPr>
              <a:t>aux</a:t>
            </a:r>
            <a:r>
              <a:rPr lang="es" sz="1100">
                <a:latin typeface="Courier New"/>
                <a:ea typeface="Courier New"/>
                <a:cs typeface="Courier New"/>
                <a:sym typeface="Courier New"/>
              </a:rPr>
              <a:t>=</a:t>
            </a:r>
            <a:r>
              <a:rPr lang="es" sz="1100">
                <a:solidFill>
                  <a:srgbClr val="092E64"/>
                </a:solidFill>
                <a:latin typeface="Courier New"/>
                <a:ea typeface="Courier New"/>
                <a:cs typeface="Courier New"/>
                <a:sym typeface="Courier New"/>
              </a:rPr>
              <a:t>inicio</a:t>
            </a:r>
            <a:r>
              <a:rPr lang="es"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lgn="l">
              <a:lnSpc>
                <a:spcPct val="115000"/>
              </a:lnSpc>
              <a:spcBef>
                <a:spcPts val="0"/>
              </a:spcBef>
              <a:spcAft>
                <a:spcPts val="0"/>
              </a:spcAft>
              <a:buNone/>
            </a:pPr>
            <a:r>
              <a:rPr lang="es" sz="1100">
                <a:solidFill>
                  <a:srgbClr val="C0C0C0"/>
                </a:solidFill>
                <a:latin typeface="Courier New"/>
                <a:ea typeface="Courier New"/>
                <a:cs typeface="Courier New"/>
                <a:sym typeface="Courier New"/>
              </a:rPr>
              <a:t>   </a:t>
            </a:r>
            <a:r>
              <a:rPr lang="es" sz="1100">
                <a:solidFill>
                  <a:srgbClr val="808000"/>
                </a:solidFill>
                <a:latin typeface="Courier New"/>
                <a:ea typeface="Courier New"/>
                <a:cs typeface="Courier New"/>
                <a:sym typeface="Courier New"/>
              </a:rPr>
              <a:t>int</a:t>
            </a:r>
            <a:r>
              <a:rPr lang="es" sz="1100">
                <a:solidFill>
                  <a:srgbClr val="C0C0C0"/>
                </a:solidFill>
                <a:latin typeface="Courier New"/>
                <a:ea typeface="Courier New"/>
                <a:cs typeface="Courier New"/>
                <a:sym typeface="Courier New"/>
              </a:rPr>
              <a:t> </a:t>
            </a:r>
            <a:r>
              <a:rPr lang="es" sz="1100">
                <a:solidFill>
                  <a:srgbClr val="092E64"/>
                </a:solidFill>
                <a:latin typeface="Courier New"/>
                <a:ea typeface="Courier New"/>
                <a:cs typeface="Courier New"/>
                <a:sym typeface="Courier New"/>
              </a:rPr>
              <a:t>eliminados</a:t>
            </a:r>
            <a:r>
              <a:rPr lang="es" sz="1100">
                <a:latin typeface="Courier New"/>
                <a:ea typeface="Courier New"/>
                <a:cs typeface="Courier New"/>
                <a:sym typeface="Courier New"/>
              </a:rPr>
              <a:t>=</a:t>
            </a:r>
            <a:r>
              <a:rPr lang="es" sz="1100">
                <a:solidFill>
                  <a:srgbClr val="000080"/>
                </a:solidFill>
                <a:latin typeface="Courier New"/>
                <a:ea typeface="Courier New"/>
                <a:cs typeface="Courier New"/>
                <a:sym typeface="Courier New"/>
              </a:rPr>
              <a:t>0</a:t>
            </a:r>
            <a:r>
              <a:rPr lang="es"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lgn="l">
              <a:lnSpc>
                <a:spcPct val="115000"/>
              </a:lnSpc>
              <a:spcBef>
                <a:spcPts val="0"/>
              </a:spcBef>
              <a:spcAft>
                <a:spcPts val="0"/>
              </a:spcAft>
              <a:buNone/>
            </a:pPr>
            <a:r>
              <a:rPr lang="es" sz="1100">
                <a:solidFill>
                  <a:srgbClr val="C0C0C0"/>
                </a:solidFill>
                <a:latin typeface="Courier New"/>
                <a:ea typeface="Courier New"/>
                <a:cs typeface="Courier New"/>
                <a:sym typeface="Courier New"/>
              </a:rPr>
              <a:t>   </a:t>
            </a:r>
            <a:r>
              <a:rPr lang="es" sz="1100">
                <a:solidFill>
                  <a:srgbClr val="808000"/>
                </a:solidFill>
                <a:latin typeface="Courier New"/>
                <a:ea typeface="Courier New"/>
                <a:cs typeface="Courier New"/>
                <a:sym typeface="Courier New"/>
              </a:rPr>
              <a:t>while</a:t>
            </a:r>
            <a:r>
              <a:rPr lang="es" sz="1100">
                <a:latin typeface="Courier New"/>
                <a:ea typeface="Courier New"/>
                <a:cs typeface="Courier New"/>
                <a:sym typeface="Courier New"/>
              </a:rPr>
              <a:t>(</a:t>
            </a:r>
            <a:r>
              <a:rPr lang="es" sz="1100">
                <a:solidFill>
                  <a:srgbClr val="092E64"/>
                </a:solidFill>
                <a:latin typeface="Courier New"/>
                <a:ea typeface="Courier New"/>
                <a:cs typeface="Courier New"/>
                <a:sym typeface="Courier New"/>
              </a:rPr>
              <a:t>aux</a:t>
            </a:r>
            <a:r>
              <a:rPr lang="es" sz="1100">
                <a:latin typeface="Courier New"/>
                <a:ea typeface="Courier New"/>
                <a:cs typeface="Courier New"/>
                <a:sym typeface="Courier New"/>
              </a:rPr>
              <a:t>!=</a:t>
            </a:r>
            <a:r>
              <a:rPr lang="es" sz="1100">
                <a:solidFill>
                  <a:srgbClr val="808000"/>
                </a:solidFill>
                <a:latin typeface="Courier New"/>
                <a:ea typeface="Courier New"/>
                <a:cs typeface="Courier New"/>
                <a:sym typeface="Courier New"/>
              </a:rPr>
              <a:t>nullptr</a:t>
            </a:r>
            <a:r>
              <a:rPr lang="es" sz="1100">
                <a:latin typeface="Courier New"/>
                <a:ea typeface="Courier New"/>
                <a:cs typeface="Courier New"/>
                <a:sym typeface="Courier New"/>
              </a:rPr>
              <a:t>){</a:t>
            </a:r>
            <a:r>
              <a:rPr lang="es" sz="1100">
                <a:solidFill>
                  <a:srgbClr val="C0C0C0"/>
                </a:solidFill>
                <a:latin typeface="Courier New"/>
                <a:ea typeface="Courier New"/>
                <a:cs typeface="Courier New"/>
                <a:sym typeface="Courier New"/>
              </a:rPr>
              <a:t>   </a:t>
            </a:r>
            <a:r>
              <a:rPr lang="es" sz="1100">
                <a:solidFill>
                  <a:srgbClr val="008000"/>
                </a:solidFill>
                <a:latin typeface="Courier New"/>
                <a:ea typeface="Courier New"/>
                <a:cs typeface="Courier New"/>
                <a:sym typeface="Courier New"/>
              </a:rPr>
              <a:t>//el</a:t>
            </a:r>
            <a:r>
              <a:rPr lang="es" sz="1100">
                <a:solidFill>
                  <a:srgbClr val="C0C0C0"/>
                </a:solidFill>
                <a:latin typeface="Courier New"/>
                <a:ea typeface="Courier New"/>
                <a:cs typeface="Courier New"/>
                <a:sym typeface="Courier New"/>
              </a:rPr>
              <a:t> </a:t>
            </a:r>
            <a:r>
              <a:rPr lang="es" sz="1100">
                <a:solidFill>
                  <a:srgbClr val="008000"/>
                </a:solidFill>
                <a:latin typeface="Courier New"/>
                <a:ea typeface="Courier New"/>
                <a:cs typeface="Courier New"/>
                <a:sym typeface="Courier New"/>
              </a:rPr>
              <a:t>primero</a:t>
            </a:r>
            <a:r>
              <a:rPr lang="es" sz="1100">
                <a:solidFill>
                  <a:srgbClr val="C0C0C0"/>
                </a:solidFill>
                <a:latin typeface="Courier New"/>
                <a:ea typeface="Courier New"/>
                <a:cs typeface="Courier New"/>
                <a:sym typeface="Courier New"/>
              </a:rPr>
              <a:t> </a:t>
            </a:r>
            <a:r>
              <a:rPr lang="es" sz="1100">
                <a:solidFill>
                  <a:srgbClr val="008000"/>
                </a:solidFill>
                <a:latin typeface="Courier New"/>
                <a:ea typeface="Courier New"/>
                <a:cs typeface="Courier New"/>
                <a:sym typeface="Courier New"/>
              </a:rPr>
              <a:t>es</a:t>
            </a:r>
            <a:r>
              <a:rPr lang="es" sz="1100">
                <a:solidFill>
                  <a:srgbClr val="C0C0C0"/>
                </a:solidFill>
                <a:latin typeface="Courier New"/>
                <a:ea typeface="Courier New"/>
                <a:cs typeface="Courier New"/>
                <a:sym typeface="Courier New"/>
              </a:rPr>
              <a:t> </a:t>
            </a:r>
            <a:r>
              <a:rPr lang="es" sz="1100">
                <a:solidFill>
                  <a:srgbClr val="008000"/>
                </a:solidFill>
                <a:latin typeface="Courier New"/>
                <a:ea typeface="Courier New"/>
                <a:cs typeface="Courier New"/>
                <a:sym typeface="Courier New"/>
              </a:rPr>
              <a:t>para</a:t>
            </a:r>
            <a:r>
              <a:rPr lang="es" sz="1100">
                <a:solidFill>
                  <a:srgbClr val="C0C0C0"/>
                </a:solidFill>
                <a:latin typeface="Courier New"/>
                <a:ea typeface="Courier New"/>
                <a:cs typeface="Courier New"/>
                <a:sym typeface="Courier New"/>
              </a:rPr>
              <a:t> </a:t>
            </a:r>
            <a:r>
              <a:rPr lang="es" sz="1100">
                <a:solidFill>
                  <a:srgbClr val="008000"/>
                </a:solidFill>
                <a:latin typeface="Courier New"/>
                <a:ea typeface="Courier New"/>
                <a:cs typeface="Courier New"/>
                <a:sym typeface="Courier New"/>
              </a:rPr>
              <a:t>eliminar</a:t>
            </a:r>
            <a:endParaRPr sz="1100">
              <a:solidFill>
                <a:srgbClr val="008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s" sz="1100">
                <a:solidFill>
                  <a:srgbClr val="C0C0C0"/>
                </a:solidFill>
                <a:latin typeface="Courier New"/>
                <a:ea typeface="Courier New"/>
                <a:cs typeface="Courier New"/>
                <a:sym typeface="Courier New"/>
              </a:rPr>
              <a:t>       </a:t>
            </a:r>
            <a:r>
              <a:rPr lang="es" sz="1100">
                <a:solidFill>
                  <a:srgbClr val="808000"/>
                </a:solidFill>
                <a:latin typeface="Courier New"/>
                <a:ea typeface="Courier New"/>
                <a:cs typeface="Courier New"/>
                <a:sym typeface="Courier New"/>
              </a:rPr>
              <a:t>if</a:t>
            </a:r>
            <a:r>
              <a:rPr lang="es" sz="1100">
                <a:solidFill>
                  <a:srgbClr val="C0C0C0"/>
                </a:solidFill>
                <a:latin typeface="Courier New"/>
                <a:ea typeface="Courier New"/>
                <a:cs typeface="Courier New"/>
                <a:sym typeface="Courier New"/>
              </a:rPr>
              <a:t> </a:t>
            </a:r>
            <a:r>
              <a:rPr lang="es" sz="1100">
                <a:latin typeface="Courier New"/>
                <a:ea typeface="Courier New"/>
                <a:cs typeface="Courier New"/>
                <a:sym typeface="Courier New"/>
              </a:rPr>
              <a:t>(</a:t>
            </a:r>
            <a:r>
              <a:rPr lang="es" sz="1100">
                <a:solidFill>
                  <a:srgbClr val="092E64"/>
                </a:solidFill>
                <a:latin typeface="Courier New"/>
                <a:ea typeface="Courier New"/>
                <a:cs typeface="Courier New"/>
                <a:sym typeface="Courier New"/>
              </a:rPr>
              <a:t>inicio</a:t>
            </a:r>
            <a:r>
              <a:rPr lang="es" sz="1100">
                <a:latin typeface="Courier New"/>
                <a:ea typeface="Courier New"/>
                <a:cs typeface="Courier New"/>
                <a:sym typeface="Courier New"/>
              </a:rPr>
              <a:t>-&gt;</a:t>
            </a:r>
            <a:r>
              <a:rPr lang="es" sz="1100">
                <a:solidFill>
                  <a:srgbClr val="800000"/>
                </a:solidFill>
                <a:latin typeface="Courier New"/>
                <a:ea typeface="Courier New"/>
                <a:cs typeface="Courier New"/>
                <a:sym typeface="Courier New"/>
              </a:rPr>
              <a:t>dato</a:t>
            </a:r>
            <a:r>
              <a:rPr lang="es" sz="1100">
                <a:latin typeface="Courier New"/>
                <a:ea typeface="Courier New"/>
                <a:cs typeface="Courier New"/>
                <a:sym typeface="Courier New"/>
              </a:rPr>
              <a:t>==</a:t>
            </a:r>
            <a:r>
              <a:rPr lang="es" sz="1100">
                <a:solidFill>
                  <a:srgbClr val="000080"/>
                </a:solidFill>
                <a:latin typeface="Courier New"/>
                <a:ea typeface="Courier New"/>
                <a:cs typeface="Courier New"/>
                <a:sym typeface="Courier New"/>
              </a:rPr>
              <a:t>5</a:t>
            </a:r>
            <a:r>
              <a:rPr lang="es" sz="1100">
                <a:latin typeface="Courier New"/>
                <a:ea typeface="Courier New"/>
                <a:cs typeface="Courier New"/>
                <a:sym typeface="Courier New"/>
              </a:rPr>
              <a:t>)</a:t>
            </a:r>
            <a:r>
              <a:rPr lang="es" sz="1100">
                <a:solidFill>
                  <a:srgbClr val="C0C0C0"/>
                </a:solidFill>
                <a:latin typeface="Courier New"/>
                <a:ea typeface="Courier New"/>
                <a:cs typeface="Courier New"/>
                <a:sym typeface="Courier New"/>
              </a:rPr>
              <a:t> </a:t>
            </a:r>
            <a:r>
              <a:rPr lang="es"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lgn="l">
              <a:lnSpc>
                <a:spcPct val="115000"/>
              </a:lnSpc>
              <a:spcBef>
                <a:spcPts val="0"/>
              </a:spcBef>
              <a:spcAft>
                <a:spcPts val="0"/>
              </a:spcAft>
              <a:buNone/>
            </a:pPr>
            <a:r>
              <a:rPr lang="es" sz="1100">
                <a:solidFill>
                  <a:srgbClr val="C0C0C0"/>
                </a:solidFill>
                <a:latin typeface="Courier New"/>
                <a:ea typeface="Courier New"/>
                <a:cs typeface="Courier New"/>
                <a:sym typeface="Courier New"/>
              </a:rPr>
              <a:t>          </a:t>
            </a:r>
            <a:r>
              <a:rPr lang="es" sz="1100">
                <a:solidFill>
                  <a:srgbClr val="092E64"/>
                </a:solidFill>
                <a:latin typeface="Courier New"/>
                <a:ea typeface="Courier New"/>
                <a:cs typeface="Courier New"/>
                <a:sym typeface="Courier New"/>
              </a:rPr>
              <a:t>aEliminar</a:t>
            </a:r>
            <a:r>
              <a:rPr lang="es" sz="1100">
                <a:latin typeface="Courier New"/>
                <a:ea typeface="Courier New"/>
                <a:cs typeface="Courier New"/>
                <a:sym typeface="Courier New"/>
              </a:rPr>
              <a:t>=</a:t>
            </a:r>
            <a:r>
              <a:rPr lang="es" sz="1100">
                <a:solidFill>
                  <a:srgbClr val="092E64"/>
                </a:solidFill>
                <a:latin typeface="Courier New"/>
                <a:ea typeface="Courier New"/>
                <a:cs typeface="Courier New"/>
                <a:sym typeface="Courier New"/>
              </a:rPr>
              <a:t>aux</a:t>
            </a:r>
            <a:r>
              <a:rPr lang="es"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lgn="l">
              <a:lnSpc>
                <a:spcPct val="115000"/>
              </a:lnSpc>
              <a:spcBef>
                <a:spcPts val="0"/>
              </a:spcBef>
              <a:spcAft>
                <a:spcPts val="0"/>
              </a:spcAft>
              <a:buNone/>
            </a:pPr>
            <a:r>
              <a:rPr lang="es" sz="1100">
                <a:solidFill>
                  <a:srgbClr val="C0C0C0"/>
                </a:solidFill>
                <a:latin typeface="Courier New"/>
                <a:ea typeface="Courier New"/>
                <a:cs typeface="Courier New"/>
                <a:sym typeface="Courier New"/>
              </a:rPr>
              <a:t>          </a:t>
            </a:r>
            <a:r>
              <a:rPr lang="es" sz="1100">
                <a:solidFill>
                  <a:srgbClr val="092E64"/>
                </a:solidFill>
                <a:latin typeface="Courier New"/>
                <a:ea typeface="Courier New"/>
                <a:cs typeface="Courier New"/>
                <a:sym typeface="Courier New"/>
              </a:rPr>
              <a:t>inicio</a:t>
            </a:r>
            <a:r>
              <a:rPr lang="es" sz="1100">
                <a:latin typeface="Courier New"/>
                <a:ea typeface="Courier New"/>
                <a:cs typeface="Courier New"/>
                <a:sym typeface="Courier New"/>
              </a:rPr>
              <a:t>=</a:t>
            </a:r>
            <a:r>
              <a:rPr lang="es" sz="1100">
                <a:solidFill>
                  <a:srgbClr val="092E64"/>
                </a:solidFill>
                <a:latin typeface="Courier New"/>
                <a:ea typeface="Courier New"/>
                <a:cs typeface="Courier New"/>
                <a:sym typeface="Courier New"/>
              </a:rPr>
              <a:t>aux</a:t>
            </a:r>
            <a:r>
              <a:rPr lang="es" sz="1100">
                <a:latin typeface="Courier New"/>
                <a:ea typeface="Courier New"/>
                <a:cs typeface="Courier New"/>
                <a:sym typeface="Courier New"/>
              </a:rPr>
              <a:t>-&gt;</a:t>
            </a:r>
            <a:r>
              <a:rPr lang="es" sz="1100">
                <a:solidFill>
                  <a:srgbClr val="800000"/>
                </a:solidFill>
                <a:latin typeface="Courier New"/>
                <a:ea typeface="Courier New"/>
                <a:cs typeface="Courier New"/>
                <a:sym typeface="Courier New"/>
              </a:rPr>
              <a:t>sig</a:t>
            </a:r>
            <a:r>
              <a:rPr lang="es"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lgn="l">
              <a:lnSpc>
                <a:spcPct val="115000"/>
              </a:lnSpc>
              <a:spcBef>
                <a:spcPts val="0"/>
              </a:spcBef>
              <a:spcAft>
                <a:spcPts val="0"/>
              </a:spcAft>
              <a:buNone/>
            </a:pPr>
            <a:r>
              <a:rPr lang="es" sz="1100">
                <a:solidFill>
                  <a:srgbClr val="C0C0C0"/>
                </a:solidFill>
                <a:latin typeface="Courier New"/>
                <a:ea typeface="Courier New"/>
                <a:cs typeface="Courier New"/>
                <a:sym typeface="Courier New"/>
              </a:rPr>
              <a:t>          </a:t>
            </a:r>
            <a:r>
              <a:rPr lang="es" sz="1100">
                <a:solidFill>
                  <a:srgbClr val="092E64"/>
                </a:solidFill>
                <a:latin typeface="Courier New"/>
                <a:ea typeface="Courier New"/>
                <a:cs typeface="Courier New"/>
                <a:sym typeface="Courier New"/>
              </a:rPr>
              <a:t>aux</a:t>
            </a:r>
            <a:r>
              <a:rPr lang="es" sz="1100">
                <a:latin typeface="Courier New"/>
                <a:ea typeface="Courier New"/>
                <a:cs typeface="Courier New"/>
                <a:sym typeface="Courier New"/>
              </a:rPr>
              <a:t>=</a:t>
            </a:r>
            <a:r>
              <a:rPr lang="es" sz="1100">
                <a:solidFill>
                  <a:srgbClr val="092E64"/>
                </a:solidFill>
                <a:latin typeface="Courier New"/>
                <a:ea typeface="Courier New"/>
                <a:cs typeface="Courier New"/>
                <a:sym typeface="Courier New"/>
              </a:rPr>
              <a:t>aux</a:t>
            </a:r>
            <a:r>
              <a:rPr lang="es" sz="1100">
                <a:latin typeface="Courier New"/>
                <a:ea typeface="Courier New"/>
                <a:cs typeface="Courier New"/>
                <a:sym typeface="Courier New"/>
              </a:rPr>
              <a:t>-&gt;</a:t>
            </a:r>
            <a:r>
              <a:rPr lang="es" sz="1100">
                <a:solidFill>
                  <a:srgbClr val="800000"/>
                </a:solidFill>
                <a:latin typeface="Courier New"/>
                <a:ea typeface="Courier New"/>
                <a:cs typeface="Courier New"/>
                <a:sym typeface="Courier New"/>
              </a:rPr>
              <a:t>sig</a:t>
            </a:r>
            <a:r>
              <a:rPr lang="es"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lgn="l">
              <a:lnSpc>
                <a:spcPct val="115000"/>
              </a:lnSpc>
              <a:spcBef>
                <a:spcPts val="0"/>
              </a:spcBef>
              <a:spcAft>
                <a:spcPts val="0"/>
              </a:spcAft>
              <a:buNone/>
            </a:pPr>
            <a:r>
              <a:rPr lang="es" sz="1100">
                <a:solidFill>
                  <a:srgbClr val="C0C0C0"/>
                </a:solidFill>
                <a:latin typeface="Courier New"/>
                <a:ea typeface="Courier New"/>
                <a:cs typeface="Courier New"/>
                <a:sym typeface="Courier New"/>
              </a:rPr>
              <a:t>          </a:t>
            </a:r>
            <a:r>
              <a:rPr lang="es" sz="1100">
                <a:solidFill>
                  <a:srgbClr val="808000"/>
                </a:solidFill>
                <a:latin typeface="Courier New"/>
                <a:ea typeface="Courier New"/>
                <a:cs typeface="Courier New"/>
                <a:sym typeface="Courier New"/>
              </a:rPr>
              <a:t>delete</a:t>
            </a:r>
            <a:r>
              <a:rPr lang="es" sz="1100">
                <a:solidFill>
                  <a:srgbClr val="C0C0C0"/>
                </a:solidFill>
                <a:latin typeface="Courier New"/>
                <a:ea typeface="Courier New"/>
                <a:cs typeface="Courier New"/>
                <a:sym typeface="Courier New"/>
              </a:rPr>
              <a:t> </a:t>
            </a:r>
            <a:r>
              <a:rPr lang="es" sz="1100">
                <a:solidFill>
                  <a:srgbClr val="092E64"/>
                </a:solidFill>
                <a:latin typeface="Courier New"/>
                <a:ea typeface="Courier New"/>
                <a:cs typeface="Courier New"/>
                <a:sym typeface="Courier New"/>
              </a:rPr>
              <a:t>aEliminar</a:t>
            </a:r>
            <a:r>
              <a:rPr lang="es"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lgn="l">
              <a:lnSpc>
                <a:spcPct val="115000"/>
              </a:lnSpc>
              <a:spcBef>
                <a:spcPts val="0"/>
              </a:spcBef>
              <a:spcAft>
                <a:spcPts val="0"/>
              </a:spcAft>
              <a:buNone/>
            </a:pPr>
            <a:r>
              <a:rPr lang="es" sz="1100">
                <a:solidFill>
                  <a:srgbClr val="C0C0C0"/>
                </a:solidFill>
                <a:latin typeface="Courier New"/>
                <a:ea typeface="Courier New"/>
                <a:cs typeface="Courier New"/>
                <a:sym typeface="Courier New"/>
              </a:rPr>
              <a:t>          </a:t>
            </a:r>
            <a:r>
              <a:rPr lang="es" sz="1100">
                <a:solidFill>
                  <a:srgbClr val="092E64"/>
                </a:solidFill>
                <a:latin typeface="Courier New"/>
                <a:ea typeface="Courier New"/>
                <a:cs typeface="Courier New"/>
                <a:sym typeface="Courier New"/>
              </a:rPr>
              <a:t>eliminados</a:t>
            </a:r>
            <a:r>
              <a:rPr lang="es" sz="1100">
                <a:solidFill>
                  <a:srgbClr val="C0C0C0"/>
                </a:solidFill>
                <a:latin typeface="Courier New"/>
                <a:ea typeface="Courier New"/>
                <a:cs typeface="Courier New"/>
                <a:sym typeface="Courier New"/>
              </a:rPr>
              <a:t> </a:t>
            </a:r>
            <a:r>
              <a:rPr lang="es"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lgn="l">
              <a:lnSpc>
                <a:spcPct val="115000"/>
              </a:lnSpc>
              <a:spcBef>
                <a:spcPts val="0"/>
              </a:spcBef>
              <a:spcAft>
                <a:spcPts val="0"/>
              </a:spcAft>
              <a:buNone/>
            </a:pPr>
            <a:r>
              <a:rPr lang="es" sz="1100">
                <a:solidFill>
                  <a:srgbClr val="C0C0C0"/>
                </a:solidFill>
                <a:latin typeface="Courier New"/>
                <a:ea typeface="Courier New"/>
                <a:cs typeface="Courier New"/>
                <a:sym typeface="Courier New"/>
              </a:rPr>
              <a:t>       </a:t>
            </a:r>
            <a:r>
              <a:rPr lang="es"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lgn="l">
              <a:lnSpc>
                <a:spcPct val="115000"/>
              </a:lnSpc>
              <a:spcBef>
                <a:spcPts val="0"/>
              </a:spcBef>
              <a:spcAft>
                <a:spcPts val="0"/>
              </a:spcAft>
              <a:buNone/>
            </a:pPr>
            <a:r>
              <a:rPr lang="es" sz="1100">
                <a:solidFill>
                  <a:srgbClr val="C0C0C0"/>
                </a:solidFill>
                <a:latin typeface="Courier New"/>
                <a:ea typeface="Courier New"/>
                <a:cs typeface="Courier New"/>
                <a:sym typeface="Courier New"/>
              </a:rPr>
              <a:t>       </a:t>
            </a:r>
            <a:r>
              <a:rPr lang="es" sz="1100">
                <a:solidFill>
                  <a:srgbClr val="808000"/>
                </a:solidFill>
                <a:latin typeface="Courier New"/>
                <a:ea typeface="Courier New"/>
                <a:cs typeface="Courier New"/>
                <a:sym typeface="Courier New"/>
              </a:rPr>
              <a:t>else</a:t>
            </a:r>
            <a:r>
              <a:rPr lang="es" sz="1100">
                <a:solidFill>
                  <a:srgbClr val="C0C0C0"/>
                </a:solidFill>
                <a:latin typeface="Courier New"/>
                <a:ea typeface="Courier New"/>
                <a:cs typeface="Courier New"/>
                <a:sym typeface="Courier New"/>
              </a:rPr>
              <a:t> </a:t>
            </a:r>
            <a:r>
              <a:rPr lang="es"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lgn="l">
              <a:lnSpc>
                <a:spcPct val="115000"/>
              </a:lnSpc>
              <a:spcBef>
                <a:spcPts val="0"/>
              </a:spcBef>
              <a:spcAft>
                <a:spcPts val="0"/>
              </a:spcAft>
              <a:buNone/>
            </a:pPr>
            <a:r>
              <a:rPr lang="es" sz="1100">
                <a:solidFill>
                  <a:srgbClr val="C0C0C0"/>
                </a:solidFill>
                <a:latin typeface="Courier New"/>
                <a:ea typeface="Courier New"/>
                <a:cs typeface="Courier New"/>
                <a:sym typeface="Courier New"/>
              </a:rPr>
              <a:t>           </a:t>
            </a:r>
            <a:r>
              <a:rPr lang="es" sz="1100">
                <a:solidFill>
                  <a:srgbClr val="808000"/>
                </a:solidFill>
                <a:latin typeface="Courier New"/>
                <a:ea typeface="Courier New"/>
                <a:cs typeface="Courier New"/>
                <a:sym typeface="Courier New"/>
              </a:rPr>
              <a:t>if</a:t>
            </a:r>
            <a:r>
              <a:rPr lang="es" sz="1100">
                <a:solidFill>
                  <a:srgbClr val="C0C0C0"/>
                </a:solidFill>
                <a:latin typeface="Courier New"/>
                <a:ea typeface="Courier New"/>
                <a:cs typeface="Courier New"/>
                <a:sym typeface="Courier New"/>
              </a:rPr>
              <a:t> </a:t>
            </a:r>
            <a:r>
              <a:rPr lang="es" sz="1100">
                <a:latin typeface="Courier New"/>
                <a:ea typeface="Courier New"/>
                <a:cs typeface="Courier New"/>
                <a:sym typeface="Courier New"/>
              </a:rPr>
              <a:t>(</a:t>
            </a:r>
            <a:r>
              <a:rPr lang="es" sz="1100">
                <a:solidFill>
                  <a:srgbClr val="092E64"/>
                </a:solidFill>
                <a:latin typeface="Courier New"/>
                <a:ea typeface="Courier New"/>
                <a:cs typeface="Courier New"/>
                <a:sym typeface="Courier New"/>
              </a:rPr>
              <a:t>aux</a:t>
            </a:r>
            <a:r>
              <a:rPr lang="es" sz="1100">
                <a:latin typeface="Courier New"/>
                <a:ea typeface="Courier New"/>
                <a:cs typeface="Courier New"/>
                <a:sym typeface="Courier New"/>
              </a:rPr>
              <a:t>-&gt;</a:t>
            </a:r>
            <a:r>
              <a:rPr lang="es" sz="1100">
                <a:solidFill>
                  <a:srgbClr val="800000"/>
                </a:solidFill>
                <a:latin typeface="Courier New"/>
                <a:ea typeface="Courier New"/>
                <a:cs typeface="Courier New"/>
                <a:sym typeface="Courier New"/>
              </a:rPr>
              <a:t>sig</a:t>
            </a:r>
            <a:r>
              <a:rPr lang="es" sz="1100">
                <a:latin typeface="Courier New"/>
                <a:ea typeface="Courier New"/>
                <a:cs typeface="Courier New"/>
                <a:sym typeface="Courier New"/>
              </a:rPr>
              <a:t>!=</a:t>
            </a:r>
            <a:r>
              <a:rPr lang="es" sz="1100">
                <a:solidFill>
                  <a:srgbClr val="808000"/>
                </a:solidFill>
                <a:latin typeface="Courier New"/>
                <a:ea typeface="Courier New"/>
                <a:cs typeface="Courier New"/>
                <a:sym typeface="Courier New"/>
              </a:rPr>
              <a:t>nullptr</a:t>
            </a:r>
            <a:r>
              <a:rPr lang="es" sz="1100">
                <a:solidFill>
                  <a:srgbClr val="C0C0C0"/>
                </a:solidFill>
                <a:latin typeface="Courier New"/>
                <a:ea typeface="Courier New"/>
                <a:cs typeface="Courier New"/>
                <a:sym typeface="Courier New"/>
              </a:rPr>
              <a:t> </a:t>
            </a:r>
            <a:r>
              <a:rPr lang="es" sz="1100">
                <a:latin typeface="Courier New"/>
                <a:ea typeface="Courier New"/>
                <a:cs typeface="Courier New"/>
                <a:sym typeface="Courier New"/>
              </a:rPr>
              <a:t>&amp;&amp;</a:t>
            </a:r>
            <a:r>
              <a:rPr lang="es" sz="1100">
                <a:solidFill>
                  <a:srgbClr val="C0C0C0"/>
                </a:solidFill>
                <a:latin typeface="Courier New"/>
                <a:ea typeface="Courier New"/>
                <a:cs typeface="Courier New"/>
                <a:sym typeface="Courier New"/>
              </a:rPr>
              <a:t> </a:t>
            </a:r>
            <a:r>
              <a:rPr lang="es" sz="1100">
                <a:solidFill>
                  <a:srgbClr val="092E64"/>
                </a:solidFill>
                <a:latin typeface="Courier New"/>
                <a:ea typeface="Courier New"/>
                <a:cs typeface="Courier New"/>
                <a:sym typeface="Courier New"/>
              </a:rPr>
              <a:t>aux</a:t>
            </a:r>
            <a:r>
              <a:rPr lang="es" sz="1100">
                <a:latin typeface="Courier New"/>
                <a:ea typeface="Courier New"/>
                <a:cs typeface="Courier New"/>
                <a:sym typeface="Courier New"/>
              </a:rPr>
              <a:t>-&gt;</a:t>
            </a:r>
            <a:r>
              <a:rPr lang="es" sz="1100">
                <a:solidFill>
                  <a:srgbClr val="800000"/>
                </a:solidFill>
                <a:latin typeface="Courier New"/>
                <a:ea typeface="Courier New"/>
                <a:cs typeface="Courier New"/>
                <a:sym typeface="Courier New"/>
              </a:rPr>
              <a:t>sig</a:t>
            </a:r>
            <a:r>
              <a:rPr lang="es" sz="1100">
                <a:latin typeface="Courier New"/>
                <a:ea typeface="Courier New"/>
                <a:cs typeface="Courier New"/>
                <a:sym typeface="Courier New"/>
              </a:rPr>
              <a:t>-&gt;</a:t>
            </a:r>
            <a:r>
              <a:rPr lang="es" sz="1100">
                <a:solidFill>
                  <a:srgbClr val="800000"/>
                </a:solidFill>
                <a:latin typeface="Courier New"/>
                <a:ea typeface="Courier New"/>
                <a:cs typeface="Courier New"/>
                <a:sym typeface="Courier New"/>
              </a:rPr>
              <a:t>dato</a:t>
            </a:r>
            <a:r>
              <a:rPr lang="es" sz="1100">
                <a:latin typeface="Courier New"/>
                <a:ea typeface="Courier New"/>
                <a:cs typeface="Courier New"/>
                <a:sym typeface="Courier New"/>
              </a:rPr>
              <a:t>==</a:t>
            </a:r>
            <a:r>
              <a:rPr lang="es" sz="1100">
                <a:solidFill>
                  <a:srgbClr val="000080"/>
                </a:solidFill>
                <a:latin typeface="Courier New"/>
                <a:ea typeface="Courier New"/>
                <a:cs typeface="Courier New"/>
                <a:sym typeface="Courier New"/>
              </a:rPr>
              <a:t>5</a:t>
            </a:r>
            <a:r>
              <a:rPr lang="es" sz="1100">
                <a:latin typeface="Courier New"/>
                <a:ea typeface="Courier New"/>
                <a:cs typeface="Courier New"/>
                <a:sym typeface="Courier New"/>
              </a:rPr>
              <a:t>)</a:t>
            </a:r>
            <a:r>
              <a:rPr lang="es" sz="1100">
                <a:solidFill>
                  <a:srgbClr val="C0C0C0"/>
                </a:solidFill>
                <a:latin typeface="Courier New"/>
                <a:ea typeface="Courier New"/>
                <a:cs typeface="Courier New"/>
                <a:sym typeface="Courier New"/>
              </a:rPr>
              <a:t> </a:t>
            </a:r>
            <a:r>
              <a:rPr lang="es"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lgn="l">
              <a:lnSpc>
                <a:spcPct val="115000"/>
              </a:lnSpc>
              <a:spcBef>
                <a:spcPts val="0"/>
              </a:spcBef>
              <a:spcAft>
                <a:spcPts val="0"/>
              </a:spcAft>
              <a:buNone/>
            </a:pPr>
            <a:r>
              <a:rPr lang="es" sz="1100">
                <a:solidFill>
                  <a:srgbClr val="C0C0C0"/>
                </a:solidFill>
                <a:latin typeface="Courier New"/>
                <a:ea typeface="Courier New"/>
                <a:cs typeface="Courier New"/>
                <a:sym typeface="Courier New"/>
              </a:rPr>
              <a:t>              </a:t>
            </a:r>
            <a:r>
              <a:rPr lang="es" sz="1100">
                <a:solidFill>
                  <a:srgbClr val="092E64"/>
                </a:solidFill>
                <a:latin typeface="Courier New"/>
                <a:ea typeface="Courier New"/>
                <a:cs typeface="Courier New"/>
                <a:sym typeface="Courier New"/>
              </a:rPr>
              <a:t>aEliminar</a:t>
            </a:r>
            <a:r>
              <a:rPr lang="es" sz="1100">
                <a:latin typeface="Courier New"/>
                <a:ea typeface="Courier New"/>
                <a:cs typeface="Courier New"/>
                <a:sym typeface="Courier New"/>
              </a:rPr>
              <a:t>=</a:t>
            </a:r>
            <a:r>
              <a:rPr lang="es" sz="1100">
                <a:solidFill>
                  <a:srgbClr val="092E64"/>
                </a:solidFill>
                <a:latin typeface="Courier New"/>
                <a:ea typeface="Courier New"/>
                <a:cs typeface="Courier New"/>
                <a:sym typeface="Courier New"/>
              </a:rPr>
              <a:t>aux</a:t>
            </a:r>
            <a:r>
              <a:rPr lang="es" sz="1100">
                <a:latin typeface="Courier New"/>
                <a:ea typeface="Courier New"/>
                <a:cs typeface="Courier New"/>
                <a:sym typeface="Courier New"/>
              </a:rPr>
              <a:t>-&gt;</a:t>
            </a:r>
            <a:r>
              <a:rPr lang="es" sz="1100">
                <a:solidFill>
                  <a:srgbClr val="800000"/>
                </a:solidFill>
                <a:latin typeface="Courier New"/>
                <a:ea typeface="Courier New"/>
                <a:cs typeface="Courier New"/>
                <a:sym typeface="Courier New"/>
              </a:rPr>
              <a:t>sig</a:t>
            </a:r>
            <a:r>
              <a:rPr lang="es"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lgn="l">
              <a:lnSpc>
                <a:spcPct val="115000"/>
              </a:lnSpc>
              <a:spcBef>
                <a:spcPts val="0"/>
              </a:spcBef>
              <a:spcAft>
                <a:spcPts val="0"/>
              </a:spcAft>
              <a:buNone/>
            </a:pPr>
            <a:r>
              <a:rPr lang="es" sz="1100">
                <a:solidFill>
                  <a:srgbClr val="C0C0C0"/>
                </a:solidFill>
                <a:latin typeface="Courier New"/>
                <a:ea typeface="Courier New"/>
                <a:cs typeface="Courier New"/>
                <a:sym typeface="Courier New"/>
              </a:rPr>
              <a:t>              </a:t>
            </a:r>
            <a:r>
              <a:rPr lang="es" sz="1100">
                <a:solidFill>
                  <a:srgbClr val="092E64"/>
                </a:solidFill>
                <a:latin typeface="Courier New"/>
                <a:ea typeface="Courier New"/>
                <a:cs typeface="Courier New"/>
                <a:sym typeface="Courier New"/>
              </a:rPr>
              <a:t>aux</a:t>
            </a:r>
            <a:r>
              <a:rPr lang="es" sz="1100">
                <a:latin typeface="Courier New"/>
                <a:ea typeface="Courier New"/>
                <a:cs typeface="Courier New"/>
                <a:sym typeface="Courier New"/>
              </a:rPr>
              <a:t>-&gt;</a:t>
            </a:r>
            <a:r>
              <a:rPr lang="es" sz="1100">
                <a:solidFill>
                  <a:srgbClr val="800000"/>
                </a:solidFill>
                <a:latin typeface="Courier New"/>
                <a:ea typeface="Courier New"/>
                <a:cs typeface="Courier New"/>
                <a:sym typeface="Courier New"/>
              </a:rPr>
              <a:t>sig</a:t>
            </a:r>
            <a:r>
              <a:rPr lang="es" sz="1100">
                <a:latin typeface="Courier New"/>
                <a:ea typeface="Courier New"/>
                <a:cs typeface="Courier New"/>
                <a:sym typeface="Courier New"/>
              </a:rPr>
              <a:t>=</a:t>
            </a:r>
            <a:r>
              <a:rPr lang="es" sz="1100">
                <a:solidFill>
                  <a:srgbClr val="092E64"/>
                </a:solidFill>
                <a:latin typeface="Courier New"/>
                <a:ea typeface="Courier New"/>
                <a:cs typeface="Courier New"/>
                <a:sym typeface="Courier New"/>
              </a:rPr>
              <a:t>aux</a:t>
            </a:r>
            <a:r>
              <a:rPr lang="es" sz="1100">
                <a:latin typeface="Courier New"/>
                <a:ea typeface="Courier New"/>
                <a:cs typeface="Courier New"/>
                <a:sym typeface="Courier New"/>
              </a:rPr>
              <a:t>-&gt;</a:t>
            </a:r>
            <a:r>
              <a:rPr lang="es" sz="1100">
                <a:solidFill>
                  <a:srgbClr val="800000"/>
                </a:solidFill>
                <a:latin typeface="Courier New"/>
                <a:ea typeface="Courier New"/>
                <a:cs typeface="Courier New"/>
                <a:sym typeface="Courier New"/>
              </a:rPr>
              <a:t>sig</a:t>
            </a:r>
            <a:r>
              <a:rPr lang="es" sz="1100">
                <a:latin typeface="Courier New"/>
                <a:ea typeface="Courier New"/>
                <a:cs typeface="Courier New"/>
                <a:sym typeface="Courier New"/>
              </a:rPr>
              <a:t>-&gt;</a:t>
            </a:r>
            <a:r>
              <a:rPr lang="es" sz="1100">
                <a:solidFill>
                  <a:srgbClr val="800000"/>
                </a:solidFill>
                <a:latin typeface="Courier New"/>
                <a:ea typeface="Courier New"/>
                <a:cs typeface="Courier New"/>
                <a:sym typeface="Courier New"/>
              </a:rPr>
              <a:t>sig</a:t>
            </a:r>
            <a:r>
              <a:rPr lang="es"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lgn="l">
              <a:lnSpc>
                <a:spcPct val="115000"/>
              </a:lnSpc>
              <a:spcBef>
                <a:spcPts val="0"/>
              </a:spcBef>
              <a:spcAft>
                <a:spcPts val="0"/>
              </a:spcAft>
              <a:buNone/>
            </a:pPr>
            <a:r>
              <a:rPr lang="es" sz="1100">
                <a:solidFill>
                  <a:srgbClr val="C0C0C0"/>
                </a:solidFill>
                <a:latin typeface="Courier New"/>
                <a:ea typeface="Courier New"/>
                <a:cs typeface="Courier New"/>
                <a:sym typeface="Courier New"/>
              </a:rPr>
              <a:t>              </a:t>
            </a:r>
            <a:r>
              <a:rPr lang="es" sz="1100">
                <a:solidFill>
                  <a:srgbClr val="808000"/>
                </a:solidFill>
                <a:latin typeface="Courier New"/>
                <a:ea typeface="Courier New"/>
                <a:cs typeface="Courier New"/>
                <a:sym typeface="Courier New"/>
              </a:rPr>
              <a:t>delete</a:t>
            </a:r>
            <a:r>
              <a:rPr lang="es" sz="1100">
                <a:solidFill>
                  <a:srgbClr val="C0C0C0"/>
                </a:solidFill>
                <a:latin typeface="Courier New"/>
                <a:ea typeface="Courier New"/>
                <a:cs typeface="Courier New"/>
                <a:sym typeface="Courier New"/>
              </a:rPr>
              <a:t> </a:t>
            </a:r>
            <a:r>
              <a:rPr lang="es" sz="1100">
                <a:solidFill>
                  <a:srgbClr val="092E64"/>
                </a:solidFill>
                <a:latin typeface="Courier New"/>
                <a:ea typeface="Courier New"/>
                <a:cs typeface="Courier New"/>
                <a:sym typeface="Courier New"/>
              </a:rPr>
              <a:t>aEliminar</a:t>
            </a:r>
            <a:r>
              <a:rPr lang="es"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lgn="l">
              <a:lnSpc>
                <a:spcPct val="115000"/>
              </a:lnSpc>
              <a:spcBef>
                <a:spcPts val="0"/>
              </a:spcBef>
              <a:spcAft>
                <a:spcPts val="0"/>
              </a:spcAft>
              <a:buNone/>
            </a:pPr>
            <a:r>
              <a:rPr lang="es" sz="1100">
                <a:solidFill>
                  <a:srgbClr val="C0C0C0"/>
                </a:solidFill>
                <a:latin typeface="Courier New"/>
                <a:ea typeface="Courier New"/>
                <a:cs typeface="Courier New"/>
                <a:sym typeface="Courier New"/>
              </a:rPr>
              <a:t>              </a:t>
            </a:r>
            <a:r>
              <a:rPr lang="es" sz="1100">
                <a:solidFill>
                  <a:srgbClr val="092E64"/>
                </a:solidFill>
                <a:latin typeface="Courier New"/>
                <a:ea typeface="Courier New"/>
                <a:cs typeface="Courier New"/>
                <a:sym typeface="Courier New"/>
              </a:rPr>
              <a:t>eliminados</a:t>
            </a:r>
            <a:r>
              <a:rPr lang="es" sz="1100">
                <a:solidFill>
                  <a:srgbClr val="C0C0C0"/>
                </a:solidFill>
                <a:latin typeface="Courier New"/>
                <a:ea typeface="Courier New"/>
                <a:cs typeface="Courier New"/>
                <a:sym typeface="Courier New"/>
              </a:rPr>
              <a:t> </a:t>
            </a:r>
            <a:r>
              <a:rPr lang="es"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lgn="l">
              <a:lnSpc>
                <a:spcPct val="115000"/>
              </a:lnSpc>
              <a:spcBef>
                <a:spcPts val="0"/>
              </a:spcBef>
              <a:spcAft>
                <a:spcPts val="0"/>
              </a:spcAft>
              <a:buNone/>
            </a:pPr>
            <a:r>
              <a:rPr lang="es" sz="1100">
                <a:solidFill>
                  <a:srgbClr val="C0C0C0"/>
                </a:solidFill>
                <a:latin typeface="Courier New"/>
                <a:ea typeface="Courier New"/>
                <a:cs typeface="Courier New"/>
                <a:sym typeface="Courier New"/>
              </a:rPr>
              <a:t>           </a:t>
            </a:r>
            <a:r>
              <a:rPr lang="es"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lgn="l">
              <a:lnSpc>
                <a:spcPct val="115000"/>
              </a:lnSpc>
              <a:spcBef>
                <a:spcPts val="0"/>
              </a:spcBef>
              <a:spcAft>
                <a:spcPts val="0"/>
              </a:spcAft>
              <a:buNone/>
            </a:pPr>
            <a:r>
              <a:rPr lang="es" sz="1100">
                <a:solidFill>
                  <a:srgbClr val="C0C0C0"/>
                </a:solidFill>
                <a:latin typeface="Courier New"/>
                <a:ea typeface="Courier New"/>
                <a:cs typeface="Courier New"/>
                <a:sym typeface="Courier New"/>
              </a:rPr>
              <a:t>           </a:t>
            </a:r>
            <a:r>
              <a:rPr lang="es" sz="1100">
                <a:solidFill>
                  <a:srgbClr val="808000"/>
                </a:solidFill>
                <a:latin typeface="Courier New"/>
                <a:ea typeface="Courier New"/>
                <a:cs typeface="Courier New"/>
                <a:sym typeface="Courier New"/>
              </a:rPr>
              <a:t>else</a:t>
            </a:r>
            <a:r>
              <a:rPr lang="es"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lgn="l">
              <a:lnSpc>
                <a:spcPct val="115000"/>
              </a:lnSpc>
              <a:spcBef>
                <a:spcPts val="0"/>
              </a:spcBef>
              <a:spcAft>
                <a:spcPts val="0"/>
              </a:spcAft>
              <a:buNone/>
            </a:pPr>
            <a:r>
              <a:rPr lang="es" sz="1100">
                <a:solidFill>
                  <a:srgbClr val="C0C0C0"/>
                </a:solidFill>
                <a:latin typeface="Courier New"/>
                <a:ea typeface="Courier New"/>
                <a:cs typeface="Courier New"/>
                <a:sym typeface="Courier New"/>
              </a:rPr>
              <a:t>               </a:t>
            </a:r>
            <a:r>
              <a:rPr lang="es" sz="1100">
                <a:solidFill>
                  <a:srgbClr val="092E64"/>
                </a:solidFill>
                <a:latin typeface="Courier New"/>
                <a:ea typeface="Courier New"/>
                <a:cs typeface="Courier New"/>
                <a:sym typeface="Courier New"/>
              </a:rPr>
              <a:t>aux</a:t>
            </a:r>
            <a:r>
              <a:rPr lang="es" sz="1100">
                <a:latin typeface="Courier New"/>
                <a:ea typeface="Courier New"/>
                <a:cs typeface="Courier New"/>
                <a:sym typeface="Courier New"/>
              </a:rPr>
              <a:t>=</a:t>
            </a:r>
            <a:r>
              <a:rPr lang="es" sz="1100">
                <a:solidFill>
                  <a:srgbClr val="092E64"/>
                </a:solidFill>
                <a:latin typeface="Courier New"/>
                <a:ea typeface="Courier New"/>
                <a:cs typeface="Courier New"/>
                <a:sym typeface="Courier New"/>
              </a:rPr>
              <a:t>aux</a:t>
            </a:r>
            <a:r>
              <a:rPr lang="es" sz="1100">
                <a:latin typeface="Courier New"/>
                <a:ea typeface="Courier New"/>
                <a:cs typeface="Courier New"/>
                <a:sym typeface="Courier New"/>
              </a:rPr>
              <a:t>-&gt;</a:t>
            </a:r>
            <a:r>
              <a:rPr lang="es" sz="1100">
                <a:solidFill>
                  <a:srgbClr val="800000"/>
                </a:solidFill>
                <a:latin typeface="Courier New"/>
                <a:ea typeface="Courier New"/>
                <a:cs typeface="Courier New"/>
                <a:sym typeface="Courier New"/>
              </a:rPr>
              <a:t>sig</a:t>
            </a:r>
            <a:r>
              <a:rPr lang="es"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lgn="l">
              <a:lnSpc>
                <a:spcPct val="115000"/>
              </a:lnSpc>
              <a:spcBef>
                <a:spcPts val="0"/>
              </a:spcBef>
              <a:spcAft>
                <a:spcPts val="0"/>
              </a:spcAft>
              <a:buNone/>
            </a:pPr>
            <a:r>
              <a:rPr lang="es" sz="1100">
                <a:solidFill>
                  <a:srgbClr val="C0C0C0"/>
                </a:solidFill>
                <a:latin typeface="Courier New"/>
                <a:ea typeface="Courier New"/>
                <a:cs typeface="Courier New"/>
                <a:sym typeface="Courier New"/>
              </a:rPr>
              <a:t>           </a:t>
            </a:r>
            <a:r>
              <a:rPr lang="es"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lgn="l">
              <a:lnSpc>
                <a:spcPct val="115000"/>
              </a:lnSpc>
              <a:spcBef>
                <a:spcPts val="0"/>
              </a:spcBef>
              <a:spcAft>
                <a:spcPts val="0"/>
              </a:spcAft>
              <a:buNone/>
            </a:pPr>
            <a:r>
              <a:rPr lang="es" sz="1100">
                <a:solidFill>
                  <a:srgbClr val="C0C0C0"/>
                </a:solidFill>
                <a:latin typeface="Courier New"/>
                <a:ea typeface="Courier New"/>
                <a:cs typeface="Courier New"/>
                <a:sym typeface="Courier New"/>
              </a:rPr>
              <a:t>       </a:t>
            </a:r>
            <a:r>
              <a:rPr lang="es"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lgn="l">
              <a:lnSpc>
                <a:spcPct val="115000"/>
              </a:lnSpc>
              <a:spcBef>
                <a:spcPts val="0"/>
              </a:spcBef>
              <a:spcAft>
                <a:spcPts val="0"/>
              </a:spcAft>
              <a:buNone/>
            </a:pPr>
            <a:r>
              <a:rPr lang="es" sz="1100">
                <a:solidFill>
                  <a:srgbClr val="C0C0C0"/>
                </a:solidFill>
                <a:latin typeface="Courier New"/>
                <a:ea typeface="Courier New"/>
                <a:cs typeface="Courier New"/>
                <a:sym typeface="Courier New"/>
              </a:rPr>
              <a:t>     </a:t>
            </a:r>
            <a:r>
              <a:rPr lang="es"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lgn="l">
              <a:lnSpc>
                <a:spcPct val="115000"/>
              </a:lnSpc>
              <a:spcBef>
                <a:spcPts val="0"/>
              </a:spcBef>
              <a:spcAft>
                <a:spcPts val="0"/>
              </a:spcAft>
              <a:buNone/>
            </a:pPr>
            <a:r>
              <a:rPr lang="es" sz="1100">
                <a:solidFill>
                  <a:srgbClr val="C0C0C0"/>
                </a:solidFill>
                <a:latin typeface="Courier New"/>
                <a:ea typeface="Courier New"/>
                <a:cs typeface="Courier New"/>
                <a:sym typeface="Courier New"/>
              </a:rPr>
              <a:t>   </a:t>
            </a:r>
            <a:r>
              <a:rPr lang="es" sz="1100">
                <a:solidFill>
                  <a:srgbClr val="808000"/>
                </a:solidFill>
                <a:latin typeface="Courier New"/>
                <a:ea typeface="Courier New"/>
                <a:cs typeface="Courier New"/>
                <a:sym typeface="Courier New"/>
              </a:rPr>
              <a:t>return</a:t>
            </a:r>
            <a:r>
              <a:rPr lang="es" sz="1100">
                <a:solidFill>
                  <a:srgbClr val="C0C0C0"/>
                </a:solidFill>
                <a:latin typeface="Courier New"/>
                <a:ea typeface="Courier New"/>
                <a:cs typeface="Courier New"/>
                <a:sym typeface="Courier New"/>
              </a:rPr>
              <a:t> </a:t>
            </a:r>
            <a:r>
              <a:rPr lang="es" sz="1100">
                <a:solidFill>
                  <a:srgbClr val="092E64"/>
                </a:solidFill>
                <a:latin typeface="Courier New"/>
                <a:ea typeface="Courier New"/>
                <a:cs typeface="Courier New"/>
                <a:sym typeface="Courier New"/>
              </a:rPr>
              <a:t>eliminados</a:t>
            </a:r>
            <a:r>
              <a:rPr lang="es"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lgn="l">
              <a:lnSpc>
                <a:spcPct val="115000"/>
              </a:lnSpc>
              <a:spcBef>
                <a:spcPts val="0"/>
              </a:spcBef>
              <a:spcAft>
                <a:spcPts val="0"/>
              </a:spcAft>
              <a:buNone/>
            </a:pPr>
            <a:r>
              <a:rPr lang="es" sz="1100">
                <a:latin typeface="Courier New"/>
                <a:ea typeface="Courier New"/>
                <a:cs typeface="Courier New"/>
                <a:sym typeface="Courier New"/>
              </a:rPr>
              <a:t>}</a:t>
            </a:r>
            <a:endParaRPr sz="1100">
              <a:latin typeface="Courier New"/>
              <a:ea typeface="Courier New"/>
              <a:cs typeface="Courier New"/>
              <a:sym typeface="Courier New"/>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6"/>
          <p:cNvSpPr txBox="1"/>
          <p:nvPr/>
        </p:nvSpPr>
        <p:spPr>
          <a:xfrm>
            <a:off x="158650" y="101800"/>
            <a:ext cx="8687700" cy="504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900">
                <a:solidFill>
                  <a:srgbClr val="808000"/>
                </a:solidFill>
                <a:latin typeface="Courier New"/>
                <a:ea typeface="Courier New"/>
                <a:cs typeface="Courier New"/>
                <a:sym typeface="Courier New"/>
              </a:rPr>
              <a:t>void</a:t>
            </a:r>
            <a:r>
              <a:rPr lang="es" sz="1900">
                <a:solidFill>
                  <a:srgbClr val="C0C0C0"/>
                </a:solidFill>
                <a:latin typeface="Courier New"/>
                <a:ea typeface="Courier New"/>
                <a:cs typeface="Courier New"/>
                <a:sym typeface="Courier New"/>
              </a:rPr>
              <a:t> </a:t>
            </a:r>
            <a:r>
              <a:rPr lang="es" sz="1900">
                <a:solidFill>
                  <a:srgbClr val="00677C"/>
                </a:solidFill>
                <a:latin typeface="Courier New"/>
                <a:ea typeface="Courier New"/>
                <a:cs typeface="Courier New"/>
                <a:sym typeface="Courier New"/>
              </a:rPr>
              <a:t>ingresar_final</a:t>
            </a:r>
            <a:r>
              <a:rPr lang="es" sz="1900">
                <a:latin typeface="Courier New"/>
                <a:ea typeface="Courier New"/>
                <a:cs typeface="Courier New"/>
                <a:sym typeface="Courier New"/>
              </a:rPr>
              <a:t>(</a:t>
            </a:r>
            <a:r>
              <a:rPr lang="es" sz="1900">
                <a:solidFill>
                  <a:srgbClr val="800080"/>
                </a:solidFill>
                <a:latin typeface="Courier New"/>
                <a:ea typeface="Courier New"/>
                <a:cs typeface="Courier New"/>
                <a:sym typeface="Courier New"/>
              </a:rPr>
              <a:t>Nodo</a:t>
            </a:r>
            <a:r>
              <a:rPr lang="es" sz="1900">
                <a:solidFill>
                  <a:srgbClr val="C0C0C0"/>
                </a:solidFill>
                <a:latin typeface="Courier New"/>
                <a:ea typeface="Courier New"/>
                <a:cs typeface="Courier New"/>
                <a:sym typeface="Courier New"/>
              </a:rPr>
              <a:t> </a:t>
            </a:r>
            <a:r>
              <a:rPr lang="es" sz="1900">
                <a:latin typeface="Courier New"/>
                <a:ea typeface="Courier New"/>
                <a:cs typeface="Courier New"/>
                <a:sym typeface="Courier New"/>
              </a:rPr>
              <a:t>*</a:t>
            </a:r>
            <a:r>
              <a:rPr lang="es" sz="1900">
                <a:solidFill>
                  <a:srgbClr val="C0C0C0"/>
                </a:solidFill>
                <a:latin typeface="Courier New"/>
                <a:ea typeface="Courier New"/>
                <a:cs typeface="Courier New"/>
                <a:sym typeface="Courier New"/>
              </a:rPr>
              <a:t> </a:t>
            </a:r>
            <a:r>
              <a:rPr lang="es" sz="1900">
                <a:latin typeface="Courier New"/>
                <a:ea typeface="Courier New"/>
                <a:cs typeface="Courier New"/>
                <a:sym typeface="Courier New"/>
              </a:rPr>
              <a:t>&amp;</a:t>
            </a:r>
            <a:r>
              <a:rPr lang="es" sz="1900">
                <a:solidFill>
                  <a:srgbClr val="092E64"/>
                </a:solidFill>
                <a:latin typeface="Courier New"/>
                <a:ea typeface="Courier New"/>
                <a:cs typeface="Courier New"/>
                <a:sym typeface="Courier New"/>
              </a:rPr>
              <a:t>inicio</a:t>
            </a:r>
            <a:r>
              <a:rPr lang="es" sz="1900">
                <a:latin typeface="Courier New"/>
                <a:ea typeface="Courier New"/>
                <a:cs typeface="Courier New"/>
                <a:sym typeface="Courier New"/>
              </a:rPr>
              <a:t>,</a:t>
            </a:r>
            <a:r>
              <a:rPr lang="es" sz="1900">
                <a:solidFill>
                  <a:srgbClr val="C0C0C0"/>
                </a:solidFill>
                <a:latin typeface="Courier New"/>
                <a:ea typeface="Courier New"/>
                <a:cs typeface="Courier New"/>
                <a:sym typeface="Courier New"/>
              </a:rPr>
              <a:t> </a:t>
            </a:r>
            <a:r>
              <a:rPr lang="es" sz="1900">
                <a:solidFill>
                  <a:srgbClr val="808000"/>
                </a:solidFill>
                <a:latin typeface="Courier New"/>
                <a:ea typeface="Courier New"/>
                <a:cs typeface="Courier New"/>
                <a:sym typeface="Courier New"/>
              </a:rPr>
              <a:t>int</a:t>
            </a:r>
            <a:r>
              <a:rPr lang="es" sz="1900">
                <a:solidFill>
                  <a:srgbClr val="C0C0C0"/>
                </a:solidFill>
                <a:latin typeface="Courier New"/>
                <a:ea typeface="Courier New"/>
                <a:cs typeface="Courier New"/>
                <a:sym typeface="Courier New"/>
              </a:rPr>
              <a:t> </a:t>
            </a:r>
            <a:r>
              <a:rPr lang="es" sz="1900">
                <a:solidFill>
                  <a:srgbClr val="092E64"/>
                </a:solidFill>
                <a:latin typeface="Courier New"/>
                <a:ea typeface="Courier New"/>
                <a:cs typeface="Courier New"/>
                <a:sym typeface="Courier New"/>
              </a:rPr>
              <a:t>nuevoDato</a:t>
            </a:r>
            <a:r>
              <a:rPr lang="es" sz="1900">
                <a:latin typeface="Courier New"/>
                <a:ea typeface="Courier New"/>
                <a:cs typeface="Courier New"/>
                <a:sym typeface="Courier New"/>
              </a:rPr>
              <a:t>){</a:t>
            </a:r>
            <a:endParaRPr sz="1900">
              <a:latin typeface="Courier New"/>
              <a:ea typeface="Courier New"/>
              <a:cs typeface="Courier New"/>
              <a:sym typeface="Courier New"/>
            </a:endParaRPr>
          </a:p>
          <a:p>
            <a:pPr indent="0" lvl="0" marL="0" rtl="0" algn="l">
              <a:lnSpc>
                <a:spcPct val="115000"/>
              </a:lnSpc>
              <a:spcBef>
                <a:spcPts val="0"/>
              </a:spcBef>
              <a:spcAft>
                <a:spcPts val="0"/>
              </a:spcAft>
              <a:buNone/>
            </a:pPr>
            <a:r>
              <a:rPr lang="es" sz="1900">
                <a:solidFill>
                  <a:srgbClr val="C0C0C0"/>
                </a:solidFill>
                <a:latin typeface="Courier New"/>
                <a:ea typeface="Courier New"/>
                <a:cs typeface="Courier New"/>
                <a:sym typeface="Courier New"/>
              </a:rPr>
              <a:t>   </a:t>
            </a:r>
            <a:r>
              <a:rPr lang="es" sz="1900">
                <a:solidFill>
                  <a:srgbClr val="800080"/>
                </a:solidFill>
                <a:latin typeface="Courier New"/>
                <a:ea typeface="Courier New"/>
                <a:cs typeface="Courier New"/>
                <a:sym typeface="Courier New"/>
              </a:rPr>
              <a:t>Nodo</a:t>
            </a:r>
            <a:r>
              <a:rPr lang="es" sz="1900">
                <a:latin typeface="Courier New"/>
                <a:ea typeface="Courier New"/>
                <a:cs typeface="Courier New"/>
                <a:sym typeface="Courier New"/>
              </a:rPr>
              <a:t>*</a:t>
            </a:r>
            <a:r>
              <a:rPr lang="es" sz="1900">
                <a:solidFill>
                  <a:srgbClr val="C0C0C0"/>
                </a:solidFill>
                <a:latin typeface="Courier New"/>
                <a:ea typeface="Courier New"/>
                <a:cs typeface="Courier New"/>
                <a:sym typeface="Courier New"/>
              </a:rPr>
              <a:t> </a:t>
            </a:r>
            <a:r>
              <a:rPr lang="es" sz="1900">
                <a:solidFill>
                  <a:srgbClr val="092E64"/>
                </a:solidFill>
                <a:latin typeface="Courier New"/>
                <a:ea typeface="Courier New"/>
                <a:cs typeface="Courier New"/>
                <a:sym typeface="Courier New"/>
              </a:rPr>
              <a:t>nuevo</a:t>
            </a:r>
            <a:r>
              <a:rPr lang="es" sz="1900">
                <a:latin typeface="Courier New"/>
                <a:ea typeface="Courier New"/>
                <a:cs typeface="Courier New"/>
                <a:sym typeface="Courier New"/>
              </a:rPr>
              <a:t>=</a:t>
            </a:r>
            <a:r>
              <a:rPr lang="es" sz="1900">
                <a:solidFill>
                  <a:srgbClr val="808000"/>
                </a:solidFill>
                <a:latin typeface="Courier New"/>
                <a:ea typeface="Courier New"/>
                <a:cs typeface="Courier New"/>
                <a:sym typeface="Courier New"/>
              </a:rPr>
              <a:t>new</a:t>
            </a:r>
            <a:r>
              <a:rPr lang="es" sz="1900">
                <a:solidFill>
                  <a:srgbClr val="C0C0C0"/>
                </a:solidFill>
                <a:latin typeface="Courier New"/>
                <a:ea typeface="Courier New"/>
                <a:cs typeface="Courier New"/>
                <a:sym typeface="Courier New"/>
              </a:rPr>
              <a:t> </a:t>
            </a:r>
            <a:r>
              <a:rPr lang="es" sz="1900">
                <a:solidFill>
                  <a:srgbClr val="800080"/>
                </a:solidFill>
                <a:latin typeface="Courier New"/>
                <a:ea typeface="Courier New"/>
                <a:cs typeface="Courier New"/>
                <a:sym typeface="Courier New"/>
              </a:rPr>
              <a:t>Nodo()</a:t>
            </a:r>
            <a:r>
              <a:rPr lang="es" sz="1900">
                <a:latin typeface="Courier New"/>
                <a:ea typeface="Courier New"/>
                <a:cs typeface="Courier New"/>
                <a:sym typeface="Courier New"/>
              </a:rPr>
              <a:t>;</a:t>
            </a:r>
            <a:endParaRPr sz="1900">
              <a:latin typeface="Courier New"/>
              <a:ea typeface="Courier New"/>
              <a:cs typeface="Courier New"/>
              <a:sym typeface="Courier New"/>
            </a:endParaRPr>
          </a:p>
          <a:p>
            <a:pPr indent="0" lvl="0" marL="0" rtl="0" algn="l">
              <a:lnSpc>
                <a:spcPct val="115000"/>
              </a:lnSpc>
              <a:spcBef>
                <a:spcPts val="0"/>
              </a:spcBef>
              <a:spcAft>
                <a:spcPts val="0"/>
              </a:spcAft>
              <a:buNone/>
            </a:pPr>
            <a:r>
              <a:rPr lang="es" sz="1900">
                <a:solidFill>
                  <a:srgbClr val="C0C0C0"/>
                </a:solidFill>
                <a:latin typeface="Courier New"/>
                <a:ea typeface="Courier New"/>
                <a:cs typeface="Courier New"/>
                <a:sym typeface="Courier New"/>
              </a:rPr>
              <a:t>   </a:t>
            </a:r>
            <a:r>
              <a:rPr lang="es" sz="1900">
                <a:solidFill>
                  <a:srgbClr val="092E64"/>
                </a:solidFill>
                <a:latin typeface="Courier New"/>
                <a:ea typeface="Courier New"/>
                <a:cs typeface="Courier New"/>
                <a:sym typeface="Courier New"/>
              </a:rPr>
              <a:t>nuevo</a:t>
            </a:r>
            <a:r>
              <a:rPr lang="es" sz="1900">
                <a:latin typeface="Courier New"/>
                <a:ea typeface="Courier New"/>
                <a:cs typeface="Courier New"/>
                <a:sym typeface="Courier New"/>
              </a:rPr>
              <a:t>-&gt;</a:t>
            </a:r>
            <a:r>
              <a:rPr lang="es" sz="1900">
                <a:solidFill>
                  <a:srgbClr val="800000"/>
                </a:solidFill>
                <a:latin typeface="Courier New"/>
                <a:ea typeface="Courier New"/>
                <a:cs typeface="Courier New"/>
                <a:sym typeface="Courier New"/>
              </a:rPr>
              <a:t>dato</a:t>
            </a:r>
            <a:r>
              <a:rPr lang="es" sz="1900">
                <a:latin typeface="Courier New"/>
                <a:ea typeface="Courier New"/>
                <a:cs typeface="Courier New"/>
                <a:sym typeface="Courier New"/>
              </a:rPr>
              <a:t>=</a:t>
            </a:r>
            <a:r>
              <a:rPr lang="es" sz="1900">
                <a:solidFill>
                  <a:srgbClr val="092E64"/>
                </a:solidFill>
                <a:latin typeface="Courier New"/>
                <a:ea typeface="Courier New"/>
                <a:cs typeface="Courier New"/>
                <a:sym typeface="Courier New"/>
              </a:rPr>
              <a:t>nuevoDato</a:t>
            </a:r>
            <a:r>
              <a:rPr lang="es" sz="1900">
                <a:latin typeface="Courier New"/>
                <a:ea typeface="Courier New"/>
                <a:cs typeface="Courier New"/>
                <a:sym typeface="Courier New"/>
              </a:rPr>
              <a:t>;</a:t>
            </a:r>
            <a:endParaRPr sz="1900">
              <a:latin typeface="Courier New"/>
              <a:ea typeface="Courier New"/>
              <a:cs typeface="Courier New"/>
              <a:sym typeface="Courier New"/>
            </a:endParaRPr>
          </a:p>
          <a:p>
            <a:pPr indent="0" lvl="0" marL="0" rtl="0" algn="l">
              <a:lnSpc>
                <a:spcPct val="115000"/>
              </a:lnSpc>
              <a:spcBef>
                <a:spcPts val="0"/>
              </a:spcBef>
              <a:spcAft>
                <a:spcPts val="0"/>
              </a:spcAft>
              <a:buNone/>
            </a:pPr>
            <a:r>
              <a:rPr lang="es" sz="1900">
                <a:solidFill>
                  <a:srgbClr val="C0C0C0"/>
                </a:solidFill>
                <a:latin typeface="Courier New"/>
                <a:ea typeface="Courier New"/>
                <a:cs typeface="Courier New"/>
                <a:sym typeface="Courier New"/>
              </a:rPr>
              <a:t>   </a:t>
            </a:r>
            <a:r>
              <a:rPr lang="es" sz="1900">
                <a:solidFill>
                  <a:srgbClr val="092E64"/>
                </a:solidFill>
                <a:latin typeface="Courier New"/>
                <a:ea typeface="Courier New"/>
                <a:cs typeface="Courier New"/>
                <a:sym typeface="Courier New"/>
              </a:rPr>
              <a:t>nuevo</a:t>
            </a:r>
            <a:r>
              <a:rPr lang="es" sz="1900">
                <a:latin typeface="Courier New"/>
                <a:ea typeface="Courier New"/>
                <a:cs typeface="Courier New"/>
                <a:sym typeface="Courier New"/>
              </a:rPr>
              <a:t>-&gt;</a:t>
            </a:r>
            <a:r>
              <a:rPr lang="es" sz="1900">
                <a:solidFill>
                  <a:srgbClr val="800000"/>
                </a:solidFill>
                <a:latin typeface="Courier New"/>
                <a:ea typeface="Courier New"/>
                <a:cs typeface="Courier New"/>
                <a:sym typeface="Courier New"/>
              </a:rPr>
              <a:t>sig</a:t>
            </a:r>
            <a:r>
              <a:rPr lang="es" sz="1900">
                <a:latin typeface="Courier New"/>
                <a:ea typeface="Courier New"/>
                <a:cs typeface="Courier New"/>
                <a:sym typeface="Courier New"/>
              </a:rPr>
              <a:t>=</a:t>
            </a:r>
            <a:r>
              <a:rPr lang="es" sz="1900">
                <a:solidFill>
                  <a:srgbClr val="808000"/>
                </a:solidFill>
                <a:latin typeface="Courier New"/>
                <a:ea typeface="Courier New"/>
                <a:cs typeface="Courier New"/>
                <a:sym typeface="Courier New"/>
              </a:rPr>
              <a:t>nullptr</a:t>
            </a:r>
            <a:r>
              <a:rPr lang="es" sz="1900">
                <a:latin typeface="Courier New"/>
                <a:ea typeface="Courier New"/>
                <a:cs typeface="Courier New"/>
                <a:sym typeface="Courier New"/>
              </a:rPr>
              <a:t>;</a:t>
            </a:r>
            <a:endParaRPr sz="19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900">
              <a:latin typeface="Courier New"/>
              <a:ea typeface="Courier New"/>
              <a:cs typeface="Courier New"/>
              <a:sym typeface="Courier New"/>
            </a:endParaRPr>
          </a:p>
          <a:p>
            <a:pPr indent="0" lvl="0" marL="0" rtl="0" algn="l">
              <a:lnSpc>
                <a:spcPct val="115000"/>
              </a:lnSpc>
              <a:spcBef>
                <a:spcPts val="0"/>
              </a:spcBef>
              <a:spcAft>
                <a:spcPts val="0"/>
              </a:spcAft>
              <a:buNone/>
            </a:pPr>
            <a:r>
              <a:rPr lang="es" sz="1900">
                <a:solidFill>
                  <a:srgbClr val="C0C0C0"/>
                </a:solidFill>
                <a:latin typeface="Courier New"/>
                <a:ea typeface="Courier New"/>
                <a:cs typeface="Courier New"/>
                <a:sym typeface="Courier New"/>
              </a:rPr>
              <a:t>   </a:t>
            </a:r>
            <a:r>
              <a:rPr lang="es" sz="1900">
                <a:solidFill>
                  <a:srgbClr val="808000"/>
                </a:solidFill>
                <a:latin typeface="Courier New"/>
                <a:ea typeface="Courier New"/>
                <a:cs typeface="Courier New"/>
                <a:sym typeface="Courier New"/>
              </a:rPr>
              <a:t>if</a:t>
            </a:r>
            <a:r>
              <a:rPr lang="es" sz="1900">
                <a:latin typeface="Courier New"/>
                <a:ea typeface="Courier New"/>
                <a:cs typeface="Courier New"/>
                <a:sym typeface="Courier New"/>
              </a:rPr>
              <a:t>(</a:t>
            </a:r>
            <a:r>
              <a:rPr lang="es" sz="1900">
                <a:solidFill>
                  <a:srgbClr val="092E64"/>
                </a:solidFill>
                <a:latin typeface="Courier New"/>
                <a:ea typeface="Courier New"/>
                <a:cs typeface="Courier New"/>
                <a:sym typeface="Courier New"/>
              </a:rPr>
              <a:t>inicio</a:t>
            </a:r>
            <a:r>
              <a:rPr lang="es" sz="1900">
                <a:latin typeface="Courier New"/>
                <a:ea typeface="Courier New"/>
                <a:cs typeface="Courier New"/>
                <a:sym typeface="Courier New"/>
              </a:rPr>
              <a:t>==</a:t>
            </a:r>
            <a:r>
              <a:rPr lang="es" sz="1900">
                <a:solidFill>
                  <a:srgbClr val="808000"/>
                </a:solidFill>
                <a:latin typeface="Courier New"/>
                <a:ea typeface="Courier New"/>
                <a:cs typeface="Courier New"/>
                <a:sym typeface="Courier New"/>
              </a:rPr>
              <a:t>nullptr</a:t>
            </a:r>
            <a:r>
              <a:rPr lang="es" sz="1900">
                <a:latin typeface="Courier New"/>
                <a:ea typeface="Courier New"/>
                <a:cs typeface="Courier New"/>
                <a:sym typeface="Courier New"/>
              </a:rPr>
              <a:t>){</a:t>
            </a:r>
            <a:endParaRPr sz="1900">
              <a:latin typeface="Courier New"/>
              <a:ea typeface="Courier New"/>
              <a:cs typeface="Courier New"/>
              <a:sym typeface="Courier New"/>
            </a:endParaRPr>
          </a:p>
          <a:p>
            <a:pPr indent="0" lvl="0" marL="0" rtl="0" algn="l">
              <a:lnSpc>
                <a:spcPct val="115000"/>
              </a:lnSpc>
              <a:spcBef>
                <a:spcPts val="0"/>
              </a:spcBef>
              <a:spcAft>
                <a:spcPts val="0"/>
              </a:spcAft>
              <a:buNone/>
            </a:pPr>
            <a:r>
              <a:rPr lang="es" sz="1900">
                <a:solidFill>
                  <a:srgbClr val="C0C0C0"/>
                </a:solidFill>
                <a:latin typeface="Courier New"/>
                <a:ea typeface="Courier New"/>
                <a:cs typeface="Courier New"/>
                <a:sym typeface="Courier New"/>
              </a:rPr>
              <a:t>       </a:t>
            </a:r>
            <a:r>
              <a:rPr lang="es" sz="1900">
                <a:solidFill>
                  <a:srgbClr val="092E64"/>
                </a:solidFill>
                <a:latin typeface="Courier New"/>
                <a:ea typeface="Courier New"/>
                <a:cs typeface="Courier New"/>
                <a:sym typeface="Courier New"/>
              </a:rPr>
              <a:t>inicio</a:t>
            </a:r>
            <a:r>
              <a:rPr lang="es" sz="1900">
                <a:latin typeface="Courier New"/>
                <a:ea typeface="Courier New"/>
                <a:cs typeface="Courier New"/>
                <a:sym typeface="Courier New"/>
              </a:rPr>
              <a:t>=</a:t>
            </a:r>
            <a:r>
              <a:rPr lang="es" sz="1900">
                <a:solidFill>
                  <a:srgbClr val="092E64"/>
                </a:solidFill>
                <a:latin typeface="Courier New"/>
                <a:ea typeface="Courier New"/>
                <a:cs typeface="Courier New"/>
                <a:sym typeface="Courier New"/>
              </a:rPr>
              <a:t>nuevo</a:t>
            </a:r>
            <a:r>
              <a:rPr lang="es" sz="1900">
                <a:latin typeface="Courier New"/>
                <a:ea typeface="Courier New"/>
                <a:cs typeface="Courier New"/>
                <a:sym typeface="Courier New"/>
              </a:rPr>
              <a:t>;</a:t>
            </a:r>
            <a:endParaRPr sz="1900">
              <a:latin typeface="Courier New"/>
              <a:ea typeface="Courier New"/>
              <a:cs typeface="Courier New"/>
              <a:sym typeface="Courier New"/>
            </a:endParaRPr>
          </a:p>
          <a:p>
            <a:pPr indent="0" lvl="0" marL="0" rtl="0" algn="l">
              <a:lnSpc>
                <a:spcPct val="115000"/>
              </a:lnSpc>
              <a:spcBef>
                <a:spcPts val="0"/>
              </a:spcBef>
              <a:spcAft>
                <a:spcPts val="0"/>
              </a:spcAft>
              <a:buNone/>
            </a:pPr>
            <a:r>
              <a:rPr lang="es" sz="1900">
                <a:solidFill>
                  <a:srgbClr val="C0C0C0"/>
                </a:solidFill>
                <a:latin typeface="Courier New"/>
                <a:ea typeface="Courier New"/>
                <a:cs typeface="Courier New"/>
                <a:sym typeface="Courier New"/>
              </a:rPr>
              <a:t>   </a:t>
            </a:r>
            <a:r>
              <a:rPr lang="es" sz="1900">
                <a:latin typeface="Courier New"/>
                <a:ea typeface="Courier New"/>
                <a:cs typeface="Courier New"/>
                <a:sym typeface="Courier New"/>
              </a:rPr>
              <a:t>}</a:t>
            </a:r>
            <a:endParaRPr sz="1900">
              <a:latin typeface="Courier New"/>
              <a:ea typeface="Courier New"/>
              <a:cs typeface="Courier New"/>
              <a:sym typeface="Courier New"/>
            </a:endParaRPr>
          </a:p>
          <a:p>
            <a:pPr indent="0" lvl="0" marL="0" rtl="0" algn="l">
              <a:lnSpc>
                <a:spcPct val="115000"/>
              </a:lnSpc>
              <a:spcBef>
                <a:spcPts val="0"/>
              </a:spcBef>
              <a:spcAft>
                <a:spcPts val="0"/>
              </a:spcAft>
              <a:buNone/>
            </a:pPr>
            <a:r>
              <a:rPr lang="es" sz="1900">
                <a:solidFill>
                  <a:srgbClr val="C0C0C0"/>
                </a:solidFill>
                <a:latin typeface="Courier New"/>
                <a:ea typeface="Courier New"/>
                <a:cs typeface="Courier New"/>
                <a:sym typeface="Courier New"/>
              </a:rPr>
              <a:t>   </a:t>
            </a:r>
            <a:r>
              <a:rPr lang="es" sz="1900">
                <a:solidFill>
                  <a:srgbClr val="808000"/>
                </a:solidFill>
                <a:latin typeface="Courier New"/>
                <a:ea typeface="Courier New"/>
                <a:cs typeface="Courier New"/>
                <a:sym typeface="Courier New"/>
              </a:rPr>
              <a:t>else</a:t>
            </a:r>
            <a:r>
              <a:rPr lang="es" sz="1900">
                <a:latin typeface="Courier New"/>
                <a:ea typeface="Courier New"/>
                <a:cs typeface="Courier New"/>
                <a:sym typeface="Courier New"/>
              </a:rPr>
              <a:t>{</a:t>
            </a:r>
            <a:endParaRPr sz="1900">
              <a:latin typeface="Courier New"/>
              <a:ea typeface="Courier New"/>
              <a:cs typeface="Courier New"/>
              <a:sym typeface="Courier New"/>
            </a:endParaRPr>
          </a:p>
          <a:p>
            <a:pPr indent="0" lvl="0" marL="0" rtl="0" algn="l">
              <a:lnSpc>
                <a:spcPct val="115000"/>
              </a:lnSpc>
              <a:spcBef>
                <a:spcPts val="0"/>
              </a:spcBef>
              <a:spcAft>
                <a:spcPts val="0"/>
              </a:spcAft>
              <a:buNone/>
            </a:pPr>
            <a:r>
              <a:rPr lang="es" sz="1900">
                <a:solidFill>
                  <a:srgbClr val="C0C0C0"/>
                </a:solidFill>
                <a:latin typeface="Courier New"/>
                <a:ea typeface="Courier New"/>
                <a:cs typeface="Courier New"/>
                <a:sym typeface="Courier New"/>
              </a:rPr>
              <a:t>       </a:t>
            </a:r>
            <a:r>
              <a:rPr lang="es" sz="1900">
                <a:solidFill>
                  <a:srgbClr val="800080"/>
                </a:solidFill>
                <a:latin typeface="Courier New"/>
                <a:ea typeface="Courier New"/>
                <a:cs typeface="Courier New"/>
                <a:sym typeface="Courier New"/>
              </a:rPr>
              <a:t>Nodo</a:t>
            </a:r>
            <a:r>
              <a:rPr lang="es" sz="1900">
                <a:latin typeface="Courier New"/>
                <a:ea typeface="Courier New"/>
                <a:cs typeface="Courier New"/>
                <a:sym typeface="Courier New"/>
              </a:rPr>
              <a:t>*</a:t>
            </a:r>
            <a:r>
              <a:rPr lang="es" sz="1900">
                <a:solidFill>
                  <a:srgbClr val="C0C0C0"/>
                </a:solidFill>
                <a:latin typeface="Courier New"/>
                <a:ea typeface="Courier New"/>
                <a:cs typeface="Courier New"/>
                <a:sym typeface="Courier New"/>
              </a:rPr>
              <a:t> </a:t>
            </a:r>
            <a:r>
              <a:rPr lang="es" sz="1900">
                <a:solidFill>
                  <a:srgbClr val="092E64"/>
                </a:solidFill>
                <a:latin typeface="Courier New"/>
                <a:ea typeface="Courier New"/>
                <a:cs typeface="Courier New"/>
                <a:sym typeface="Courier New"/>
              </a:rPr>
              <a:t>aux</a:t>
            </a:r>
            <a:r>
              <a:rPr lang="es" sz="1900">
                <a:latin typeface="Courier New"/>
                <a:ea typeface="Courier New"/>
                <a:cs typeface="Courier New"/>
                <a:sym typeface="Courier New"/>
              </a:rPr>
              <a:t>=</a:t>
            </a:r>
            <a:r>
              <a:rPr lang="es" sz="1900">
                <a:solidFill>
                  <a:srgbClr val="092E64"/>
                </a:solidFill>
                <a:latin typeface="Courier New"/>
                <a:ea typeface="Courier New"/>
                <a:cs typeface="Courier New"/>
                <a:sym typeface="Courier New"/>
              </a:rPr>
              <a:t>inicio</a:t>
            </a:r>
            <a:r>
              <a:rPr lang="es" sz="1900">
                <a:latin typeface="Courier New"/>
                <a:ea typeface="Courier New"/>
                <a:cs typeface="Courier New"/>
                <a:sym typeface="Courier New"/>
              </a:rPr>
              <a:t>;</a:t>
            </a:r>
            <a:endParaRPr sz="1900">
              <a:latin typeface="Courier New"/>
              <a:ea typeface="Courier New"/>
              <a:cs typeface="Courier New"/>
              <a:sym typeface="Courier New"/>
            </a:endParaRPr>
          </a:p>
          <a:p>
            <a:pPr indent="0" lvl="0" marL="0" rtl="0" algn="l">
              <a:lnSpc>
                <a:spcPct val="115000"/>
              </a:lnSpc>
              <a:spcBef>
                <a:spcPts val="0"/>
              </a:spcBef>
              <a:spcAft>
                <a:spcPts val="0"/>
              </a:spcAft>
              <a:buNone/>
            </a:pPr>
            <a:r>
              <a:rPr lang="es" sz="1900">
                <a:solidFill>
                  <a:srgbClr val="C0C0C0"/>
                </a:solidFill>
                <a:latin typeface="Courier New"/>
                <a:ea typeface="Courier New"/>
                <a:cs typeface="Courier New"/>
                <a:sym typeface="Courier New"/>
              </a:rPr>
              <a:t>       </a:t>
            </a:r>
            <a:r>
              <a:rPr lang="es" sz="1900">
                <a:solidFill>
                  <a:srgbClr val="808000"/>
                </a:solidFill>
                <a:latin typeface="Courier New"/>
                <a:ea typeface="Courier New"/>
                <a:cs typeface="Courier New"/>
                <a:sym typeface="Courier New"/>
              </a:rPr>
              <a:t>while</a:t>
            </a:r>
            <a:r>
              <a:rPr lang="es" sz="1900">
                <a:latin typeface="Courier New"/>
                <a:ea typeface="Courier New"/>
                <a:cs typeface="Courier New"/>
                <a:sym typeface="Courier New"/>
              </a:rPr>
              <a:t>(</a:t>
            </a:r>
            <a:r>
              <a:rPr lang="es" sz="1900">
                <a:solidFill>
                  <a:srgbClr val="092E64"/>
                </a:solidFill>
                <a:latin typeface="Courier New"/>
                <a:ea typeface="Courier New"/>
                <a:cs typeface="Courier New"/>
                <a:sym typeface="Courier New"/>
              </a:rPr>
              <a:t>aux</a:t>
            </a:r>
            <a:r>
              <a:rPr lang="es" sz="1900">
                <a:latin typeface="Courier New"/>
                <a:ea typeface="Courier New"/>
                <a:cs typeface="Courier New"/>
                <a:sym typeface="Courier New"/>
              </a:rPr>
              <a:t>-&gt;</a:t>
            </a:r>
            <a:r>
              <a:rPr lang="es" sz="1900">
                <a:solidFill>
                  <a:srgbClr val="800000"/>
                </a:solidFill>
                <a:latin typeface="Courier New"/>
                <a:ea typeface="Courier New"/>
                <a:cs typeface="Courier New"/>
                <a:sym typeface="Courier New"/>
              </a:rPr>
              <a:t>sig</a:t>
            </a:r>
            <a:r>
              <a:rPr lang="es" sz="1900">
                <a:latin typeface="Courier New"/>
                <a:ea typeface="Courier New"/>
                <a:cs typeface="Courier New"/>
                <a:sym typeface="Courier New"/>
              </a:rPr>
              <a:t>!=</a:t>
            </a:r>
            <a:r>
              <a:rPr lang="es" sz="1900">
                <a:solidFill>
                  <a:srgbClr val="808000"/>
                </a:solidFill>
                <a:latin typeface="Courier New"/>
                <a:ea typeface="Courier New"/>
                <a:cs typeface="Courier New"/>
                <a:sym typeface="Courier New"/>
              </a:rPr>
              <a:t>nullptr</a:t>
            </a:r>
            <a:r>
              <a:rPr lang="es" sz="1900">
                <a:latin typeface="Courier New"/>
                <a:ea typeface="Courier New"/>
                <a:cs typeface="Courier New"/>
                <a:sym typeface="Courier New"/>
              </a:rPr>
              <a:t>)</a:t>
            </a:r>
            <a:endParaRPr sz="1900">
              <a:latin typeface="Courier New"/>
              <a:ea typeface="Courier New"/>
              <a:cs typeface="Courier New"/>
              <a:sym typeface="Courier New"/>
            </a:endParaRPr>
          </a:p>
          <a:p>
            <a:pPr indent="0" lvl="0" marL="0" rtl="0" algn="l">
              <a:lnSpc>
                <a:spcPct val="115000"/>
              </a:lnSpc>
              <a:spcBef>
                <a:spcPts val="0"/>
              </a:spcBef>
              <a:spcAft>
                <a:spcPts val="0"/>
              </a:spcAft>
              <a:buNone/>
            </a:pPr>
            <a:r>
              <a:rPr lang="es" sz="1900">
                <a:solidFill>
                  <a:srgbClr val="C0C0C0"/>
                </a:solidFill>
                <a:latin typeface="Courier New"/>
                <a:ea typeface="Courier New"/>
                <a:cs typeface="Courier New"/>
                <a:sym typeface="Courier New"/>
              </a:rPr>
              <a:t>           </a:t>
            </a:r>
            <a:r>
              <a:rPr lang="es" sz="1900">
                <a:solidFill>
                  <a:srgbClr val="092E64"/>
                </a:solidFill>
                <a:latin typeface="Courier New"/>
                <a:ea typeface="Courier New"/>
                <a:cs typeface="Courier New"/>
                <a:sym typeface="Courier New"/>
              </a:rPr>
              <a:t>aux</a:t>
            </a:r>
            <a:r>
              <a:rPr lang="es" sz="1900">
                <a:latin typeface="Courier New"/>
                <a:ea typeface="Courier New"/>
                <a:cs typeface="Courier New"/>
                <a:sym typeface="Courier New"/>
              </a:rPr>
              <a:t>=</a:t>
            </a:r>
            <a:r>
              <a:rPr lang="es" sz="1900">
                <a:solidFill>
                  <a:srgbClr val="092E64"/>
                </a:solidFill>
                <a:latin typeface="Courier New"/>
                <a:ea typeface="Courier New"/>
                <a:cs typeface="Courier New"/>
                <a:sym typeface="Courier New"/>
              </a:rPr>
              <a:t>aux</a:t>
            </a:r>
            <a:r>
              <a:rPr lang="es" sz="1900">
                <a:latin typeface="Courier New"/>
                <a:ea typeface="Courier New"/>
                <a:cs typeface="Courier New"/>
                <a:sym typeface="Courier New"/>
              </a:rPr>
              <a:t>-&gt;</a:t>
            </a:r>
            <a:r>
              <a:rPr lang="es" sz="1900">
                <a:solidFill>
                  <a:srgbClr val="800000"/>
                </a:solidFill>
                <a:latin typeface="Courier New"/>
                <a:ea typeface="Courier New"/>
                <a:cs typeface="Courier New"/>
                <a:sym typeface="Courier New"/>
              </a:rPr>
              <a:t>sig</a:t>
            </a:r>
            <a:r>
              <a:rPr lang="es" sz="1900">
                <a:latin typeface="Courier New"/>
                <a:ea typeface="Courier New"/>
                <a:cs typeface="Courier New"/>
                <a:sym typeface="Courier New"/>
              </a:rPr>
              <a:t>;</a:t>
            </a:r>
            <a:endParaRPr sz="1900">
              <a:latin typeface="Courier New"/>
              <a:ea typeface="Courier New"/>
              <a:cs typeface="Courier New"/>
              <a:sym typeface="Courier New"/>
            </a:endParaRPr>
          </a:p>
          <a:p>
            <a:pPr indent="0" lvl="0" marL="0" rtl="0" algn="l">
              <a:lnSpc>
                <a:spcPct val="115000"/>
              </a:lnSpc>
              <a:spcBef>
                <a:spcPts val="0"/>
              </a:spcBef>
              <a:spcAft>
                <a:spcPts val="0"/>
              </a:spcAft>
              <a:buNone/>
            </a:pPr>
            <a:r>
              <a:rPr lang="es" sz="1900">
                <a:solidFill>
                  <a:srgbClr val="C0C0C0"/>
                </a:solidFill>
                <a:latin typeface="Courier New"/>
                <a:ea typeface="Courier New"/>
                <a:cs typeface="Courier New"/>
                <a:sym typeface="Courier New"/>
              </a:rPr>
              <a:t>       </a:t>
            </a:r>
            <a:r>
              <a:rPr lang="es" sz="1900">
                <a:solidFill>
                  <a:srgbClr val="092E64"/>
                </a:solidFill>
                <a:latin typeface="Courier New"/>
                <a:ea typeface="Courier New"/>
                <a:cs typeface="Courier New"/>
                <a:sym typeface="Courier New"/>
              </a:rPr>
              <a:t>aux</a:t>
            </a:r>
            <a:r>
              <a:rPr lang="es" sz="1900">
                <a:latin typeface="Courier New"/>
                <a:ea typeface="Courier New"/>
                <a:cs typeface="Courier New"/>
                <a:sym typeface="Courier New"/>
              </a:rPr>
              <a:t>-&gt;</a:t>
            </a:r>
            <a:r>
              <a:rPr lang="es" sz="1900">
                <a:solidFill>
                  <a:srgbClr val="800000"/>
                </a:solidFill>
                <a:latin typeface="Courier New"/>
                <a:ea typeface="Courier New"/>
                <a:cs typeface="Courier New"/>
                <a:sym typeface="Courier New"/>
              </a:rPr>
              <a:t>sig</a:t>
            </a:r>
            <a:r>
              <a:rPr lang="es" sz="1900">
                <a:latin typeface="Courier New"/>
                <a:ea typeface="Courier New"/>
                <a:cs typeface="Courier New"/>
                <a:sym typeface="Courier New"/>
              </a:rPr>
              <a:t>=</a:t>
            </a:r>
            <a:r>
              <a:rPr lang="es" sz="1900">
                <a:solidFill>
                  <a:srgbClr val="092E64"/>
                </a:solidFill>
                <a:latin typeface="Courier New"/>
                <a:ea typeface="Courier New"/>
                <a:cs typeface="Courier New"/>
                <a:sym typeface="Courier New"/>
              </a:rPr>
              <a:t>nuevo</a:t>
            </a:r>
            <a:r>
              <a:rPr lang="es" sz="1900">
                <a:latin typeface="Courier New"/>
                <a:ea typeface="Courier New"/>
                <a:cs typeface="Courier New"/>
                <a:sym typeface="Courier New"/>
              </a:rPr>
              <a:t>;</a:t>
            </a:r>
            <a:endParaRPr sz="1900">
              <a:latin typeface="Courier New"/>
              <a:ea typeface="Courier New"/>
              <a:cs typeface="Courier New"/>
              <a:sym typeface="Courier New"/>
            </a:endParaRPr>
          </a:p>
          <a:p>
            <a:pPr indent="0" lvl="0" marL="0" rtl="0" algn="l">
              <a:lnSpc>
                <a:spcPct val="115000"/>
              </a:lnSpc>
              <a:spcBef>
                <a:spcPts val="0"/>
              </a:spcBef>
              <a:spcAft>
                <a:spcPts val="0"/>
              </a:spcAft>
              <a:buNone/>
            </a:pPr>
            <a:r>
              <a:rPr lang="es" sz="1900">
                <a:solidFill>
                  <a:srgbClr val="C0C0C0"/>
                </a:solidFill>
                <a:latin typeface="Courier New"/>
                <a:ea typeface="Courier New"/>
                <a:cs typeface="Courier New"/>
                <a:sym typeface="Courier New"/>
              </a:rPr>
              <a:t>   </a:t>
            </a:r>
            <a:r>
              <a:rPr lang="es" sz="1900">
                <a:latin typeface="Courier New"/>
                <a:ea typeface="Courier New"/>
                <a:cs typeface="Courier New"/>
                <a:sym typeface="Courier New"/>
              </a:rPr>
              <a:t>}</a:t>
            </a:r>
            <a:endParaRPr sz="1900">
              <a:latin typeface="Courier New"/>
              <a:ea typeface="Courier New"/>
              <a:cs typeface="Courier New"/>
              <a:sym typeface="Courier New"/>
            </a:endParaRPr>
          </a:p>
          <a:p>
            <a:pPr indent="0" lvl="0" marL="0" rtl="0" algn="l">
              <a:lnSpc>
                <a:spcPct val="115000"/>
              </a:lnSpc>
              <a:spcBef>
                <a:spcPts val="0"/>
              </a:spcBef>
              <a:spcAft>
                <a:spcPts val="0"/>
              </a:spcAft>
              <a:buNone/>
            </a:pPr>
            <a:r>
              <a:rPr lang="es" sz="1900">
                <a:latin typeface="Courier New"/>
                <a:ea typeface="Courier New"/>
                <a:cs typeface="Courier New"/>
                <a:sym typeface="Courier New"/>
              </a:rPr>
              <a:t>}</a:t>
            </a:r>
            <a:endParaRPr sz="1900">
              <a:latin typeface="Courier New"/>
              <a:ea typeface="Courier New"/>
              <a:cs typeface="Courier New"/>
              <a:sym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7"/>
          <p:cNvSpPr txBox="1"/>
          <p:nvPr/>
        </p:nvSpPr>
        <p:spPr>
          <a:xfrm>
            <a:off x="878925" y="437275"/>
            <a:ext cx="6415200" cy="233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s" sz="1800" u="none" cap="none" strike="noStrike">
                <a:solidFill>
                  <a:srgbClr val="000000"/>
                </a:solidFill>
                <a:latin typeface="Calibri"/>
                <a:ea typeface="Calibri"/>
                <a:cs typeface="Calibri"/>
                <a:sym typeface="Calibri"/>
              </a:rPr>
              <a:t>Esta presentación fue diseñada por el siguiente equipo docente: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Calibri"/>
              <a:buNone/>
            </a:pPr>
            <a:r>
              <a:rPr b="0" i="0" lang="es" sz="1800" u="none" cap="none" strike="noStrike">
                <a:solidFill>
                  <a:srgbClr val="000000"/>
                </a:solidFill>
                <a:latin typeface="Calibri"/>
                <a:ea typeface="Calibri"/>
                <a:cs typeface="Calibri"/>
                <a:sym typeface="Calibri"/>
              </a:rPr>
              <a:t>Dra. Claudia Russo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Calibri"/>
              <a:buNone/>
            </a:pPr>
            <a:r>
              <a:rPr b="0" i="0" lang="es" sz="1800" u="none" cap="none" strike="noStrike">
                <a:solidFill>
                  <a:srgbClr val="000000"/>
                </a:solidFill>
                <a:latin typeface="Calibri"/>
                <a:ea typeface="Calibri"/>
                <a:cs typeface="Calibri"/>
                <a:sym typeface="Calibri"/>
              </a:rPr>
              <a:t>Lic. Paula Lencina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Calibri"/>
              <a:buNone/>
            </a:pPr>
            <a:r>
              <a:rPr b="0" i="0" lang="es" sz="1800" u="none" cap="none" strike="noStrike">
                <a:solidFill>
                  <a:srgbClr val="000000"/>
                </a:solidFill>
                <a:latin typeface="Calibri"/>
                <a:ea typeface="Calibri"/>
                <a:cs typeface="Calibri"/>
                <a:sym typeface="Calibri"/>
              </a:rPr>
              <a:t>Lic. Cecilia Rastelli</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Calibri"/>
              <a:buNone/>
            </a:pPr>
            <a:r>
              <a:rPr b="0" i="0" lang="es" sz="1800" u="none" cap="none" strike="noStrike">
                <a:solidFill>
                  <a:srgbClr val="000000"/>
                </a:solidFill>
                <a:latin typeface="Calibri"/>
                <a:ea typeface="Calibri"/>
                <a:cs typeface="Calibri"/>
                <a:sym typeface="Calibri"/>
              </a:rPr>
              <a:t>AC María Lanzillotta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Calibri"/>
              <a:buNone/>
            </a:pPr>
            <a:r>
              <a:rPr b="0" i="0" lang="es" sz="1800" u="none" cap="none" strike="noStrike">
                <a:solidFill>
                  <a:srgbClr val="000000"/>
                </a:solidFill>
                <a:latin typeface="Calibri"/>
                <a:ea typeface="Calibri"/>
                <a:cs typeface="Calibri"/>
                <a:sym typeface="Calibri"/>
              </a:rPr>
              <a:t>AC. Marina Rodríguez</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Calibri"/>
              <a:buNone/>
            </a:pPr>
            <a:r>
              <a:rPr b="0" i="0" lang="es" sz="1800" u="none" cap="none" strike="noStrike">
                <a:solidFill>
                  <a:srgbClr val="000000"/>
                </a:solidFill>
                <a:latin typeface="Calibri"/>
                <a:ea typeface="Calibri"/>
                <a:cs typeface="Calibri"/>
                <a:sym typeface="Calibri"/>
              </a:rPr>
              <a:t>AC. David Fernández</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Calibri"/>
              <a:buNone/>
            </a:pPr>
            <a:r>
              <a:rPr b="0" i="0" lang="es" sz="1800" u="none" cap="none" strike="noStrike">
                <a:solidFill>
                  <a:srgbClr val="000000"/>
                </a:solidFill>
                <a:latin typeface="Calibri"/>
                <a:ea typeface="Calibri"/>
                <a:cs typeface="Calibri"/>
                <a:sym typeface="Calibri"/>
              </a:rPr>
              <a:t>Prog. Trinidad Picco</a:t>
            </a:r>
            <a:endParaRPr b="0" i="0" sz="1400" u="none" cap="none" strike="noStrike">
              <a:solidFill>
                <a:srgbClr val="000000"/>
              </a:solidFill>
              <a:latin typeface="Arial"/>
              <a:ea typeface="Arial"/>
              <a:cs typeface="Arial"/>
              <a:sym typeface="Arial"/>
            </a:endParaRPr>
          </a:p>
        </p:txBody>
      </p:sp>
      <p:pic>
        <p:nvPicPr>
          <p:cNvPr id="343" name="Google Shape;343;p57"/>
          <p:cNvPicPr preferRelativeResize="0"/>
          <p:nvPr/>
        </p:nvPicPr>
        <p:blipFill rotWithShape="1">
          <a:blip r:embed="rId3">
            <a:alphaModFix/>
          </a:blip>
          <a:srcRect b="0" l="0" r="0" t="0"/>
          <a:stretch/>
        </p:blipFill>
        <p:spPr>
          <a:xfrm>
            <a:off x="3155400" y="3415489"/>
            <a:ext cx="5476875" cy="108736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Declaración de nodos </a:t>
            </a:r>
            <a:r>
              <a:rPr lang="es"/>
              <a:t>mediante</a:t>
            </a:r>
            <a:r>
              <a:rPr lang="es"/>
              <a:t> Structs</a:t>
            </a:r>
            <a:endParaRPr/>
          </a:p>
        </p:txBody>
      </p:sp>
      <p:sp>
        <p:nvSpPr>
          <p:cNvPr id="112" name="Google Shape;112;p17"/>
          <p:cNvSpPr txBox="1"/>
          <p:nvPr>
            <p:ph idx="1" type="body"/>
          </p:nvPr>
        </p:nvSpPr>
        <p:spPr>
          <a:xfrm>
            <a:off x="729450" y="2078875"/>
            <a:ext cx="7688700" cy="2820600"/>
          </a:xfrm>
          <a:prstGeom prst="rect">
            <a:avLst/>
          </a:prstGeom>
        </p:spPr>
        <p:txBody>
          <a:bodyPr anchorCtr="0" anchor="t" bIns="91425" lIns="91425" spcFirstLastPara="1" rIns="91425" wrap="square" tIns="91425">
            <a:noAutofit/>
          </a:bodyPr>
          <a:lstStyle/>
          <a:p>
            <a:pPr indent="0" lvl="0" marL="708750" rtl="0" algn="l">
              <a:spcBef>
                <a:spcPts val="0"/>
              </a:spcBef>
              <a:spcAft>
                <a:spcPts val="0"/>
              </a:spcAft>
              <a:buNone/>
            </a:pPr>
            <a:r>
              <a:rPr lang="es" sz="2400">
                <a:solidFill>
                  <a:srgbClr val="000000"/>
                </a:solidFill>
                <a:latin typeface="Source Code Pro"/>
                <a:ea typeface="Source Code Pro"/>
                <a:cs typeface="Source Code Pro"/>
                <a:sym typeface="Source Code Pro"/>
              </a:rPr>
              <a:t>struct Nodo {</a:t>
            </a:r>
            <a:endParaRPr sz="2400">
              <a:solidFill>
                <a:srgbClr val="000000"/>
              </a:solidFill>
              <a:latin typeface="Source Code Pro"/>
              <a:ea typeface="Source Code Pro"/>
              <a:cs typeface="Source Code Pro"/>
              <a:sym typeface="Source Code Pro"/>
            </a:endParaRPr>
          </a:p>
          <a:p>
            <a:pPr indent="342900" lvl="0" marL="708750" rtl="0" algn="l">
              <a:spcBef>
                <a:spcPts val="0"/>
              </a:spcBef>
              <a:spcAft>
                <a:spcPts val="0"/>
              </a:spcAft>
              <a:buNone/>
            </a:pPr>
            <a:r>
              <a:rPr lang="es" sz="2400">
                <a:solidFill>
                  <a:srgbClr val="000000"/>
                </a:solidFill>
                <a:latin typeface="Source Code Pro"/>
                <a:ea typeface="Source Code Pro"/>
                <a:cs typeface="Source Code Pro"/>
                <a:sym typeface="Source Code Pro"/>
              </a:rPr>
              <a:t>int dato;</a:t>
            </a:r>
            <a:br>
              <a:rPr lang="es" sz="2400">
                <a:solidFill>
                  <a:srgbClr val="000000"/>
                </a:solidFill>
                <a:latin typeface="Source Code Pro"/>
                <a:ea typeface="Source Code Pro"/>
                <a:cs typeface="Source Code Pro"/>
                <a:sym typeface="Source Code Pro"/>
              </a:rPr>
            </a:br>
            <a:r>
              <a:rPr lang="es" sz="2400">
                <a:solidFill>
                  <a:srgbClr val="000000"/>
                </a:solidFill>
                <a:latin typeface="Source Code Pro"/>
                <a:ea typeface="Source Code Pro"/>
                <a:cs typeface="Source Code Pro"/>
                <a:sym typeface="Source Code Pro"/>
              </a:rPr>
              <a:t>  Nodo* siguiente;</a:t>
            </a:r>
            <a:endParaRPr sz="2400">
              <a:solidFill>
                <a:srgbClr val="000000"/>
              </a:solidFill>
              <a:latin typeface="Source Code Pro"/>
              <a:ea typeface="Source Code Pro"/>
              <a:cs typeface="Source Code Pro"/>
              <a:sym typeface="Source Code Pro"/>
            </a:endParaRPr>
          </a:p>
          <a:p>
            <a:pPr indent="0" lvl="0" marL="708750" rtl="0" algn="l">
              <a:spcBef>
                <a:spcPts val="0"/>
              </a:spcBef>
              <a:spcAft>
                <a:spcPts val="0"/>
              </a:spcAft>
              <a:buNone/>
            </a:pPr>
            <a:r>
              <a:rPr lang="es" sz="2400">
                <a:solidFill>
                  <a:srgbClr val="000000"/>
                </a:solidFill>
                <a:latin typeface="Source Code Pro"/>
                <a:ea typeface="Source Code Pro"/>
                <a:cs typeface="Source Code Pro"/>
                <a:sym typeface="Source Code Pro"/>
              </a:rPr>
              <a:t>};</a:t>
            </a:r>
            <a:endParaRPr sz="2400">
              <a:solidFill>
                <a:srgbClr val="000000"/>
              </a:solidFill>
              <a:latin typeface="Source Code Pro"/>
              <a:ea typeface="Source Code Pro"/>
              <a:cs typeface="Source Code Pro"/>
              <a:sym typeface="Source Code Pro"/>
            </a:endParaRPr>
          </a:p>
          <a:p>
            <a:pPr indent="0" lvl="0" marL="251550" rtl="0" algn="l">
              <a:spcBef>
                <a:spcPts val="0"/>
              </a:spcBef>
              <a:spcAft>
                <a:spcPts val="0"/>
              </a:spcAft>
              <a:buNone/>
            </a:pPr>
            <a:r>
              <a:t/>
            </a:r>
            <a:endParaRPr sz="2400">
              <a:solidFill>
                <a:srgbClr val="000000"/>
              </a:solidFill>
              <a:latin typeface="Source Code Pro"/>
              <a:ea typeface="Source Code Pro"/>
              <a:cs typeface="Source Code Pro"/>
              <a:sym typeface="Source Code Pro"/>
            </a:endParaRPr>
          </a:p>
          <a:p>
            <a:pPr indent="0" lvl="0" marL="0" rtl="0" algn="l">
              <a:spcBef>
                <a:spcPts val="0"/>
              </a:spcBef>
              <a:spcAft>
                <a:spcPts val="0"/>
              </a:spcAft>
              <a:buNone/>
            </a:pPr>
            <a:r>
              <a:rPr lang="es" sz="1500">
                <a:solidFill>
                  <a:srgbClr val="000000"/>
                </a:solidFill>
                <a:latin typeface="Source Code Pro"/>
                <a:ea typeface="Source Code Pro"/>
                <a:cs typeface="Source Code Pro"/>
                <a:sym typeface="Source Code Pro"/>
              </a:rPr>
              <a:t>Cada nodo contiene el (o los) datos a almacenar y un puntero al nodo siguiente en la lista. </a:t>
            </a:r>
            <a:endParaRPr sz="1500">
              <a:solidFill>
                <a:srgbClr val="000000"/>
              </a:solidFill>
              <a:latin typeface="Source Code Pro"/>
              <a:ea typeface="Source Code Pro"/>
              <a:cs typeface="Source Code Pro"/>
              <a:sym typeface="Source Code Pro"/>
            </a:endParaRPr>
          </a:p>
          <a:p>
            <a:pPr indent="0" lvl="0" marL="251550" rtl="0" algn="l">
              <a:spcBef>
                <a:spcPts val="0"/>
              </a:spcBef>
              <a:spcAft>
                <a:spcPts val="0"/>
              </a:spcAft>
              <a:buNone/>
            </a:pPr>
            <a:r>
              <a:t/>
            </a:r>
            <a:endParaRPr sz="2400">
              <a:solidFill>
                <a:srgbClr val="000000"/>
              </a:solidFill>
              <a:latin typeface="Source Code Pro"/>
              <a:ea typeface="Source Code Pro"/>
              <a:cs typeface="Source Code Pro"/>
              <a:sym typeface="Source Code Pro"/>
            </a:endParaRPr>
          </a:p>
          <a:p>
            <a:pPr indent="0" lvl="0" marL="0" rtl="0" algn="l">
              <a:spcBef>
                <a:spcPts val="0"/>
              </a:spcBef>
              <a:spcAft>
                <a:spcPts val="1600"/>
              </a:spcAft>
              <a:buNone/>
            </a:pPr>
            <a:r>
              <a:t/>
            </a:r>
            <a:endParaRPr sz="2400">
              <a:latin typeface="Source Code Pro"/>
              <a:ea typeface="Source Code Pro"/>
              <a:cs typeface="Source Code Pro"/>
              <a:sym typeface="Source Code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t>Declaración del puntero inicial de la lista</a:t>
            </a:r>
            <a:endParaRPr/>
          </a:p>
        </p:txBody>
      </p:sp>
      <p:sp>
        <p:nvSpPr>
          <p:cNvPr id="118" name="Google Shape;118;p18"/>
          <p:cNvSpPr txBox="1"/>
          <p:nvPr>
            <p:ph idx="1" type="body"/>
          </p:nvPr>
        </p:nvSpPr>
        <p:spPr>
          <a:xfrm>
            <a:off x="729450" y="1960375"/>
            <a:ext cx="7688700" cy="3183000"/>
          </a:xfrm>
          <a:prstGeom prst="rect">
            <a:avLst/>
          </a:prstGeom>
        </p:spPr>
        <p:txBody>
          <a:bodyPr anchorCtr="0" anchor="t" bIns="91425" lIns="91425" spcFirstLastPara="1" rIns="91425" wrap="square" tIns="91425">
            <a:noAutofit/>
          </a:bodyPr>
          <a:lstStyle/>
          <a:p>
            <a:pPr indent="-4762" lvl="0" marL="4762" rtl="0" algn="just">
              <a:lnSpc>
                <a:spcPct val="98000"/>
              </a:lnSpc>
              <a:spcBef>
                <a:spcPts val="0"/>
              </a:spcBef>
              <a:spcAft>
                <a:spcPts val="0"/>
              </a:spcAft>
              <a:buNone/>
            </a:pPr>
            <a:r>
              <a:rPr lang="es" sz="1800">
                <a:solidFill>
                  <a:srgbClr val="000000"/>
                </a:solidFill>
                <a:latin typeface="Source Code Pro"/>
                <a:ea typeface="Source Code Pro"/>
                <a:cs typeface="Source Code Pro"/>
                <a:sym typeface="Source Code Pro"/>
              </a:rPr>
              <a:t>Toda lista tiene un puntero inicial que no debe perderse ya que será la única variable que tendremos para referenciar a la lista</a:t>
            </a:r>
            <a:endParaRPr sz="1800">
              <a:solidFill>
                <a:srgbClr val="000000"/>
              </a:solidFill>
              <a:latin typeface="Source Code Pro"/>
              <a:ea typeface="Source Code Pro"/>
              <a:cs typeface="Source Code Pro"/>
              <a:sym typeface="Source Code Pro"/>
            </a:endParaRPr>
          </a:p>
          <a:p>
            <a:pPr indent="-4762" lvl="0" marL="4762" rtl="0" algn="just">
              <a:lnSpc>
                <a:spcPct val="98000"/>
              </a:lnSpc>
              <a:spcBef>
                <a:spcPts val="0"/>
              </a:spcBef>
              <a:spcAft>
                <a:spcPts val="0"/>
              </a:spcAft>
              <a:buClr>
                <a:srgbClr val="000000"/>
              </a:buClr>
              <a:buSzPts val="2000"/>
              <a:buFont typeface="Arial"/>
              <a:buNone/>
            </a:pPr>
            <a:r>
              <a:t/>
            </a:r>
            <a:endParaRPr sz="1800">
              <a:solidFill>
                <a:srgbClr val="000000"/>
              </a:solidFill>
              <a:latin typeface="Source Code Pro"/>
              <a:ea typeface="Source Code Pro"/>
              <a:cs typeface="Source Code Pro"/>
              <a:sym typeface="Source Code Pro"/>
            </a:endParaRPr>
          </a:p>
          <a:p>
            <a:pPr indent="0" lvl="0" marL="0" rtl="0" algn="l">
              <a:spcBef>
                <a:spcPts val="0"/>
              </a:spcBef>
              <a:spcAft>
                <a:spcPts val="0"/>
              </a:spcAft>
              <a:buNone/>
            </a:pPr>
            <a:r>
              <a:rPr b="1" lang="es" sz="1800">
                <a:solidFill>
                  <a:srgbClr val="E69138"/>
                </a:solidFill>
                <a:latin typeface="Source Code Pro"/>
                <a:ea typeface="Source Code Pro"/>
                <a:cs typeface="Source Code Pro"/>
                <a:sym typeface="Source Code Pro"/>
              </a:rPr>
              <a:t>Iniciar una lista vacía:</a:t>
            </a:r>
            <a:endParaRPr b="1" sz="1800">
              <a:solidFill>
                <a:srgbClr val="E69138"/>
              </a:solidFill>
              <a:latin typeface="Source Code Pro"/>
              <a:ea typeface="Source Code Pro"/>
              <a:cs typeface="Source Code Pro"/>
              <a:sym typeface="Source Code Pro"/>
            </a:endParaRPr>
          </a:p>
          <a:p>
            <a:pPr indent="0" lvl="0" marL="251550" rtl="0" algn="l">
              <a:spcBef>
                <a:spcPts val="0"/>
              </a:spcBef>
              <a:spcAft>
                <a:spcPts val="0"/>
              </a:spcAft>
              <a:buNone/>
            </a:pPr>
            <a:r>
              <a:t/>
            </a:r>
            <a:endParaRPr sz="1800">
              <a:solidFill>
                <a:srgbClr val="000000"/>
              </a:solidFill>
              <a:latin typeface="Source Code Pro"/>
              <a:ea typeface="Source Code Pro"/>
              <a:cs typeface="Source Code Pro"/>
              <a:sym typeface="Source Code Pro"/>
            </a:endParaRPr>
          </a:p>
          <a:p>
            <a:pPr indent="0" lvl="0" marL="251550" rtl="0" algn="l">
              <a:spcBef>
                <a:spcPts val="0"/>
              </a:spcBef>
              <a:spcAft>
                <a:spcPts val="0"/>
              </a:spcAft>
              <a:buNone/>
            </a:pPr>
            <a:r>
              <a:rPr lang="es" sz="1800">
                <a:solidFill>
                  <a:srgbClr val="000000"/>
                </a:solidFill>
                <a:latin typeface="Source Code Pro"/>
                <a:ea typeface="Source Code Pro"/>
                <a:cs typeface="Source Code Pro"/>
                <a:sym typeface="Source Code Pro"/>
              </a:rPr>
              <a:t>Nodo* inicio = nullptr;</a:t>
            </a:r>
            <a:endParaRPr sz="1800">
              <a:solidFill>
                <a:srgbClr val="000000"/>
              </a:solidFill>
              <a:latin typeface="Source Code Pro"/>
              <a:ea typeface="Source Code Pro"/>
              <a:cs typeface="Source Code Pro"/>
              <a:sym typeface="Source Code Pro"/>
            </a:endParaRPr>
          </a:p>
          <a:p>
            <a:pPr indent="0" lvl="0" marL="0" rtl="0" algn="l">
              <a:spcBef>
                <a:spcPts val="0"/>
              </a:spcBef>
              <a:spcAft>
                <a:spcPts val="0"/>
              </a:spcAft>
              <a:buNone/>
            </a:pPr>
            <a:r>
              <a:t/>
            </a:r>
            <a:endParaRPr sz="1400">
              <a:solidFill>
                <a:srgbClr val="000000"/>
              </a:solidFill>
              <a:latin typeface="Source Code Pro"/>
              <a:ea typeface="Source Code Pro"/>
              <a:cs typeface="Source Code Pro"/>
              <a:sym typeface="Source Code Pro"/>
            </a:endParaRPr>
          </a:p>
          <a:p>
            <a:pPr indent="0" lvl="0" marL="0" rtl="0" algn="l">
              <a:spcBef>
                <a:spcPts val="0"/>
              </a:spcBef>
              <a:spcAft>
                <a:spcPts val="0"/>
              </a:spcAft>
              <a:buNone/>
            </a:pPr>
            <a:r>
              <a:rPr lang="es" sz="1600">
                <a:solidFill>
                  <a:srgbClr val="000000"/>
                </a:solidFill>
                <a:latin typeface="Source Code Pro"/>
                <a:ea typeface="Source Code Pro"/>
                <a:cs typeface="Source Code Pro"/>
                <a:sym typeface="Source Code Pro"/>
              </a:rPr>
              <a:t>Cuando la lista está recién creada aún no hay nodos, entonces el puntero inicial es nulo. </a:t>
            </a:r>
            <a:endParaRPr sz="1600">
              <a:solidFill>
                <a:srgbClr val="000000"/>
              </a:solidFill>
              <a:latin typeface="Source Code Pro"/>
              <a:ea typeface="Source Code Pro"/>
              <a:cs typeface="Source Code Pro"/>
              <a:sym typeface="Source Code Pro"/>
            </a:endParaRPr>
          </a:p>
          <a:p>
            <a:pPr indent="0" lvl="0" marL="0" rtl="0" algn="l">
              <a:spcBef>
                <a:spcPts val="0"/>
              </a:spcBef>
              <a:spcAft>
                <a:spcPts val="1600"/>
              </a:spcAft>
              <a:buNone/>
            </a:pPr>
            <a:r>
              <a:t/>
            </a:r>
            <a:endParaRPr sz="1600">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80592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800"/>
              </a:spcBef>
              <a:spcAft>
                <a:spcPts val="0"/>
              </a:spcAft>
              <a:buNone/>
            </a:pPr>
            <a:r>
              <a:rPr lang="es" sz="2400"/>
              <a:t>Creación de</a:t>
            </a:r>
            <a:r>
              <a:rPr lang="es" sz="2400"/>
              <a:t> un nodo </a:t>
            </a:r>
            <a:r>
              <a:rPr lang="es" sz="2400"/>
              <a:t>apuntado por el puntero inicial</a:t>
            </a:r>
            <a:endParaRPr sz="2400"/>
          </a:p>
          <a:p>
            <a:pPr indent="0" lvl="0" marL="0" rtl="0" algn="l">
              <a:spcBef>
                <a:spcPts val="0"/>
              </a:spcBef>
              <a:spcAft>
                <a:spcPts val="0"/>
              </a:spcAft>
              <a:buNone/>
            </a:pPr>
            <a:r>
              <a:t/>
            </a:r>
            <a:endParaRPr/>
          </a:p>
        </p:txBody>
      </p:sp>
      <p:sp>
        <p:nvSpPr>
          <p:cNvPr id="124" name="Google Shape;124;p19"/>
          <p:cNvSpPr txBox="1"/>
          <p:nvPr>
            <p:ph idx="1" type="body"/>
          </p:nvPr>
        </p:nvSpPr>
        <p:spPr>
          <a:xfrm>
            <a:off x="729450" y="2078875"/>
            <a:ext cx="7688700" cy="2863800"/>
          </a:xfrm>
          <a:prstGeom prst="rect">
            <a:avLst/>
          </a:prstGeom>
        </p:spPr>
        <p:txBody>
          <a:bodyPr anchorCtr="0" anchor="t" bIns="91425" lIns="91425" spcFirstLastPara="1" rIns="91425" wrap="square" tIns="91425">
            <a:noAutofit/>
          </a:bodyPr>
          <a:lstStyle/>
          <a:p>
            <a:pPr indent="0" lvl="0" marL="251550" rtl="0" algn="l">
              <a:spcBef>
                <a:spcPts val="0"/>
              </a:spcBef>
              <a:spcAft>
                <a:spcPts val="0"/>
              </a:spcAft>
              <a:buNone/>
            </a:pPr>
            <a:r>
              <a:rPr lang="es" sz="1800">
                <a:solidFill>
                  <a:srgbClr val="000000"/>
                </a:solidFill>
                <a:latin typeface="Source Code Pro"/>
                <a:ea typeface="Source Code Pro"/>
                <a:cs typeface="Source Code Pro"/>
                <a:sym typeface="Source Code Pro"/>
              </a:rPr>
              <a:t>Nodo* nuevo = new Nodo();</a:t>
            </a:r>
            <a:endParaRPr sz="1800">
              <a:solidFill>
                <a:srgbClr val="000000"/>
              </a:solidFill>
              <a:latin typeface="Source Code Pro"/>
              <a:ea typeface="Source Code Pro"/>
              <a:cs typeface="Source Code Pro"/>
              <a:sym typeface="Source Code Pro"/>
            </a:endParaRPr>
          </a:p>
          <a:p>
            <a:pPr indent="0" lvl="0" marL="251550" rtl="0" algn="l">
              <a:spcBef>
                <a:spcPts val="0"/>
              </a:spcBef>
              <a:spcAft>
                <a:spcPts val="0"/>
              </a:spcAft>
              <a:buNone/>
            </a:pPr>
            <a:r>
              <a:rPr lang="es" sz="1800">
                <a:solidFill>
                  <a:srgbClr val="000000"/>
                </a:solidFill>
                <a:latin typeface="Source Code Pro"/>
                <a:ea typeface="Source Code Pro"/>
                <a:cs typeface="Source Code Pro"/>
                <a:sym typeface="Source Code Pro"/>
              </a:rPr>
              <a:t>nuevo-&gt;dato = 34;</a:t>
            </a:r>
            <a:endParaRPr sz="1800">
              <a:solidFill>
                <a:srgbClr val="000000"/>
              </a:solidFill>
              <a:latin typeface="Source Code Pro"/>
              <a:ea typeface="Source Code Pro"/>
              <a:cs typeface="Source Code Pro"/>
              <a:sym typeface="Source Code Pro"/>
            </a:endParaRPr>
          </a:p>
          <a:p>
            <a:pPr indent="0" lvl="0" marL="251550" rtl="0" algn="l">
              <a:spcBef>
                <a:spcPts val="0"/>
              </a:spcBef>
              <a:spcAft>
                <a:spcPts val="0"/>
              </a:spcAft>
              <a:buNone/>
            </a:pPr>
            <a:r>
              <a:rPr lang="es" sz="1800">
                <a:solidFill>
                  <a:srgbClr val="000000"/>
                </a:solidFill>
                <a:latin typeface="Source Code Pro"/>
                <a:ea typeface="Source Code Pro"/>
                <a:cs typeface="Source Code Pro"/>
                <a:sym typeface="Source Code Pro"/>
              </a:rPr>
              <a:t>nuevo-&gt;siguiente = nullptr;</a:t>
            </a:r>
            <a:endParaRPr sz="1800">
              <a:solidFill>
                <a:srgbClr val="000000"/>
              </a:solidFill>
              <a:latin typeface="Source Code Pro"/>
              <a:ea typeface="Source Code Pro"/>
              <a:cs typeface="Source Code Pro"/>
              <a:sym typeface="Source Code Pro"/>
            </a:endParaRPr>
          </a:p>
          <a:p>
            <a:pPr indent="0" lvl="0" marL="251550" rtl="0" algn="l">
              <a:spcBef>
                <a:spcPts val="0"/>
              </a:spcBef>
              <a:spcAft>
                <a:spcPts val="0"/>
              </a:spcAft>
              <a:buNone/>
            </a:pPr>
            <a:r>
              <a:rPr lang="es" sz="1800">
                <a:solidFill>
                  <a:srgbClr val="000000"/>
                </a:solidFill>
                <a:latin typeface="Source Code Pro"/>
                <a:ea typeface="Source Code Pro"/>
                <a:cs typeface="Source Code Pro"/>
                <a:sym typeface="Source Code Pro"/>
              </a:rPr>
              <a:t>inicio = nuevo;</a:t>
            </a:r>
            <a:endParaRPr sz="1800">
              <a:solidFill>
                <a:srgbClr val="000000"/>
              </a:solidFill>
              <a:latin typeface="Source Code Pro"/>
              <a:ea typeface="Source Code Pro"/>
              <a:cs typeface="Source Code Pro"/>
              <a:sym typeface="Source Code Pro"/>
            </a:endParaRPr>
          </a:p>
          <a:p>
            <a:pPr indent="0" lvl="0" marL="0" rtl="0" algn="l">
              <a:spcBef>
                <a:spcPts val="0"/>
              </a:spcBef>
              <a:spcAft>
                <a:spcPts val="0"/>
              </a:spcAft>
              <a:buNone/>
            </a:pPr>
            <a:r>
              <a:t/>
            </a:r>
            <a:endParaRPr sz="1400">
              <a:latin typeface="Source Code Pro"/>
              <a:ea typeface="Source Code Pro"/>
              <a:cs typeface="Source Code Pro"/>
              <a:sym typeface="Source Code Pro"/>
            </a:endParaRPr>
          </a:p>
          <a:p>
            <a:pPr indent="0" lvl="0" marL="0" rtl="0" algn="l">
              <a:spcBef>
                <a:spcPts val="1600"/>
              </a:spcBef>
              <a:spcAft>
                <a:spcPts val="0"/>
              </a:spcAft>
              <a:buNone/>
            </a:pPr>
            <a:r>
              <a:rPr lang="es" sz="1400">
                <a:solidFill>
                  <a:srgbClr val="000000"/>
                </a:solidFill>
                <a:latin typeface="Source Code Pro"/>
                <a:ea typeface="Source Code Pro"/>
                <a:cs typeface="Source Code Pro"/>
                <a:sym typeface="Source Code Pro"/>
              </a:rPr>
              <a:t>En este ejemplo, el nodo recién creado es el único que existe y, por tanto, el primero y el último de la lista. Por eso está apuntado por el puntero inicial y su puntero al nodo siguiente es </a:t>
            </a:r>
            <a:r>
              <a:rPr i="1" lang="es" sz="1400">
                <a:solidFill>
                  <a:srgbClr val="000000"/>
                </a:solidFill>
                <a:latin typeface="Source Code Pro"/>
                <a:ea typeface="Source Code Pro"/>
                <a:cs typeface="Source Code Pro"/>
                <a:sym typeface="Source Code Pro"/>
              </a:rPr>
              <a:t>nullptr.</a:t>
            </a:r>
            <a:endParaRPr sz="1400">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800"/>
              </a:spcBef>
              <a:spcAft>
                <a:spcPts val="0"/>
              </a:spcAft>
              <a:buNone/>
            </a:pPr>
            <a:r>
              <a:rPr lang="es"/>
              <a:t>Recorrido de una lista</a:t>
            </a:r>
            <a:endParaRPr/>
          </a:p>
          <a:p>
            <a:pPr indent="0" lvl="0" marL="0" rtl="0" algn="l">
              <a:spcBef>
                <a:spcPts val="0"/>
              </a:spcBef>
              <a:spcAft>
                <a:spcPts val="0"/>
              </a:spcAft>
              <a:buNone/>
            </a:pPr>
            <a:r>
              <a:t/>
            </a:r>
            <a:endParaRPr/>
          </a:p>
        </p:txBody>
      </p:sp>
      <p:sp>
        <p:nvSpPr>
          <p:cNvPr id="130" name="Google Shape;130;p20"/>
          <p:cNvSpPr txBox="1"/>
          <p:nvPr>
            <p:ph idx="1" type="body"/>
          </p:nvPr>
        </p:nvSpPr>
        <p:spPr>
          <a:xfrm>
            <a:off x="729450" y="2003600"/>
            <a:ext cx="8318700" cy="2996700"/>
          </a:xfrm>
          <a:prstGeom prst="rect">
            <a:avLst/>
          </a:prstGeom>
        </p:spPr>
        <p:txBody>
          <a:bodyPr anchorCtr="0" anchor="t" bIns="91425" lIns="91425" spcFirstLastPara="1" rIns="91425" wrap="square" tIns="91425">
            <a:noAutofit/>
          </a:bodyPr>
          <a:lstStyle/>
          <a:p>
            <a:pPr indent="-4762" lvl="0" marL="4762" rtl="0" algn="l">
              <a:lnSpc>
                <a:spcPct val="98000"/>
              </a:lnSpc>
              <a:spcBef>
                <a:spcPts val="0"/>
              </a:spcBef>
              <a:spcAft>
                <a:spcPts val="0"/>
              </a:spcAft>
              <a:buClr>
                <a:srgbClr val="000000"/>
              </a:buClr>
              <a:buSzPts val="2000"/>
              <a:buFont typeface="Verdana"/>
              <a:buNone/>
            </a:pPr>
            <a:r>
              <a:rPr lang="es" sz="1600">
                <a:solidFill>
                  <a:srgbClr val="000000"/>
                </a:solidFill>
                <a:latin typeface="Source Code Pro"/>
                <a:ea typeface="Source Code Pro"/>
                <a:cs typeface="Source Code Pro"/>
                <a:sym typeface="Source Code Pro"/>
              </a:rPr>
              <a:t>Para </a:t>
            </a:r>
            <a:r>
              <a:rPr b="1" lang="es" sz="1600">
                <a:solidFill>
                  <a:srgbClr val="000000"/>
                </a:solidFill>
                <a:latin typeface="Source Code Pro"/>
                <a:ea typeface="Source Code Pro"/>
                <a:cs typeface="Source Code Pro"/>
                <a:sym typeface="Source Code Pro"/>
              </a:rPr>
              <a:t>recorrer</a:t>
            </a:r>
            <a:r>
              <a:rPr lang="es" sz="1600">
                <a:solidFill>
                  <a:srgbClr val="000000"/>
                </a:solidFill>
                <a:latin typeface="Source Code Pro"/>
                <a:ea typeface="Source Code Pro"/>
                <a:cs typeface="Source Code Pro"/>
                <a:sym typeface="Source Code Pro"/>
              </a:rPr>
              <a:t> una lista será necesario empezar por el primer nodo y “visitar” cada uno de los demás nodos, realizando las operaciones deseadas</a:t>
            </a:r>
            <a:endParaRPr sz="1600">
              <a:solidFill>
                <a:srgbClr val="000000"/>
              </a:solidFill>
              <a:latin typeface="Source Code Pro"/>
              <a:ea typeface="Source Code Pro"/>
              <a:cs typeface="Source Code Pro"/>
              <a:sym typeface="Source Code Pro"/>
            </a:endParaRPr>
          </a:p>
          <a:p>
            <a:pPr indent="0" lvl="0" marL="0" rtl="0" algn="l">
              <a:spcBef>
                <a:spcPts val="0"/>
              </a:spcBef>
              <a:spcAft>
                <a:spcPts val="0"/>
              </a:spcAft>
              <a:buNone/>
            </a:pPr>
            <a:r>
              <a:t/>
            </a:r>
            <a:endParaRPr sz="1600">
              <a:solidFill>
                <a:srgbClr val="000000"/>
              </a:solidFill>
              <a:latin typeface="Source Code Pro"/>
              <a:ea typeface="Source Code Pro"/>
              <a:cs typeface="Source Code Pro"/>
              <a:sym typeface="Source Code Pro"/>
            </a:endParaRPr>
          </a:p>
          <a:p>
            <a:pPr indent="-330200" lvl="0" marL="457200" rtl="0" algn="l">
              <a:spcBef>
                <a:spcPts val="0"/>
              </a:spcBef>
              <a:spcAft>
                <a:spcPts val="0"/>
              </a:spcAft>
              <a:buClr>
                <a:srgbClr val="000000"/>
              </a:buClr>
              <a:buSzPts val="1600"/>
              <a:buFont typeface="Source Code Pro"/>
              <a:buAutoNum type="arabicPeriod"/>
            </a:pPr>
            <a:r>
              <a:rPr lang="es" sz="1600">
                <a:solidFill>
                  <a:srgbClr val="000000"/>
                </a:solidFill>
                <a:latin typeface="Source Code Pro"/>
                <a:ea typeface="Source Code Pro"/>
                <a:cs typeface="Source Code Pro"/>
                <a:sym typeface="Source Code Pro"/>
              </a:rPr>
              <a:t>Se copia el puntero inicial en otra variable (ya que, si se modifica el puntero inicial, se modifica el comienzo de la lista).</a:t>
            </a:r>
            <a:endParaRPr sz="1600">
              <a:solidFill>
                <a:srgbClr val="000000"/>
              </a:solidFill>
              <a:latin typeface="Source Code Pro"/>
              <a:ea typeface="Source Code Pro"/>
              <a:cs typeface="Source Code Pro"/>
              <a:sym typeface="Source Code Pro"/>
            </a:endParaRPr>
          </a:p>
          <a:p>
            <a:pPr indent="0" lvl="0" marL="457200" rtl="0" algn="l">
              <a:spcBef>
                <a:spcPts val="0"/>
              </a:spcBef>
              <a:spcAft>
                <a:spcPts val="0"/>
              </a:spcAft>
              <a:buNone/>
            </a:pPr>
            <a:r>
              <a:rPr lang="es" sz="1600">
                <a:solidFill>
                  <a:srgbClr val="000000"/>
                </a:solidFill>
                <a:latin typeface="Source Code Pro"/>
                <a:ea typeface="Source Code Pro"/>
                <a:cs typeface="Source Code Pro"/>
                <a:sym typeface="Source Code Pro"/>
              </a:rPr>
              <a:t> </a:t>
            </a:r>
            <a:endParaRPr sz="1600">
              <a:solidFill>
                <a:srgbClr val="000000"/>
              </a:solidFill>
              <a:latin typeface="Source Code Pro"/>
              <a:ea typeface="Source Code Pro"/>
              <a:cs typeface="Source Code Pro"/>
              <a:sym typeface="Source Code Pro"/>
            </a:endParaRPr>
          </a:p>
          <a:p>
            <a:pPr indent="-330200" lvl="0" marL="457200" rtl="0" algn="l">
              <a:spcBef>
                <a:spcPts val="0"/>
              </a:spcBef>
              <a:spcAft>
                <a:spcPts val="0"/>
              </a:spcAft>
              <a:buClr>
                <a:srgbClr val="000000"/>
              </a:buClr>
              <a:buSzPts val="1600"/>
              <a:buFont typeface="Source Code Pro"/>
              <a:buAutoNum type="arabicPeriod"/>
            </a:pPr>
            <a:r>
              <a:rPr lang="es" sz="1600">
                <a:solidFill>
                  <a:srgbClr val="000000"/>
                </a:solidFill>
                <a:latin typeface="Source Code Pro"/>
                <a:ea typeface="Source Code Pro"/>
                <a:cs typeface="Source Code Pro"/>
                <a:sym typeface="Source Code Pro"/>
              </a:rPr>
              <a:t>Se avanza recorriendo la lista hasta encontrar un nodo que tenga como siguiente a nullptr (es decir, hasta encontrar al último nodo).</a:t>
            </a:r>
            <a:endParaRPr sz="1600">
              <a:solidFill>
                <a:srgbClr val="000000"/>
              </a:solidFill>
              <a:latin typeface="Source Code Pro"/>
              <a:ea typeface="Source Code Pro"/>
              <a:cs typeface="Source Code Pro"/>
              <a:sym typeface="Source Code Pro"/>
            </a:endParaRPr>
          </a:p>
          <a:p>
            <a:pPr indent="0" lvl="0" marL="0" rtl="0" algn="l">
              <a:spcBef>
                <a:spcPts val="0"/>
              </a:spcBef>
              <a:spcAft>
                <a:spcPts val="0"/>
              </a:spcAft>
              <a:buNone/>
            </a:pPr>
            <a:r>
              <a:t/>
            </a:r>
            <a:endParaRPr sz="1400">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800"/>
              </a:spcBef>
              <a:spcAft>
                <a:spcPts val="0"/>
              </a:spcAft>
              <a:buNone/>
            </a:pPr>
            <a:r>
              <a:rPr lang="es"/>
              <a:t>Recorrido de una lista</a:t>
            </a:r>
            <a:endParaRPr/>
          </a:p>
        </p:txBody>
      </p:sp>
      <p:sp>
        <p:nvSpPr>
          <p:cNvPr id="136" name="Google Shape;136;p21"/>
          <p:cNvSpPr txBox="1"/>
          <p:nvPr>
            <p:ph idx="1" type="body"/>
          </p:nvPr>
        </p:nvSpPr>
        <p:spPr>
          <a:xfrm>
            <a:off x="729450" y="1960375"/>
            <a:ext cx="8304300" cy="3068700"/>
          </a:xfrm>
          <a:prstGeom prst="rect">
            <a:avLst/>
          </a:prstGeom>
        </p:spPr>
        <p:txBody>
          <a:bodyPr anchorCtr="0" anchor="t" bIns="91425" lIns="91425" spcFirstLastPara="1" rIns="91425" wrap="square" tIns="91425">
            <a:noAutofit/>
          </a:bodyPr>
          <a:lstStyle/>
          <a:p>
            <a:pPr indent="0" lvl="0" marL="251550" rtl="0" algn="l">
              <a:spcBef>
                <a:spcPts val="0"/>
              </a:spcBef>
              <a:spcAft>
                <a:spcPts val="0"/>
              </a:spcAft>
              <a:buNone/>
            </a:pPr>
            <a:r>
              <a:rPr b="1" lang="es" sz="1600">
                <a:solidFill>
                  <a:schemeClr val="accent3"/>
                </a:solidFill>
                <a:latin typeface="Source Code Pro"/>
                <a:ea typeface="Source Code Pro"/>
                <a:cs typeface="Source Code Pro"/>
                <a:sym typeface="Source Code Pro"/>
              </a:rPr>
              <a:t>Usando While:</a:t>
            </a:r>
            <a:endParaRPr b="1" sz="1600">
              <a:solidFill>
                <a:schemeClr val="accent3"/>
              </a:solidFill>
              <a:latin typeface="Source Code Pro"/>
              <a:ea typeface="Source Code Pro"/>
              <a:cs typeface="Source Code Pro"/>
              <a:sym typeface="Source Code Pro"/>
            </a:endParaRPr>
          </a:p>
          <a:p>
            <a:pPr indent="0" lvl="0" marL="1165950" rtl="0" algn="l">
              <a:spcBef>
                <a:spcPts val="0"/>
              </a:spcBef>
              <a:spcAft>
                <a:spcPts val="0"/>
              </a:spcAft>
              <a:buNone/>
            </a:pPr>
            <a:r>
              <a:rPr lang="es" sz="1600">
                <a:solidFill>
                  <a:schemeClr val="dk2"/>
                </a:solidFill>
                <a:latin typeface="Source Code Pro"/>
                <a:ea typeface="Source Code Pro"/>
                <a:cs typeface="Source Code Pro"/>
                <a:sym typeface="Source Code Pro"/>
              </a:rPr>
              <a:t>Nodo* aux = inicio;</a:t>
            </a:r>
            <a:endParaRPr sz="1600">
              <a:solidFill>
                <a:schemeClr val="dk2"/>
              </a:solidFill>
              <a:latin typeface="Source Code Pro"/>
              <a:ea typeface="Source Code Pro"/>
              <a:cs typeface="Source Code Pro"/>
              <a:sym typeface="Source Code Pro"/>
            </a:endParaRPr>
          </a:p>
          <a:p>
            <a:pPr indent="0" lvl="0" marL="1165950" rtl="0" algn="l">
              <a:spcBef>
                <a:spcPts val="0"/>
              </a:spcBef>
              <a:spcAft>
                <a:spcPts val="0"/>
              </a:spcAft>
              <a:buNone/>
            </a:pPr>
            <a:r>
              <a:rPr lang="es" sz="1600">
                <a:solidFill>
                  <a:schemeClr val="dk2"/>
                </a:solidFill>
                <a:latin typeface="Source Code Pro"/>
                <a:ea typeface="Source Code Pro"/>
                <a:cs typeface="Source Code Pro"/>
                <a:sym typeface="Source Code Pro"/>
              </a:rPr>
              <a:t>while(aux != nullptr){</a:t>
            </a:r>
            <a:endParaRPr sz="1600">
              <a:solidFill>
                <a:schemeClr val="dk2"/>
              </a:solidFill>
              <a:latin typeface="Source Code Pro"/>
              <a:ea typeface="Source Code Pro"/>
              <a:cs typeface="Source Code Pro"/>
              <a:sym typeface="Source Code Pro"/>
            </a:endParaRPr>
          </a:p>
          <a:p>
            <a:pPr indent="0" lvl="0" marL="1165950" rtl="0" algn="l">
              <a:spcBef>
                <a:spcPts val="0"/>
              </a:spcBef>
              <a:spcAft>
                <a:spcPts val="0"/>
              </a:spcAft>
              <a:buNone/>
            </a:pPr>
            <a:r>
              <a:rPr lang="es" sz="1600">
                <a:solidFill>
                  <a:schemeClr val="dk2"/>
                </a:solidFill>
                <a:latin typeface="Source Code Pro"/>
                <a:ea typeface="Source Code Pro"/>
                <a:cs typeface="Source Code Pro"/>
                <a:sym typeface="Source Code Pro"/>
              </a:rPr>
              <a:t>	cout &lt;&lt; aux-&gt;dato &lt;&lt; endl;</a:t>
            </a:r>
            <a:endParaRPr sz="1600">
              <a:solidFill>
                <a:schemeClr val="dk2"/>
              </a:solidFill>
              <a:latin typeface="Source Code Pro"/>
              <a:ea typeface="Source Code Pro"/>
              <a:cs typeface="Source Code Pro"/>
              <a:sym typeface="Source Code Pro"/>
            </a:endParaRPr>
          </a:p>
          <a:p>
            <a:pPr indent="0" lvl="0" marL="1165950" rtl="0" algn="l">
              <a:spcBef>
                <a:spcPts val="0"/>
              </a:spcBef>
              <a:spcAft>
                <a:spcPts val="0"/>
              </a:spcAft>
              <a:buNone/>
            </a:pPr>
            <a:r>
              <a:rPr lang="es" sz="1600">
                <a:solidFill>
                  <a:schemeClr val="dk2"/>
                </a:solidFill>
                <a:latin typeface="Source Code Pro"/>
                <a:ea typeface="Source Code Pro"/>
                <a:cs typeface="Source Code Pro"/>
                <a:sym typeface="Source Code Pro"/>
              </a:rPr>
              <a:t>	aux = aux-&gt;siguiente;</a:t>
            </a:r>
            <a:endParaRPr sz="1600">
              <a:solidFill>
                <a:schemeClr val="dk2"/>
              </a:solidFill>
              <a:latin typeface="Source Code Pro"/>
              <a:ea typeface="Source Code Pro"/>
              <a:cs typeface="Source Code Pro"/>
              <a:sym typeface="Source Code Pro"/>
            </a:endParaRPr>
          </a:p>
          <a:p>
            <a:pPr indent="0" lvl="0" marL="1165950" rtl="0" algn="l">
              <a:spcBef>
                <a:spcPts val="0"/>
              </a:spcBef>
              <a:spcAft>
                <a:spcPts val="0"/>
              </a:spcAft>
              <a:buNone/>
            </a:pPr>
            <a:r>
              <a:rPr lang="es" sz="1600">
                <a:solidFill>
                  <a:schemeClr val="dk2"/>
                </a:solidFill>
                <a:latin typeface="Source Code Pro"/>
                <a:ea typeface="Source Code Pro"/>
                <a:cs typeface="Source Code Pro"/>
                <a:sym typeface="Source Code Pro"/>
              </a:rPr>
              <a:t>}</a:t>
            </a:r>
            <a:endParaRPr sz="1600">
              <a:solidFill>
                <a:schemeClr val="dk2"/>
              </a:solidFill>
              <a:latin typeface="Source Code Pro"/>
              <a:ea typeface="Source Code Pro"/>
              <a:cs typeface="Source Code Pro"/>
              <a:sym typeface="Source Code Pro"/>
            </a:endParaRPr>
          </a:p>
          <a:p>
            <a:pPr indent="0" lvl="0" marL="251550" rtl="0" algn="l">
              <a:spcBef>
                <a:spcPts val="0"/>
              </a:spcBef>
              <a:spcAft>
                <a:spcPts val="0"/>
              </a:spcAft>
              <a:buNone/>
            </a:pPr>
            <a:r>
              <a:rPr b="1" lang="es" sz="1600">
                <a:solidFill>
                  <a:schemeClr val="accent3"/>
                </a:solidFill>
                <a:latin typeface="Source Code Pro"/>
                <a:ea typeface="Source Code Pro"/>
                <a:cs typeface="Source Code Pro"/>
                <a:sym typeface="Source Code Pro"/>
              </a:rPr>
              <a:t>Usando for:</a:t>
            </a:r>
            <a:endParaRPr b="1" sz="1600">
              <a:solidFill>
                <a:schemeClr val="accent3"/>
              </a:solidFill>
              <a:latin typeface="Source Code Pro"/>
              <a:ea typeface="Source Code Pro"/>
              <a:cs typeface="Source Code Pro"/>
              <a:sym typeface="Source Code Pro"/>
            </a:endParaRPr>
          </a:p>
          <a:p>
            <a:pPr indent="0" lvl="0" marL="251550" rtl="0" algn="l">
              <a:spcBef>
                <a:spcPts val="0"/>
              </a:spcBef>
              <a:spcAft>
                <a:spcPts val="0"/>
              </a:spcAft>
              <a:buNone/>
            </a:pPr>
            <a:r>
              <a:rPr lang="es" sz="1600">
                <a:solidFill>
                  <a:schemeClr val="dk2"/>
                </a:solidFill>
                <a:latin typeface="Source Code Pro"/>
                <a:ea typeface="Source Code Pro"/>
                <a:cs typeface="Source Code Pro"/>
                <a:sym typeface="Source Code Pro"/>
              </a:rPr>
              <a:t>for (Nodo* aux = inicio; aux != nullptr; aux = aux-&gt;siguiente)</a:t>
            </a:r>
            <a:endParaRPr sz="1600">
              <a:solidFill>
                <a:schemeClr val="dk2"/>
              </a:solidFill>
              <a:latin typeface="Source Code Pro"/>
              <a:ea typeface="Source Code Pro"/>
              <a:cs typeface="Source Code Pro"/>
              <a:sym typeface="Source Code Pro"/>
            </a:endParaRPr>
          </a:p>
          <a:p>
            <a:pPr indent="0" lvl="0" marL="251550" rtl="0" algn="l">
              <a:spcBef>
                <a:spcPts val="0"/>
              </a:spcBef>
              <a:spcAft>
                <a:spcPts val="0"/>
              </a:spcAft>
              <a:buNone/>
            </a:pPr>
            <a:r>
              <a:rPr lang="es" sz="1600">
                <a:solidFill>
                  <a:schemeClr val="dk2"/>
                </a:solidFill>
                <a:latin typeface="Source Code Pro"/>
                <a:ea typeface="Source Code Pro"/>
                <a:cs typeface="Source Code Pro"/>
                <a:sym typeface="Source Code Pro"/>
              </a:rPr>
              <a:t>       cout &lt;&lt; aux-&gt;dato &lt;&lt; endl;</a:t>
            </a:r>
            <a:endParaRPr sz="1600">
              <a:solidFill>
                <a:schemeClr val="dk2"/>
              </a:solidFill>
              <a:latin typeface="Source Code Pro"/>
              <a:ea typeface="Source Code Pro"/>
              <a:cs typeface="Source Code Pro"/>
              <a:sym typeface="Source Code Pro"/>
            </a:endParaRPr>
          </a:p>
          <a:p>
            <a:pPr indent="0" lvl="0" marL="251550" rtl="0" algn="l">
              <a:spcBef>
                <a:spcPts val="0"/>
              </a:spcBef>
              <a:spcAft>
                <a:spcPts val="0"/>
              </a:spcAft>
              <a:buNone/>
            </a:pPr>
            <a:r>
              <a:t/>
            </a:r>
            <a:endParaRPr sz="1600">
              <a:solidFill>
                <a:schemeClr val="dk2"/>
              </a:solidFill>
              <a:latin typeface="Source Code Pro"/>
              <a:ea typeface="Source Code Pro"/>
              <a:cs typeface="Source Code Pro"/>
              <a:sym typeface="Source Code Pro"/>
            </a:endParaRPr>
          </a:p>
          <a:p>
            <a:pPr indent="0" lvl="0" marL="251550" rtl="0" algn="l">
              <a:spcBef>
                <a:spcPts val="0"/>
              </a:spcBef>
              <a:spcAft>
                <a:spcPts val="0"/>
              </a:spcAft>
              <a:buNone/>
            </a:pPr>
            <a:r>
              <a:t/>
            </a:r>
            <a:endParaRPr sz="1600">
              <a:solidFill>
                <a:srgbClr val="000000"/>
              </a:solidFill>
              <a:latin typeface="Source Code Pro"/>
              <a:ea typeface="Source Code Pro"/>
              <a:cs typeface="Source Code Pro"/>
              <a:sym typeface="Source Code Pro"/>
            </a:endParaRPr>
          </a:p>
          <a:p>
            <a:pPr indent="0" lvl="0" marL="251550" rtl="0" algn="l">
              <a:spcBef>
                <a:spcPts val="0"/>
              </a:spcBef>
              <a:spcAft>
                <a:spcPts val="0"/>
              </a:spcAft>
              <a:buNone/>
            </a:pPr>
            <a:r>
              <a:t/>
            </a:r>
            <a:endParaRPr sz="1600">
              <a:solidFill>
                <a:srgbClr val="000000"/>
              </a:solidFill>
              <a:latin typeface="Source Code Pro"/>
              <a:ea typeface="Source Code Pro"/>
              <a:cs typeface="Source Code Pro"/>
              <a:sym typeface="Source Code Pro"/>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