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Source Code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0D0F98-7600-40BD-9DC9-B29E4267A000}">
  <a:tblStyle styleId="{290D0F98-7600-40BD-9DC9-B29E4267A0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4.xml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6faf343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6faf343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6faf343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6faf343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6faf34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6faf34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df89e33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df89e33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6faf34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6faf34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7dc58f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7dc58f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7dc58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7dc58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6faf34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6faf34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6faf34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6faf34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df89e33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df89e33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6faf34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6faf34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f89e33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df89e33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f89e33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f89e33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7dc58f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7dc58f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7dc58f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7dc58f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bff610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bff610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6faf343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6faf343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f89e33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df89e33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f89e33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f89e3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6faf343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6faf34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6faf3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6faf3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6faf343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6faf34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f89e33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df89e33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uso principal y más potente de los punteros es el manejo de la memoria dinámica (heap).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C++ dispone de dos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operadores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 manejar la memoria dinámica: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New: Reserva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Delete:Libera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64450"/>
            <a:ext cx="8026800" cy="24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B479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p;    →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Puntero a entero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Sin inicializar (no apunta a nada)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 = new int; →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Reserva en la heap espacio para un int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 devuelve la dirección de ese entero, la cual asigna a p</a:t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delete p; →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Libera la memoria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(p sigue apuntando al mismo lugar, por lo que no es un puntero válido)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Ejemplo de variable alocada en la heap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4869925" y="2078875"/>
            <a:ext cx="39333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Cuando declaramos el puntero entero d, utilizando la instrucción new, lo que se hace es reservar un espacio para almacenar un entero en la memoria heap.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variable d es un puntero entero que reside en la stack y apunta a un entero que reside en la heap.</a:t>
            </a:r>
            <a:endParaRPr sz="15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00" y="2078875"/>
            <a:ext cx="4602026" cy="29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7650" y="61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 y Heap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7650" y="1441200"/>
            <a:ext cx="76887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Y, ¿por qué querríamos guardar cosas en la memoria heap?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problema de la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stack 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 que es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estática 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limitada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el espacio que se le reserva al iniciarse el programa no puede cambiar durante la ejecución. 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memoria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heap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dinámica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si se necesita más espacio, el sistema operativo se encargará de otorgarlo.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Pero la memoria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heap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es gestionada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automáticamente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 diferencia de la stack que sí lo es) sino que es responsabilidad del programador: esto significa que las instrucciones para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reservar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(new) y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desalojar 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(delete)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espacio deben ser explícitas.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 y Heap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1853850"/>
            <a:ext cx="8246700" cy="30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b="1" lang="es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emory leak (Fuga de memoria)</a:t>
            </a:r>
            <a:endParaRPr sz="20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 un dato que reside en la heap deja de estar apuntado por un puntero se vuelve inaccesible y ya no habrá forma de desalojarlo hasta que el programa finalice.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existencia de datos inaccesibles en la memoria heap es llamada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memory leak 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puede ocasionar que el programa termine de manera inesperada por falta de memoria.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Memory leak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7650" y="2055175"/>
            <a:ext cx="76887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funcion(){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int* num=new int;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variable num es un puntero que reside en la stack, y apunta a un entero que reside en la heap. Al finalizar la función, num se desaloja automáticamente de la stack pero el entero apuntado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queda (inaccesible) en la heap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Algunos lenguajes (no así C++) incluyen algoritmos para evitar los memory leaks, llamados “recolectores de basura”.</a:t>
            </a:r>
            <a:endParaRPr b="1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 y Heap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7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b="1" lang="es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angling pointer (Puntero colgante)</a:t>
            </a:r>
            <a:endParaRPr b="1"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problema opuesto al memory leak es lo que se llama “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dangling pointer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”: un puntero queda apuntando a una dirección de memoria de la heap que ya fue desalojada. 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Esto causa errores del tipo “segmentation fault”.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Dangling pointer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1802175"/>
            <a:ext cx="7688700" cy="31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int* puntero1=new int;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int* puntero2=puntero1;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delete puntero1;</a:t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instrucción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int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reserva, en la heap, un espacio suficiente para almacenar un entero, y su dirección de memoria queda guardada en la variable puntero1 (que reside en la stack). 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variable puntero2 (también en la stack) contendrá la misma dirección que puntero1.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 el uso de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se elimina el espacio de memoria heap que es apuntado por puntero1 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qué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,es el mismo al que apunta puntero2.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Así, puntero2 es un dangling pointer que referencia a una dirección de memoria que ha quedado inaccesible.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30"/>
          <p:cNvGraphicFramePr/>
          <p:nvPr/>
        </p:nvGraphicFramePr>
        <p:xfrm>
          <a:off x="642900" y="33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{290D0F98-7600-40BD-9DC9-B29E4267A000}</a:tableStyleId>
              </a:tblPr>
              <a:tblGrid>
                <a:gridCol w="3965300"/>
                <a:gridCol w="3965300"/>
              </a:tblGrid>
              <a:tr h="5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Stack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Heap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7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Espacio limitado y fijo al iniciar la ejecución del programa (estática)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Puede crecer a medida que se requiere más espacio (dinámica)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70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 utiliza cuando declaramos variables de tipos de datos simples.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Permite almacenar datos mediante punteros (que están en la stack)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6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Los datos almacenados pueden usarse sin punteros o con punteros.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Los datos sólo se acceden mediante punteros.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6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Las variables se desalojan automáticamente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Manejada manualmente por el programador (new / delete).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6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Verdana"/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Almacenamiento</a:t>
                      </a: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contiguo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Almacenamiento no contiguo (puede producirse fragmentación)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9450" y="64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 - Asignación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7650" y="1301175"/>
            <a:ext cx="8196900" cy="3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a = </a:t>
            </a:r>
            <a:r>
              <a:rPr b="1" lang="es" sz="15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variable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contiene la dirección de memoria que le devolvió el operador new, donde podrá guardarse un dato de tipo int.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Como sucede con cualquier otra variable, podemos copiar el valor que guarda un puntero (una dirección de memoria), en otra variable del mismo tipo.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t/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numero = new int;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otro = numero;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otro = 72;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Así, tendremos dos punteros que apuntan a la misma dirección.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puntero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 un tipo especial de variable que contiene la dirección de memoria de una variable.</a:t>
            </a:r>
            <a:endParaRPr b="1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esa dirección de memoria puede haber cualquier clase de variable: un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,un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un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un arreglo, una estructura, una función, otro puntero.</a:t>
            </a:r>
            <a:endParaRPr b="1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62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1331800"/>
            <a:ext cx="76887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Resumiendo: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34290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•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Siempre que aparezca un asterisco (*) en una definición de variable, ésta es una variable puntero.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34290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•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Siempre que aparezca un asterisco (*) delante de una variable puntero, se accede a la variable referenciada por el puntero.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&lt;&lt; *puntero;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7650" y="64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3" y="1536306"/>
            <a:ext cx="6753550" cy="334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1837750"/>
            <a:ext cx="7688700" cy="31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lang="es" sz="1400">
                <a:solidFill>
                  <a:srgbClr val="CC412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s" sz="1400">
                <a:solidFill>
                  <a:srgbClr val="CC412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puede usarse para asignar dinámicamente memoria para cualquier tipo de C++ (incorporado o definido por el usuario)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B4794"/>
              </a:buClr>
              <a:buSzPts val="1500"/>
              <a:buFont typeface="Consolas"/>
              <a:buNone/>
            </a:pPr>
            <a:r>
              <a:rPr b="1" lang="es" sz="1400">
                <a:solidFill>
                  <a:srgbClr val="6B479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Persona {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nombre;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 edad;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Persona *p = new persona 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acceder a los campos de una estructura hay que desreferenciar al puntero: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(*p).nombre = “María”; </a:t>
            </a:r>
            <a:endParaRPr b="1"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Los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son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necesarios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porque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“.”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tiene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mayor precedencia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“*”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5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Operador </a:t>
            </a:r>
            <a:r>
              <a:rPr b="1" lang="es" sz="1400">
                <a:solidFill>
                  <a:srgbClr val="CC412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Simplifica el acceso a los campos de una estructura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(*p).nombre = “María”; 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 equivalente a: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-&gt; nombre = “María”; 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operador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 desreferencia 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 puntero y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accede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un campo</a:t>
            </a:r>
            <a:r>
              <a:rPr lang="es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la struct, todo junto.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970775" y="330125"/>
            <a:ext cx="64152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presentación fue diseñada por el siguiente equipo docente: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Dra. Claudia Russo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Lic. Paula Lencina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Lic. Cecilia Rastelli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María Lanzillotta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AC. Marina Rodríguez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AC. David Fernández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Prog. Trinidad Picco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7250" y="3308339"/>
            <a:ext cx="5476875" cy="108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 - Declaración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B4794"/>
                </a:solidFill>
                <a:latin typeface="Consolas"/>
                <a:ea typeface="Consolas"/>
                <a:cs typeface="Consolas"/>
                <a:sym typeface="Consolas"/>
              </a:rPr>
              <a:t>&lt;tipo&gt;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&lt;identificador&gt;;</a:t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 declarar el puntero, ponemos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“*”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entre el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tipo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 el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identificador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lo que indica que se trata de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puntero a un valor del tipo dado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“*” forma parte del identificador.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B4794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6B479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x;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 - Declaración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B479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x, y; --&gt;  </a:t>
            </a:r>
            <a:r>
              <a:rPr lang="es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sólo x es un puntero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B479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x, * y;</a:t>
            </a:r>
            <a:endParaRPr sz="2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Otro detalle es que el </a:t>
            </a:r>
            <a:r>
              <a:rPr b="1"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puede estar: pegado al tipo de dato al que se apunta, pegado al nombre de la variable, o separado de ambos. Todas las formas son válidas y significan lo mismo.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 - Declaración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990050"/>
            <a:ext cx="76887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 </a:t>
            </a:r>
            <a:r>
              <a:rPr b="1"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declarar</a:t>
            </a: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un puntero no se le asigna automáticamente una </a:t>
            </a:r>
            <a:r>
              <a:rPr b="1"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dirección de memoria válida</a:t>
            </a: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por lo que normalmente es necesario </a:t>
            </a:r>
            <a:r>
              <a:rPr b="1"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inicializarlo</a:t>
            </a: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t/>
            </a:r>
            <a:endParaRPr sz="1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Como cualquier otra variable, mientras no se le asigne un valor, contiene "</a:t>
            </a:r>
            <a:r>
              <a:rPr b="1"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datos basura</a:t>
            </a: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".</a:t>
            </a:r>
            <a:endParaRPr sz="1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decir "no apunta a nada" usamos el valor </a:t>
            </a:r>
            <a:r>
              <a:rPr b="1"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r>
              <a:rPr lang="es" sz="1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21300" y="61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Punteros - Desreferencia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301175"/>
            <a:ext cx="7688700" cy="3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obtener el dato referenciado por el puntero se usa </a:t>
            </a:r>
            <a:r>
              <a:rPr b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que se lee “el dato apuntado por” (operador de </a:t>
            </a:r>
            <a:r>
              <a:rPr i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indirección 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 </a:t>
            </a:r>
            <a:r>
              <a:rPr i="1"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desreferencia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puntero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 otras variables que no son punteros, al poner su nombre se está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referenciando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directamente al dato que contienen.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 los punteros hay un nivel más de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indirección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al poner su nombre no obtenemos directamente el dato, sino que obtenemos la dirección a donde hay que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ir a buscar el dato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Para indicar "</a:t>
            </a:r>
            <a:r>
              <a:rPr i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ir a buscar el dato a esta dirección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se usa el operador de indirección </a:t>
            </a:r>
            <a:r>
              <a:rPr b="1"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s" sz="1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7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 Ram: Stack y Heap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158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Dos sectores de la memoria Ram.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Divisiones lógicas  (no existe una división física que indique 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qué</a:t>
            </a:r>
            <a:r>
              <a:rPr lang="e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parte está destinada a stack y qué parte a heap)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800" y="599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Ejemplo de variable</a:t>
            </a:r>
            <a:r>
              <a:rPr lang="es" sz="2400"/>
              <a:t>s</a:t>
            </a:r>
            <a:r>
              <a:rPr lang="es" sz="2400"/>
              <a:t> que </a:t>
            </a:r>
            <a:r>
              <a:rPr lang="es" sz="2400"/>
              <a:t>están</a:t>
            </a:r>
            <a:r>
              <a:rPr lang="es" sz="2400"/>
              <a:t> todas en la stack</a:t>
            </a:r>
            <a:endParaRPr sz="24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0" y="1561425"/>
            <a:ext cx="4292925" cy="28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643600" y="1331800"/>
            <a:ext cx="41739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Cuando declaramos las variables tipo int y char, ambas van a la stack con sus respectivas direcciones de memoria.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Cuando declaramos el puntero c, ese también va a estar dentro de la stack y en este caso almacena una dirección de memoria de una variable que está en la stack </a:t>
            </a:r>
            <a:r>
              <a:rPr lang="es" sz="1600"/>
              <a:t>también</a:t>
            </a:r>
            <a:r>
              <a:rPr lang="es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Podría pasar que la dirección de memoria donde apunta c esté en la heap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56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 y Heap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1469575"/>
            <a:ext cx="7688700" cy="3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Pero también es posible almacenar datos en la memoria </a:t>
            </a:r>
            <a:r>
              <a:rPr b="1" lang="es" sz="2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heap</a:t>
            </a:r>
            <a:r>
              <a:rPr lang="es" sz="2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 sz="2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s" sz="2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Estos datos </a:t>
            </a:r>
            <a:r>
              <a:rPr b="1" lang="es" sz="2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sólo pueden accederse mediante punteros</a:t>
            </a:r>
            <a:r>
              <a:rPr lang="es" sz="22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ya que no tienen un nombre.</a:t>
            </a:r>
            <a:endParaRPr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