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0" r:id="rId4"/>
    <p:sldId id="267" r:id="rId5"/>
    <p:sldId id="261" r:id="rId6"/>
    <p:sldId id="271" r:id="rId7"/>
    <p:sldId id="282" r:id="rId8"/>
    <p:sldId id="272" r:id="rId9"/>
    <p:sldId id="262" r:id="rId10"/>
    <p:sldId id="260" r:id="rId11"/>
    <p:sldId id="273" r:id="rId12"/>
    <p:sldId id="263" r:id="rId13"/>
    <p:sldId id="275" r:id="rId14"/>
    <p:sldId id="274" r:id="rId15"/>
    <p:sldId id="276" r:id="rId16"/>
    <p:sldId id="264" r:id="rId17"/>
    <p:sldId id="277" r:id="rId18"/>
    <p:sldId id="265" r:id="rId19"/>
    <p:sldId id="279" r:id="rId20"/>
    <p:sldId id="280" r:id="rId21"/>
    <p:sldId id="281" r:id="rId22"/>
    <p:sldId id="266" r:id="rId23"/>
    <p:sldId id="268" r:id="rId24"/>
    <p:sldId id="25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0118" autoAdjust="0"/>
  </p:normalViewPr>
  <p:slideViewPr>
    <p:cSldViewPr snapToGrid="0">
      <p:cViewPr varScale="1">
        <p:scale>
          <a:sx n="117" d="100"/>
          <a:sy n="117" d="100"/>
        </p:scale>
        <p:origin x="120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49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7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9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90141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559829" y="2678803"/>
            <a:ext cx="4744779" cy="654187"/>
          </a:xfrm>
        </p:spPr>
        <p:txBody>
          <a:bodyPr/>
          <a:lstStyle>
            <a:lvl1pPr algn="r">
              <a:defRPr sz="3200"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/>
              <a:t>点击编辑，十字以内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393" y="2702496"/>
            <a:ext cx="1443877" cy="1014536"/>
          </a:xfrm>
          <a:prstGeom prst="rect">
            <a:avLst/>
          </a:prstGeom>
        </p:spPr>
      </p:pic>
      <p:cxnSp>
        <p:nvCxnSpPr>
          <p:cNvPr id="9" name="直线连接符 8"/>
          <p:cNvCxnSpPr/>
          <p:nvPr userDrawn="1"/>
        </p:nvCxnSpPr>
        <p:spPr>
          <a:xfrm>
            <a:off x="2543605" y="2702496"/>
            <a:ext cx="0" cy="1014536"/>
          </a:xfrm>
          <a:prstGeom prst="line">
            <a:avLst/>
          </a:prstGeom>
          <a:ln w="6350"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552384" y="2702496"/>
            <a:ext cx="0" cy="1014536"/>
          </a:xfrm>
          <a:prstGeom prst="line">
            <a:avLst/>
          </a:prstGeom>
          <a:ln w="6350"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24192" y="3370631"/>
            <a:ext cx="3580416" cy="362333"/>
          </a:xfrm>
        </p:spPr>
        <p:txBody>
          <a:bodyPr/>
          <a:lstStyle>
            <a:lvl1pPr marL="0" indent="0" algn="r">
              <a:buNone/>
              <a:defRPr sz="1600" b="0"/>
            </a:lvl1pPr>
          </a:lstStyle>
          <a:p>
            <a:pPr lvl="0"/>
            <a:r>
              <a:rPr kumimoji="1" lang="zh-CN" altLang="en-US" dirty="0"/>
              <a:t>点击编辑副标题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5168"/>
            <a:ext cx="12192000" cy="4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5039883" y="1412776"/>
            <a:ext cx="2112235" cy="124813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84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文文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9014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b="0" cap="none" spc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901419"/>
          </a:xfrm>
          <a:prstGeom prst="rect">
            <a:avLst/>
          </a:prstGeom>
        </p:spPr>
      </p:pic>
      <p:sp>
        <p:nvSpPr>
          <p:cNvPr id="13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5413" y="1412776"/>
            <a:ext cx="10657184" cy="4416491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1333" b="0">
                <a:solidFill>
                  <a:srgbClr val="666666"/>
                </a:solidFill>
              </a:defRPr>
            </a:lvl1pPr>
          </a:lstStyle>
          <a:p>
            <a:pPr lvl="0"/>
            <a:r>
              <a:rPr kumimoji="1" lang="zh-CN" altLang="en-US" dirty="0"/>
              <a:t>过去的三天，对于众多</a:t>
            </a:r>
            <a:r>
              <a:rPr kumimoji="1" lang="en-US" altLang="zh-CN" dirty="0"/>
              <a:t>B2C</a:t>
            </a:r>
            <a:r>
              <a:rPr kumimoji="1" lang="zh-CN" altLang="en-US" dirty="0"/>
              <a:t>进口跨境电商来说，无疑是难熬的。虽然早在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月底，财政部就已正式发文，确定自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zh-CN" altLang="en-US" dirty="0"/>
              <a:t>日起，我国将实施跨境电子商务零售</a:t>
            </a:r>
            <a:r>
              <a:rPr kumimoji="1" lang="en-US" altLang="zh-CN" dirty="0"/>
              <a:t>(</a:t>
            </a:r>
            <a:r>
              <a:rPr kumimoji="1" lang="zh-CN" altLang="en-US" dirty="0"/>
              <a:t>企业对消费者，即</a:t>
            </a:r>
            <a:r>
              <a:rPr kumimoji="1" lang="en-US" altLang="zh-CN" dirty="0"/>
              <a:t>B2C)</a:t>
            </a:r>
            <a:r>
              <a:rPr kumimoji="1" lang="zh-CN" altLang="en-US" dirty="0"/>
              <a:t>进口税收政策，并同步调整行邮税政策。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但企业经营范围的正面清单，却在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21</a:t>
            </a:r>
            <a:r>
              <a:rPr kumimoji="1" lang="zh-CN" altLang="en-US" dirty="0"/>
              <a:t>时左右才正式公布。众多政策涉及的企业开启了通宵模式，因为留给他们调整内部系统，与海关正式对接的时间，仅仅只剩几个小时了。麻烦才刚刚开始。缺少解读的政策让负责执行的部门、相关企业和消费者感到有些无所适从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一些跨境电商企业和负责执行政策的部门都对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第一财经日报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记者表示，过去三天，他们在与政策互相试探，保持弹性，最终达到了微妙的平衡。但这样的平衡会持续多久，在新的细则或解读公布前，他们心里并没有底。一些电商向本报记者表示，过去的</a:t>
            </a:r>
            <a:r>
              <a:rPr kumimoji="1" lang="en-US" altLang="zh-CN" dirty="0"/>
              <a:t>72</a:t>
            </a:r>
            <a:r>
              <a:rPr kumimoji="1" lang="zh-CN" altLang="en-US" dirty="0"/>
              <a:t>小时里，他们通过各种渠道了解到，现在的“模糊期”正是配方奶粉等备注模糊的商品最后的去库存机会；对于从境外归来的游客和代购，更高的开箱率和更严格的交税规则，也让他们感觉到政策的风向。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从决策者的角度来说，恢复税收和贸易的公平性，是电商新政的初衷。</a:t>
            </a:r>
          </a:p>
        </p:txBody>
      </p:sp>
      <p:sp>
        <p:nvSpPr>
          <p:cNvPr id="11" name="标题 2"/>
          <p:cNvSpPr>
            <a:spLocks noGrp="1"/>
          </p:cNvSpPr>
          <p:nvPr>
            <p:ph type="title" hasCustomPrompt="1"/>
          </p:nvPr>
        </p:nvSpPr>
        <p:spPr>
          <a:xfrm>
            <a:off x="425376" y="511536"/>
            <a:ext cx="10279136" cy="384043"/>
          </a:xfrm>
        </p:spPr>
        <p:txBody>
          <a:bodyPr/>
          <a:lstStyle>
            <a:lvl1pPr algn="l">
              <a:defRPr sz="2133">
                <a:solidFill>
                  <a:srgbClr val="333333"/>
                </a:solidFill>
              </a:defRPr>
            </a:lvl1pPr>
          </a:lstStyle>
          <a:p>
            <a:r>
              <a:rPr kumimoji="1" lang="zh-CN" altLang="en-US" noProof="0"/>
              <a:t>点击输入标题</a:t>
            </a:r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704512" y="560630"/>
            <a:ext cx="1008112" cy="334949"/>
          </a:xfrm>
        </p:spPr>
        <p:txBody>
          <a:bodyPr/>
          <a:lstStyle>
            <a:lvl1pPr marL="0" indent="0" algn="r">
              <a:buNone/>
              <a:defRPr sz="1400" b="0">
                <a:solidFill>
                  <a:srgbClr val="999999"/>
                </a:solidFill>
              </a:defRPr>
            </a:lvl1pPr>
          </a:lstStyle>
          <a:p>
            <a:pPr lvl="0"/>
            <a:r>
              <a:rPr kumimoji="1" lang="en-US" altLang="zh-CN" noProof="0"/>
              <a:t>01</a:t>
            </a:r>
            <a:endParaRPr kumimoji="1" lang="zh-CN" altLang="en-US" noProof="0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429813"/>
            <a:ext cx="335360" cy="576064"/>
          </a:xfrm>
          <a:prstGeom prst="rect">
            <a:avLst/>
          </a:prstGeom>
          <a:solidFill>
            <a:srgbClr val="E8343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069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ref/contrib/admin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topics/http/urls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models/instances/" TargetMode="External"/><Relationship Id="rId2" Type="http://schemas.openxmlformats.org/officeDocument/2006/relationships/hyperlink" Target="https://docs.djangoproject.com/en/1.8/topics/http/views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djangoproject.com/en/1.8/ref/models/queryset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ref/templates/language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condo.com/popular-websites-djang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topics/forms/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girls.gitbooks.io/django-girls-tutorial-extensions/content/" TargetMode="External"/><Relationship Id="rId2" Type="http://schemas.openxmlformats.org/officeDocument/2006/relationships/hyperlink" Target="http://tutorial.djangogirls.org/zh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ettingstartedwithdjango.com/" TargetMode="External"/><Relationship Id="rId4" Type="http://schemas.openxmlformats.org/officeDocument/2006/relationships/hyperlink" Target="https://docs.djangoproject.com/en/1.8/intro/tutorial01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setting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models/fiel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 </a:t>
            </a:r>
            <a:r>
              <a:rPr lang="zh-CN" altLang="en-US" b="1" dirty="0" smtClean="0"/>
              <a:t>技术交流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40149" y="4091368"/>
            <a:ext cx="3964459" cy="467400"/>
          </a:xfrm>
        </p:spPr>
        <p:txBody>
          <a:bodyPr/>
          <a:lstStyle/>
          <a:p>
            <a:r>
              <a:rPr lang="zh-CN" altLang="en-US" dirty="0"/>
              <a:t>云计算中心</a:t>
            </a:r>
            <a:r>
              <a:rPr lang="en-US" altLang="zh-CN" dirty="0"/>
              <a:t>IDC</a:t>
            </a:r>
            <a:r>
              <a:rPr lang="zh-CN" altLang="en-US" dirty="0"/>
              <a:t>开发组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后台管理</a:t>
            </a:r>
            <a:endParaRPr lang="en-US" altLang="zh-CN" dirty="0" smtClean="0"/>
          </a:p>
          <a:p>
            <a:r>
              <a:rPr lang="zh-CN" altLang="en-US" dirty="0" smtClean="0"/>
              <a:t>        在 </a:t>
            </a:r>
            <a:r>
              <a:rPr lang="en-US" altLang="zh-CN" dirty="0" smtClean="0"/>
              <a:t>your-project/your-application/admin.py </a:t>
            </a:r>
            <a:r>
              <a:rPr lang="zh-CN" altLang="en-US" dirty="0" smtClean="0"/>
              <a:t>添加代码向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里注册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创建超级用户</a:t>
            </a:r>
            <a:endParaRPr lang="en-US" altLang="zh-CN" dirty="0" smtClean="0"/>
          </a:p>
          <a:p>
            <a:r>
              <a:rPr lang="en-US" altLang="zh-CN" dirty="0"/>
              <a:t>        python manage.py </a:t>
            </a:r>
            <a:r>
              <a:rPr lang="en-US" altLang="zh-CN" dirty="0" err="1" smtClean="0"/>
              <a:t>createsuperuser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启动网站服务器，通过后台管理修改数据库</a:t>
            </a:r>
            <a:endParaRPr lang="en-US" altLang="zh-CN" dirty="0" smtClean="0"/>
          </a:p>
          <a:p>
            <a:r>
              <a:rPr lang="en-US" altLang="zh-CN" dirty="0"/>
              <a:t>        python manage.py </a:t>
            </a:r>
            <a:r>
              <a:rPr lang="en-US" altLang="zh-CN" dirty="0" err="1" smtClean="0"/>
              <a:t>runserver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http://localhost:8000/admin/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想了解更多关于</a:t>
            </a:r>
            <a:r>
              <a:rPr lang="en-US" altLang="zh-CN" dirty="0" smtClean="0"/>
              <a:t>Django admin</a:t>
            </a:r>
            <a:r>
              <a:rPr lang="zh-CN" altLang="en-US" dirty="0" smtClean="0"/>
              <a:t>的知识，请戳这个链接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://docs.djangoproject.com/en/1.8/ref/contrib/admin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Admin</a:t>
            </a:r>
            <a:r>
              <a:rPr lang="zh-CN" altLang="en-US" b="1" dirty="0" smtClean="0"/>
              <a:t>进行后台管理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8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路由：</a:t>
            </a:r>
            <a:r>
              <a:rPr lang="en-US" altLang="zh-CN" dirty="0" smtClean="0"/>
              <a:t>ROOT_URLCONF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路由：</a:t>
            </a:r>
            <a:r>
              <a:rPr lang="en-US" altLang="zh-CN" dirty="0" smtClean="0"/>
              <a:t>&lt;app</a:t>
            </a:r>
            <a:r>
              <a:rPr lang="en-US" altLang="zh-CN" dirty="0"/>
              <a:t>&gt;/urls.py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命名正则表达式</a:t>
            </a:r>
            <a:r>
              <a:rPr lang="en-US" altLang="zh-CN" dirty="0" smtClean="0"/>
              <a:t> </a:t>
            </a:r>
            <a:r>
              <a:rPr lang="en-US" altLang="zh-CN" dirty="0"/>
              <a:t>(?P&lt;name&gt;pattern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URLs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74717" y="1412776"/>
            <a:ext cx="41910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r'^admin/'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include(admin.site.urls)),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r'^polls/'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include(polls.urls)),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74717" y="2451777"/>
            <a:ext cx="5354327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r'^blogs/(\d{4})/(\d{2})/(\d+)/$'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'blogs.views.article_detail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74717" y="4259607"/>
            <a:ext cx="6433851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r'^blogs/(?P&lt;year&gt;\d{4})/(?P&lt;month&gt;\d{2})/(?P&lt;day&gt;\d{2})/$'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'blogs.views.article_detail'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的路由分发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your-project/your-project/urls.py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的路由分发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your-project/your-application/urls.py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想了解更多关于</a:t>
            </a:r>
            <a:r>
              <a:rPr lang="en-US" altLang="zh-CN" dirty="0" smtClean="0"/>
              <a:t>Django </a:t>
            </a:r>
            <a:r>
              <a:rPr lang="en-US" altLang="zh-CN" dirty="0" err="1" smtClean="0"/>
              <a:t>URLconf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的知识，请戳这个链接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://docs.djangoproject.com/en/1.8/topics/http/urls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Urls</a:t>
            </a:r>
            <a:r>
              <a:rPr lang="zh-CN" altLang="en-US" b="1" dirty="0" smtClean="0"/>
              <a:t>进行</a:t>
            </a:r>
            <a:r>
              <a:rPr lang="zh-CN" altLang="en-US" b="1" dirty="0"/>
              <a:t>路由分发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Views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807749" y="1331275"/>
            <a:ext cx="6638579" cy="41387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password_forget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.method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提交登录表单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.POST.get(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u"email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不能为空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User.objects.filter(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contact__email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user.count()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还没有注册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rand_string(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user.update(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utils.sha1_digest(password))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ret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mail_forget_password(email,password)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新密码通知邮件发送失败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'password_forget.html'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HttpResponseRedirect(reverse(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'password_forget.html'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815413" y="1412776"/>
            <a:ext cx="3250401" cy="32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View</a:t>
            </a:r>
            <a:r>
              <a:rPr lang="zh-CN" altLang="en-US" dirty="0" smtClean="0"/>
              <a:t>做什么</a:t>
            </a:r>
            <a:endParaRPr lang="en-US" altLang="zh-CN" dirty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验证逻辑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等格式的结果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36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4393401" cy="44164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 smtClean="0"/>
              <a:t>      简单</a:t>
            </a:r>
            <a:r>
              <a:rPr lang="zh-CN" altLang="en-US" dirty="0"/>
              <a:t>的</a:t>
            </a:r>
            <a:r>
              <a:rPr lang="zh-CN" altLang="en-US" dirty="0" smtClean="0"/>
              <a:t>例子</a:t>
            </a:r>
            <a:endParaRPr lang="en-US" altLang="zh-CN" dirty="0"/>
          </a:p>
          <a:p>
            <a:r>
              <a:rPr lang="en-US" altLang="zh-CN" dirty="0" smtClean="0"/>
              <a:t>          html</a:t>
            </a:r>
            <a:endParaRPr lang="en-US" altLang="zh-CN" dirty="0" smtClean="0"/>
          </a:p>
          <a:p>
            <a:r>
              <a:rPr lang="en-US" altLang="zh-CN" dirty="0" smtClean="0"/>
              <a:t>          template</a:t>
            </a:r>
            <a:endParaRPr lang="en-US" altLang="zh-CN" dirty="0"/>
          </a:p>
          <a:p>
            <a:r>
              <a:rPr lang="zh-CN" altLang="en-US" dirty="0" smtClean="0"/>
              <a:t>      返回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 get_object_or_404</a:t>
            </a:r>
            <a:r>
              <a:rPr lang="en-US" altLang="zh-CN" dirty="0"/>
              <a:t>()</a:t>
            </a:r>
          </a:p>
          <a:p>
            <a:r>
              <a:rPr lang="zh-CN" altLang="en-US" dirty="0" smtClean="0"/>
              <a:t>      重定向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 redirect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Views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22301" y="1412776"/>
            <a:ext cx="484742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current_datetime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datetime.datetime.now()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html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"&lt;html&gt;&lt;body&gt;It is now %s.&lt;/body&gt;&lt;/html&gt;"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HttpResponse(html)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22301" y="2937176"/>
            <a:ext cx="4054207" cy="215930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detail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'polls/detail.html'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22301" y="5235887"/>
            <a:ext cx="3249976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ource Code Pro"/>
              </a:rPr>
              <a:t>first_poll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get_object_or_404(Poll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4687316" cy="44164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什么是修饰器</a:t>
            </a:r>
            <a:r>
              <a:rPr lang="en-US" altLang="zh-CN" dirty="0"/>
              <a:t>(decorators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函数</a:t>
            </a:r>
            <a:r>
              <a:rPr lang="zh-CN" altLang="en-US" dirty="0"/>
              <a:t>闭包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只</a:t>
            </a:r>
            <a:r>
              <a:rPr lang="zh-CN" altLang="en-US" dirty="0"/>
              <a:t>允许登录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只</a:t>
            </a:r>
            <a:r>
              <a:rPr lang="zh-CN" altLang="en-US" dirty="0"/>
              <a:t>允许特定权限的用户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过滤</a:t>
            </a:r>
            <a:r>
              <a:rPr lang="zh-CN" altLang="en-US" dirty="0"/>
              <a:t>禁止的用户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Views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02729" y="1429459"/>
            <a:ext cx="436268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require_login_as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"root"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"manager"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server_asset_management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allocation='use'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pass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729" y="2529709"/>
            <a:ext cx="4620985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**kwargs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user_id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request.session.get(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"USER_ID"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user_id)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log.warning(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未登录的用户，跳转到登录界面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HttpResponseRedirect(reverse(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'login'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user.forbidden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HttpResponseForbidden(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u'&lt;h1&gt;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被禁止的用户不能执行此操作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&lt;/h1&gt;'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实现处理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请求的后台逻辑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your-project/your-application/views.py</a:t>
            </a:r>
            <a:r>
              <a:rPr lang="zh-CN" altLang="en-US" dirty="0" smtClean="0"/>
              <a:t>里愉快地编码</a:t>
            </a:r>
            <a:endParaRPr lang="en-US" altLang="zh-CN" dirty="0" smtClean="0"/>
          </a:p>
          <a:p>
            <a:r>
              <a:rPr lang="zh-CN" altLang="en-US" dirty="0" smtClean="0"/>
              <a:t>        想</a:t>
            </a:r>
            <a:r>
              <a:rPr lang="zh-CN" altLang="en-US" dirty="0"/>
              <a:t>了解更多关于</a:t>
            </a:r>
            <a:r>
              <a:rPr lang="en-US" altLang="zh-CN" dirty="0"/>
              <a:t>Django Views </a:t>
            </a:r>
            <a:r>
              <a:rPr lang="zh-CN" altLang="en-US" dirty="0"/>
              <a:t>的知识，请戳这个链接：</a:t>
            </a:r>
            <a:r>
              <a:rPr lang="en-US" altLang="zh-CN" dirty="0">
                <a:hlinkClick r:id="rId2"/>
              </a:rPr>
              <a:t>https://docs.djangoproject.com/en/1.8/topics/http/views/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2. Views</a:t>
            </a:r>
            <a:r>
              <a:rPr lang="zh-CN" altLang="en-US" dirty="0" smtClean="0"/>
              <a:t>里进行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数据库操作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ORM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r>
              <a:rPr lang="en-US" altLang="zh-CN" dirty="0" smtClean="0"/>
              <a:t>                create()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save()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filter()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exclude()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order_by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查询和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想了解更多数据库的增删改，请戳这个链接：</a:t>
            </a:r>
            <a:r>
              <a:rPr lang="en-US" altLang="zh-CN" dirty="0">
                <a:hlinkClick r:id="rId3"/>
              </a:rPr>
              <a:t>https://docs.djangoproject.com/en/1.8/ref/models/instances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想了解更多数据库的查询，请戳这个链接：</a:t>
            </a:r>
            <a:r>
              <a:rPr lang="en-US" altLang="zh-CN" dirty="0">
                <a:hlinkClick r:id="rId4"/>
              </a:rPr>
              <a:t>https://docs.djangoproject.com/en/1.8/ref/models/querysets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3. Views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模板需要的动态数据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Views</a:t>
            </a:r>
            <a:r>
              <a:rPr lang="zh-CN" altLang="en-US" b="1" dirty="0" smtClean="0"/>
              <a:t>处理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模板是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</a:t>
            </a:r>
            <a:r>
              <a:rPr lang="zh-CN" altLang="en-US" dirty="0" smtClean="0"/>
              <a:t>哲学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模板是用来展示元素，而不是处理逻辑的（不让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成为嵌着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基于</a:t>
            </a:r>
            <a:r>
              <a:rPr lang="en-US" altLang="zh-CN" dirty="0"/>
              <a:t>txt</a:t>
            </a:r>
            <a:r>
              <a:rPr lang="zh-CN" altLang="en-US" dirty="0"/>
              <a:t>格式，而不是</a:t>
            </a:r>
            <a:r>
              <a:rPr lang="en-US" altLang="zh-CN" dirty="0"/>
              <a:t>xml </a:t>
            </a:r>
            <a:r>
              <a:rPr lang="zh-CN" altLang="en-US" dirty="0"/>
              <a:t>（编辑</a:t>
            </a:r>
            <a:r>
              <a:rPr lang="en-US" altLang="zh-CN" dirty="0"/>
              <a:t>xml</a:t>
            </a:r>
            <a:r>
              <a:rPr lang="zh-CN" altLang="en-US" dirty="0"/>
              <a:t>过于反人类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Variables</a:t>
            </a:r>
            <a:r>
              <a:rPr lang="zh-CN" altLang="en-US" dirty="0"/>
              <a:t>：形如</a:t>
            </a:r>
            <a:r>
              <a:rPr lang="en-US" altLang="zh-CN" dirty="0"/>
              <a:t> {{ </a:t>
            </a:r>
            <a:r>
              <a:rPr lang="en-US" altLang="zh-CN" b="1" dirty="0"/>
              <a:t>variable</a:t>
            </a:r>
            <a:r>
              <a:rPr lang="en-US" altLang="zh-CN" dirty="0"/>
              <a:t> }}</a:t>
            </a:r>
            <a:r>
              <a:rPr lang="zh-CN" altLang="en-US" dirty="0"/>
              <a:t>，生成的</a:t>
            </a:r>
            <a:r>
              <a:rPr lang="en-US" altLang="zh-CN" dirty="0"/>
              <a:t>html</a:t>
            </a:r>
            <a:r>
              <a:rPr lang="zh-CN" altLang="en-US" dirty="0"/>
              <a:t>里用</a:t>
            </a:r>
            <a:r>
              <a:rPr lang="en-US" altLang="zh-CN" dirty="0"/>
              <a:t>variable</a:t>
            </a:r>
            <a:r>
              <a:rPr lang="zh-CN" altLang="en-US" dirty="0"/>
              <a:t>的值替换其出现的位置</a:t>
            </a:r>
            <a:endParaRPr lang="en-US" altLang="zh-CN" dirty="0"/>
          </a:p>
          <a:p>
            <a:r>
              <a:rPr lang="en-US" altLang="zh-CN" dirty="0"/>
              <a:t>            Tags</a:t>
            </a:r>
            <a:r>
              <a:rPr lang="zh-CN" altLang="en-US" dirty="0"/>
              <a:t>：形如 </a:t>
            </a:r>
            <a:r>
              <a:rPr lang="en-US" altLang="zh-CN" dirty="0"/>
              <a:t>{% </a:t>
            </a:r>
            <a:r>
              <a:rPr lang="en-US" altLang="zh-CN" b="1" dirty="0"/>
              <a:t>tag</a:t>
            </a:r>
            <a:r>
              <a:rPr lang="en-US" altLang="zh-CN" dirty="0"/>
              <a:t> %} … … {% </a:t>
            </a:r>
            <a:r>
              <a:rPr lang="en-US" altLang="zh-CN" b="1" dirty="0" err="1"/>
              <a:t>endtag</a:t>
            </a:r>
            <a:r>
              <a:rPr lang="en-US" altLang="zh-CN" b="1" dirty="0"/>
              <a:t> </a:t>
            </a:r>
            <a:r>
              <a:rPr lang="en-US" altLang="zh-CN" dirty="0"/>
              <a:t>%}</a:t>
            </a:r>
            <a:r>
              <a:rPr lang="zh-CN" altLang="en-US" dirty="0" smtClean="0"/>
              <a:t>，控制结构</a:t>
            </a:r>
            <a:r>
              <a:rPr lang="zh-CN" altLang="en-US" dirty="0"/>
              <a:t>和继承结构</a:t>
            </a:r>
            <a:r>
              <a:rPr lang="zh-CN" altLang="en-US" dirty="0" smtClean="0"/>
              <a:t>等，常见</a:t>
            </a:r>
            <a:r>
              <a:rPr lang="en-US" altLang="zh-CN" dirty="0" smtClean="0"/>
              <a:t>tag: for</a:t>
            </a:r>
            <a:r>
              <a:rPr lang="zh-CN" altLang="en-US" dirty="0"/>
              <a:t>，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zh-CN" altLang="en-US" dirty="0"/>
              <a:t>，</a:t>
            </a:r>
            <a:r>
              <a:rPr lang="en-US" altLang="zh-CN" dirty="0"/>
              <a:t>static</a:t>
            </a:r>
            <a:r>
              <a:rPr lang="zh-CN" altLang="en-US" dirty="0"/>
              <a:t>，</a:t>
            </a:r>
            <a:r>
              <a:rPr lang="en-US" altLang="zh-CN" dirty="0"/>
              <a:t>load</a:t>
            </a:r>
            <a:r>
              <a:rPr lang="zh-CN" altLang="en-US" dirty="0"/>
              <a:t>，</a:t>
            </a:r>
            <a:r>
              <a:rPr lang="en-US" altLang="zh-CN" dirty="0"/>
              <a:t>block</a:t>
            </a:r>
            <a:r>
              <a:rPr lang="zh-CN" altLang="en-US" dirty="0"/>
              <a:t>和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smtClean="0"/>
              <a:t>            Filters</a:t>
            </a:r>
            <a:r>
              <a:rPr lang="zh-CN" altLang="en-US" dirty="0" smtClean="0"/>
              <a:t>：形如 </a:t>
            </a:r>
            <a:r>
              <a:rPr lang="en-US" altLang="zh-CN" dirty="0" smtClean="0"/>
              <a:t>{{ </a:t>
            </a:r>
            <a:r>
              <a:rPr lang="en-US" altLang="zh-CN" b="1" dirty="0" smtClean="0"/>
              <a:t>variable | filter: </a:t>
            </a:r>
            <a:r>
              <a:rPr lang="en-US" altLang="zh-CN" b="1" dirty="0" err="1" smtClean="0"/>
              <a:t>argv</a:t>
            </a:r>
            <a:r>
              <a:rPr lang="en-US" altLang="zh-CN" dirty="0" smtClean="0"/>
              <a:t> }}</a:t>
            </a:r>
            <a:r>
              <a:rPr lang="zh-CN" altLang="en-US" dirty="0" smtClean="0"/>
              <a:t>，如：</a:t>
            </a:r>
            <a:r>
              <a:rPr lang="en-US" altLang="zh-CN" dirty="0" smtClean="0"/>
              <a:t> {{ </a:t>
            </a:r>
            <a:r>
              <a:rPr lang="en-US" altLang="zh-CN" dirty="0" err="1"/>
              <a:t>value|length</a:t>
            </a:r>
            <a:r>
              <a:rPr lang="en-US" altLang="zh-CN" dirty="0"/>
              <a:t> </a:t>
            </a:r>
            <a:r>
              <a:rPr lang="en-US" altLang="zh-CN" dirty="0" smtClean="0"/>
              <a:t>}}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{{ </a:t>
            </a:r>
            <a:r>
              <a:rPr lang="en-US" altLang="zh-CN" dirty="0" err="1"/>
              <a:t>value|default</a:t>
            </a:r>
            <a:r>
              <a:rPr lang="en-US" altLang="zh-CN" dirty="0"/>
              <a:t>:</a:t>
            </a:r>
            <a:r>
              <a:rPr lang="zh-CN" altLang="en-US" dirty="0"/>
              <a:t>“</a:t>
            </a:r>
            <a:r>
              <a:rPr lang="en-US" altLang="zh-CN" dirty="0"/>
              <a:t>nothing</a:t>
            </a:r>
            <a:r>
              <a:rPr lang="zh-CN" altLang="en-US" dirty="0"/>
              <a:t>”</a:t>
            </a:r>
            <a:r>
              <a:rPr lang="en-US" altLang="zh-CN" dirty="0" smtClean="0"/>
              <a:t>}}</a:t>
            </a:r>
            <a:r>
              <a:rPr lang="zh-CN" altLang="en-US" dirty="0" smtClean="0"/>
              <a:t>、自定义</a:t>
            </a:r>
            <a:r>
              <a:rPr lang="en-US" altLang="zh-CN" dirty="0"/>
              <a:t>filter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Template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8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建立要返回页面的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模板文件放在</a:t>
            </a:r>
            <a:r>
              <a:rPr lang="en-US" altLang="zh-CN" dirty="0" smtClean="0"/>
              <a:t>your-project/your-application/templates/your-application/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Django template language</a:t>
            </a:r>
            <a:r>
              <a:rPr lang="zh-CN" altLang="en-US" dirty="0" smtClean="0"/>
              <a:t>来处理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传递过来的动态数据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Variablee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Filters…</a:t>
            </a:r>
          </a:p>
          <a:p>
            <a:r>
              <a:rPr lang="zh-CN" altLang="en-US" dirty="0" smtClean="0"/>
              <a:t>        想</a:t>
            </a:r>
            <a:r>
              <a:rPr lang="zh-CN" altLang="en-US" dirty="0"/>
              <a:t>了解更多关于</a:t>
            </a:r>
            <a:r>
              <a:rPr lang="en-US" altLang="zh-CN" dirty="0"/>
              <a:t>Django template language</a:t>
            </a:r>
            <a:r>
              <a:rPr lang="zh-CN" altLang="en-US" dirty="0"/>
              <a:t>的知识，请戳这个链接：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docs.djangoproject.com/en/1.8/ref/templates/language/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让页面更漂亮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Template</a:t>
            </a:r>
            <a:r>
              <a:rPr lang="zh-CN" altLang="en-US" b="1" dirty="0" smtClean="0"/>
              <a:t>渲染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Form</a:t>
            </a:r>
            <a:r>
              <a:rPr lang="zh-CN" altLang="en-US" dirty="0" smtClean="0"/>
              <a:t>处理的问题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             自动生成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验证</a:t>
            </a:r>
            <a:r>
              <a:rPr lang="zh-CN" altLang="en-US" dirty="0"/>
              <a:t>提交数据、验证不通过时，显示错误提示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转化</a:t>
            </a:r>
            <a:r>
              <a:rPr lang="zh-CN" altLang="en-US" dirty="0"/>
              <a:t>提交的数据成对应的</a:t>
            </a:r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控件</a:t>
            </a:r>
            <a:r>
              <a:rPr lang="en-US" altLang="zh-CN" dirty="0"/>
              <a:t>widget:   &lt;input type=“text”&gt; </a:t>
            </a:r>
            <a:r>
              <a:rPr lang="zh-CN" altLang="en-US" dirty="0"/>
              <a:t>或者 </a:t>
            </a:r>
            <a:r>
              <a:rPr lang="en-US" altLang="zh-CN" dirty="0"/>
              <a:t>&lt;select </a:t>
            </a:r>
            <a:r>
              <a:rPr lang="en-US" altLang="zh-CN" dirty="0" smtClean="0"/>
              <a:t>….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字段</a:t>
            </a:r>
            <a:r>
              <a:rPr lang="en-US" altLang="zh-CN" dirty="0"/>
              <a:t>field: </a:t>
            </a:r>
            <a:r>
              <a:rPr lang="zh-CN" altLang="en-US" dirty="0"/>
              <a:t>需要验证的，</a:t>
            </a:r>
            <a:r>
              <a:rPr lang="en-US" altLang="zh-CN" dirty="0" err="1"/>
              <a:t>EmailField</a:t>
            </a:r>
            <a:r>
              <a:rPr lang="zh-CN" altLang="en-US" dirty="0"/>
              <a:t>，</a:t>
            </a:r>
            <a:r>
              <a:rPr lang="en-US" altLang="zh-CN" dirty="0" err="1"/>
              <a:t>IPAddress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表</a:t>
            </a:r>
            <a:r>
              <a:rPr lang="zh-CN" altLang="en-US" dirty="0"/>
              <a:t>单</a:t>
            </a:r>
            <a:r>
              <a:rPr lang="en-US" altLang="zh-CN" dirty="0"/>
              <a:t>form: </a:t>
            </a:r>
            <a:r>
              <a:rPr lang="zh-CN" altLang="en-US" dirty="0"/>
              <a:t>一系列的字段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Form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b="1" dirty="0" smtClean="0"/>
              <a:t>历史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Feature 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Patch 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Long-term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Roadmap</a:t>
            </a:r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72" y="2042804"/>
            <a:ext cx="6076897" cy="22273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72" y="2042804"/>
            <a:ext cx="6054113" cy="25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技术细节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is_bound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is_valid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cleaned_data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自定义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widget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QuerySet</a:t>
            </a:r>
            <a:endParaRPr lang="en-US" altLang="zh-CN" dirty="0"/>
          </a:p>
          <a:p>
            <a:r>
              <a:rPr lang="zh-CN" altLang="en-US" dirty="0" smtClean="0"/>
              <a:t>     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Form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1321" y="1412776"/>
            <a:ext cx="4660135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81321" y="2862336"/>
            <a:ext cx="4660134" cy="32316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有意义的描述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manager 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forms.ModelChoiceField(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forms.Select(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{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data-placeholder"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u"</a:t>
            </a:r>
            <a:r>
              <a:rPr lang="zh-CN" altLang="zh-CN" sz="1200" dirty="0">
                <a:solidFill>
                  <a:srgbClr val="E6DB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选择管理员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..."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style"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"width:350px;"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class"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"chosen-select"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tabindex"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"2"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66D9EF"/>
                </a:solidFill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queryset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User.objects.filter(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~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Q(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role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"regular"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验证字段</a:t>
            </a:r>
            <a:endParaRPr lang="en-US" altLang="zh-CN" dirty="0"/>
          </a:p>
          <a:p>
            <a:r>
              <a:rPr lang="en-US" altLang="zh-CN" dirty="0"/>
              <a:t>           clean</a:t>
            </a:r>
            <a:r>
              <a:rPr lang="zh-CN" altLang="en-US" dirty="0"/>
              <a:t>、</a:t>
            </a:r>
            <a:r>
              <a:rPr lang="en-US" altLang="zh-CN" dirty="0" err="1"/>
              <a:t>clean_fieldname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高级功能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ModelForm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Form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32040" y="1503366"/>
            <a:ext cx="5067759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'Give this host a meaningful description.'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32041" y="3194751"/>
            <a:ext cx="506775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clean_hostname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Host.objects.filter(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hostname).count()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forms.ValidationError(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已存在服务器里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super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).clean()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'intranet_ip'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"intranet_ip"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"hostname"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定义表单</a:t>
            </a:r>
            <a:endParaRPr lang="en-US" altLang="zh-CN" dirty="0" smtClean="0"/>
          </a:p>
          <a:p>
            <a:r>
              <a:rPr lang="zh-CN" altLang="en-US" dirty="0" smtClean="0"/>
              <a:t>        在</a:t>
            </a:r>
            <a:r>
              <a:rPr lang="en-US" altLang="zh-CN" dirty="0" smtClean="0"/>
              <a:t>your-project/your-application/forms.py</a:t>
            </a:r>
            <a:r>
              <a:rPr lang="zh-CN" altLang="en-US" dirty="0" smtClean="0"/>
              <a:t>里愉快地编码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里实现表单的处理逻辑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your-project/your-application/views.py</a:t>
            </a:r>
            <a:r>
              <a:rPr lang="zh-CN" altLang="en-US" dirty="0" smtClean="0"/>
              <a:t>里愉快的编码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请求返回空表单或者用待修改的值填充的表单给</a:t>
            </a:r>
            <a:r>
              <a:rPr lang="en-US" altLang="zh-CN" dirty="0" smtClean="0"/>
              <a:t>template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请求把提交的表单保存到数据库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想</a:t>
            </a:r>
            <a:r>
              <a:rPr lang="zh-CN" altLang="en-US" dirty="0"/>
              <a:t>了解更多关于</a:t>
            </a:r>
            <a:r>
              <a:rPr lang="en-US" altLang="zh-CN" dirty="0"/>
              <a:t>Django Form</a:t>
            </a:r>
            <a:r>
              <a:rPr lang="zh-CN" altLang="en-US" dirty="0"/>
              <a:t>的知识，请戳这个</a:t>
            </a:r>
            <a:r>
              <a:rPr lang="zh-CN" altLang="en-US" dirty="0" smtClean="0"/>
              <a:t>链接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://docs.djangoproject.com/en/1.8/topics/forms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来提交表单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3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演示内容改编自</a:t>
            </a:r>
            <a:r>
              <a:rPr lang="en-US" altLang="zh-CN" dirty="0" smtClean="0"/>
              <a:t>Django Girls Tutorial</a:t>
            </a:r>
            <a:r>
              <a:rPr lang="zh-CN" altLang="en-US" dirty="0" smtClean="0"/>
              <a:t>（特别感谢一下</a:t>
            </a:r>
            <a:r>
              <a:rPr lang="en-US" altLang="zh-CN" dirty="0" smtClean="0"/>
              <a:t>=</a:t>
            </a:r>
            <a:r>
              <a:rPr lang="zh-CN" altLang="en-US" dirty="0" smtClean="0"/>
              <a:t>。</a:t>
            </a:r>
            <a:r>
              <a:rPr lang="en-US" altLang="zh-CN" dirty="0" smtClean="0"/>
              <a:t>=</a:t>
            </a:r>
            <a:r>
              <a:rPr lang="zh-CN" altLang="en-US" dirty="0" smtClean="0"/>
              <a:t>！）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tutorial.djangogirls.org/zh/</a:t>
            </a:r>
            <a:endParaRPr lang="en-US" altLang="zh-CN" dirty="0" smtClean="0"/>
          </a:p>
          <a:p>
            <a:r>
              <a:rPr lang="en-US" altLang="zh-CN" dirty="0" smtClean="0"/>
              <a:t>Django Girls</a:t>
            </a:r>
            <a:r>
              <a:rPr lang="zh-CN" altLang="en-US" dirty="0" smtClean="0"/>
              <a:t>的进阶教程</a:t>
            </a:r>
            <a:r>
              <a:rPr lang="en-US" altLang="zh-CN" dirty="0"/>
              <a:t>Django Girls Tutorial: Extensions</a:t>
            </a:r>
            <a:endParaRPr lang="en-US" altLang="zh-CN" dirty="0" smtClean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3"/>
              </a:rPr>
              <a:t>https://djangogirls.gitbooks.io/django-girls-tutorial-extensions/content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Django</a:t>
            </a:r>
            <a:r>
              <a:rPr lang="zh-CN" altLang="en-US" dirty="0" smtClean="0"/>
              <a:t>官方的</a:t>
            </a:r>
            <a:r>
              <a:rPr lang="en-US" altLang="zh-CN" dirty="0" smtClean="0"/>
              <a:t>tutorial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4"/>
              </a:rPr>
              <a:t>https://docs.djangoproject.com/en/1.8/intro/tutorial01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入门的视频教程</a:t>
            </a:r>
            <a:endParaRPr lang="en-US" altLang="zh-CN" dirty="0" smtClean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5"/>
              </a:rPr>
              <a:t>http://gettingstartedwithdjango.com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参考资料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4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5239158" cy="44164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/>
          </a:p>
          <a:p>
            <a:r>
              <a:rPr lang="en-US" altLang="zh-CN" dirty="0" smtClean="0"/>
              <a:t>        MVC-</a:t>
            </a:r>
            <a:r>
              <a:rPr lang="zh-CN" altLang="en-US" dirty="0"/>
              <a:t>模型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                Model-View-Control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Model-Template-View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ORM</a:t>
            </a:r>
            <a:r>
              <a:rPr lang="zh-CN" altLang="en-US" dirty="0"/>
              <a:t>、路由、安全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避免重复造</a:t>
            </a:r>
            <a:r>
              <a:rPr lang="zh-CN" altLang="en-US" dirty="0" smtClean="0"/>
              <a:t>轮子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用户</a:t>
            </a:r>
            <a:r>
              <a:rPr lang="zh-CN" altLang="en-US" dirty="0"/>
              <a:t>认证、内容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安全</a:t>
            </a:r>
            <a:r>
              <a:rPr lang="zh-CN" altLang="en-US" dirty="0"/>
              <a:t>防范：</a:t>
            </a:r>
            <a:r>
              <a:rPr lang="en-US" altLang="zh-CN" dirty="0"/>
              <a:t>SQL</a:t>
            </a:r>
            <a:r>
              <a:rPr lang="zh-CN" altLang="en-US" dirty="0"/>
              <a:t>注入、跨站请求伪造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7215" y="1412775"/>
            <a:ext cx="5483441" cy="254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rgbClr val="666666"/>
                </a:solidFill>
              </a:rPr>
              <a:t>Django</a:t>
            </a:r>
            <a:r>
              <a:rPr lang="zh-CN" altLang="en-US" sz="1333" dirty="0">
                <a:solidFill>
                  <a:srgbClr val="666666"/>
                </a:solidFill>
              </a:rPr>
              <a:t>特点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开发速度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执行速度慢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可移植性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URL</a:t>
            </a:r>
            <a:r>
              <a:rPr lang="zh-CN" altLang="en-US" sz="1333" dirty="0">
                <a:solidFill>
                  <a:srgbClr val="666666"/>
                </a:solidFill>
              </a:rPr>
              <a:t>整洁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Template</a:t>
            </a:r>
            <a:r>
              <a:rPr lang="zh-CN" altLang="en-US" sz="1333" dirty="0">
                <a:solidFill>
                  <a:srgbClr val="666666"/>
                </a:solidFill>
              </a:rPr>
              <a:t>功能弱</a:t>
            </a:r>
            <a:endParaRPr lang="en-US" altLang="zh-CN" sz="1333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/>
              <a:t>django-admin.py </a:t>
            </a:r>
            <a:r>
              <a:rPr lang="zh-CN" altLang="en-US" dirty="0"/>
              <a:t>自动创建项目的目录和文件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django</a:t>
            </a:r>
            <a:r>
              <a:rPr lang="en-US" altLang="zh-CN" dirty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your-project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更改配置文件 （修改</a:t>
            </a:r>
            <a:r>
              <a:rPr lang="en-US" altLang="zh-CN" dirty="0"/>
              <a:t>your-project/settings.py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修改静态文件目录：</a:t>
            </a:r>
            <a:r>
              <a:rPr lang="en-US" altLang="zh-CN" dirty="0"/>
              <a:t>STATIC_URL = '/static/' </a:t>
            </a:r>
            <a:r>
              <a:rPr lang="zh-CN" altLang="en-US" dirty="0"/>
              <a:t>后面加一行 </a:t>
            </a:r>
            <a:r>
              <a:rPr lang="en-US" altLang="zh-CN" dirty="0"/>
              <a:t>STATIC_ROOT = 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'static')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修改数据库：</a:t>
            </a:r>
            <a:r>
              <a:rPr lang="en-US" altLang="zh-CN" dirty="0"/>
              <a:t> DATABASES = { 'default': { … } }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更多配置修改请</a:t>
            </a:r>
            <a:r>
              <a:rPr lang="zh-CN" altLang="en-US" dirty="0" smtClean="0"/>
              <a:t>戳这个链接：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docs.djangoproject.com/en/1.8/ref/settings/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初始化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        python manage.py migrate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    python </a:t>
            </a:r>
            <a:r>
              <a:rPr lang="en-US" altLang="zh-CN" dirty="0"/>
              <a:t>manage.py </a:t>
            </a:r>
            <a:r>
              <a:rPr lang="en-US" altLang="zh-CN" dirty="0" err="1" smtClean="0"/>
              <a:t>syncdb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（旧版）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 smtClean="0"/>
              <a:t>启动</a:t>
            </a:r>
            <a:r>
              <a:rPr lang="zh-CN" altLang="en-US" dirty="0"/>
              <a:t>网站服务器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演示：新建</a:t>
            </a:r>
            <a:r>
              <a:rPr lang="zh-CN" altLang="en-US" b="1" dirty="0"/>
              <a:t>一个</a:t>
            </a:r>
            <a:r>
              <a:rPr lang="en-US" altLang="zh-CN" b="1" dirty="0"/>
              <a:t>Django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2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44" y="1412776"/>
            <a:ext cx="3442927" cy="4896978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manage.py </a:t>
            </a:r>
            <a:r>
              <a:rPr lang="zh-CN" altLang="en-US" dirty="0"/>
              <a:t>创建一个</a:t>
            </a:r>
            <a:r>
              <a:rPr lang="en-US" altLang="zh-CN" dirty="0"/>
              <a:t>application</a:t>
            </a:r>
          </a:p>
          <a:p>
            <a:r>
              <a:rPr lang="en-US" altLang="zh-CN" dirty="0"/>
              <a:t>        python manage.py </a:t>
            </a:r>
            <a:r>
              <a:rPr lang="en-US" altLang="zh-CN" dirty="0" err="1"/>
              <a:t>startapp</a:t>
            </a:r>
            <a:r>
              <a:rPr lang="en-US" altLang="zh-CN" dirty="0"/>
              <a:t> your-application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启用这个 </a:t>
            </a:r>
            <a:r>
              <a:rPr lang="en-US" altLang="zh-CN" dirty="0"/>
              <a:t>application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修改</a:t>
            </a:r>
            <a:r>
              <a:rPr lang="en-US" altLang="zh-CN" dirty="0"/>
              <a:t>your-project/settings.py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INSTALLED_APPS = ( </a:t>
            </a:r>
          </a:p>
          <a:p>
            <a:r>
              <a:rPr lang="en-US" altLang="zh-CN" dirty="0"/>
              <a:t>	'</a:t>
            </a:r>
            <a:r>
              <a:rPr lang="en-US" altLang="zh-CN" dirty="0" err="1"/>
              <a:t>django.contrib.admin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	 '</a:t>
            </a:r>
            <a:r>
              <a:rPr lang="en-US" altLang="zh-CN" dirty="0" err="1"/>
              <a:t>django.contrib.auth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……,</a:t>
            </a:r>
          </a:p>
          <a:p>
            <a:r>
              <a:rPr lang="en-US" altLang="zh-CN" dirty="0"/>
              <a:t>	'your-application', </a:t>
            </a:r>
          </a:p>
          <a:p>
            <a:r>
              <a:rPr lang="en-US" altLang="zh-CN" dirty="0"/>
              <a:t>        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演示：新建</a:t>
            </a:r>
            <a:r>
              <a:rPr lang="zh-CN" altLang="en-US" b="1" dirty="0"/>
              <a:t>一个</a:t>
            </a:r>
            <a:r>
              <a:rPr lang="en-US" altLang="zh-CN" b="1" dirty="0"/>
              <a:t>Django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78486" y="204107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 application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743699" y="2410403"/>
            <a:ext cx="1600201" cy="1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6042" y="1412776"/>
            <a:ext cx="5046544" cy="44164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模型做什么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基础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r>
              <a:rPr lang="zh-CN" altLang="en-US" dirty="0" smtClean="0"/>
              <a:t>        每</a:t>
            </a:r>
            <a:r>
              <a:rPr lang="zh-CN" altLang="en-US" dirty="0"/>
              <a:t>一个属性都表示一个数据库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定义</a:t>
            </a:r>
            <a:r>
              <a:rPr lang="zh-CN" altLang="en-US" dirty="0"/>
              <a:t>模型后，</a:t>
            </a:r>
            <a:r>
              <a:rPr lang="en-US" altLang="zh-CN" dirty="0"/>
              <a:t>Django</a:t>
            </a:r>
            <a:r>
              <a:rPr lang="zh-CN" altLang="en-US" dirty="0"/>
              <a:t>会自动生成数据库的访问</a:t>
            </a:r>
            <a:r>
              <a:rPr lang="en-US" altLang="zh-CN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字段类型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字符串</a:t>
            </a:r>
            <a:r>
              <a:rPr lang="en-US" altLang="zh-CN" dirty="0" err="1"/>
              <a:t>CharField</a:t>
            </a:r>
            <a:r>
              <a:rPr lang="zh-CN" altLang="en-US" dirty="0"/>
              <a:t>、时间</a:t>
            </a:r>
            <a:r>
              <a:rPr lang="en-US" altLang="zh-CN" dirty="0" err="1"/>
              <a:t>DateTimeField</a:t>
            </a:r>
            <a:r>
              <a:rPr lang="zh-CN" altLang="en-US" dirty="0"/>
              <a:t>、</a:t>
            </a:r>
            <a:r>
              <a:rPr lang="en-US" altLang="zh-CN" dirty="0"/>
              <a:t>IP</a:t>
            </a:r>
            <a:r>
              <a:rPr lang="zh-CN" altLang="en-US" dirty="0"/>
              <a:t>地址、邮件地址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字段选项</a:t>
            </a:r>
            <a:endParaRPr lang="en-US" altLang="zh-CN" dirty="0"/>
          </a:p>
          <a:p>
            <a:r>
              <a:rPr lang="en-US" altLang="zh-CN" dirty="0"/>
              <a:t>        null</a:t>
            </a:r>
            <a:r>
              <a:rPr lang="zh-CN" altLang="en-US" dirty="0"/>
              <a:t>、</a:t>
            </a:r>
            <a:r>
              <a:rPr lang="en-US" altLang="zh-CN" dirty="0"/>
              <a:t>blank</a:t>
            </a:r>
          </a:p>
          <a:p>
            <a:r>
              <a:rPr lang="en-US" altLang="zh-CN" dirty="0"/>
              <a:t>        choices</a:t>
            </a:r>
            <a:r>
              <a:rPr lang="zh-CN" altLang="en-US" dirty="0"/>
              <a:t>、</a:t>
            </a:r>
            <a:r>
              <a:rPr lang="en-US" altLang="zh-CN" dirty="0" err="1"/>
              <a:t>get_FOO_display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default</a:t>
            </a:r>
            <a:r>
              <a:rPr lang="zh-CN" altLang="en-US" dirty="0"/>
              <a:t>、</a:t>
            </a:r>
            <a:r>
              <a:rPr lang="en-US" altLang="zh-CN" dirty="0" err="1"/>
              <a:t>primary_key</a:t>
            </a:r>
            <a:r>
              <a:rPr lang="zh-CN" altLang="en-US" dirty="0"/>
              <a:t>、</a:t>
            </a:r>
            <a:r>
              <a:rPr lang="en-US" altLang="zh-CN" dirty="0"/>
              <a:t>unique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64" y="1111052"/>
            <a:ext cx="3772800" cy="22349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06" y="3592606"/>
            <a:ext cx="5657850" cy="21621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635505" y="4200367"/>
            <a:ext cx="1459134" cy="53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36194" y="4733149"/>
            <a:ext cx="142875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自动生成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字段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6094639" y="4327071"/>
            <a:ext cx="1865540" cy="1427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111093" y="1412776"/>
            <a:ext cx="1314450" cy="193325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外键</a:t>
            </a:r>
            <a:r>
              <a:rPr lang="zh-CN" altLang="en-US" dirty="0" smtClean="0"/>
              <a:t>字段</a:t>
            </a:r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定义外键：</a:t>
            </a:r>
            <a:r>
              <a:rPr lang="en-US" altLang="zh-CN" dirty="0" err="1" smtClean="0"/>
              <a:t>OneToOne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ForeignKey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ManyToMany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增删改查操作</a:t>
            </a:r>
            <a:r>
              <a:rPr lang="en-US" altLang="zh-CN" dirty="0"/>
              <a:t>	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Models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10657184" cy="41634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查询集是什么</a:t>
            </a:r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惰性查询的、带缓存的数据库记录集合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 smtClean="0"/>
              <a:t>           查询所有</a:t>
            </a:r>
            <a:r>
              <a:rPr lang="zh-CN" altLang="en-US" dirty="0"/>
              <a:t>对象 </a:t>
            </a:r>
            <a:r>
              <a:rPr lang="en-US" altLang="zh-CN" dirty="0"/>
              <a:t>all()</a:t>
            </a: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</a:p>
          <a:p>
            <a:r>
              <a:rPr lang="zh-CN" altLang="en-US" dirty="0" smtClean="0"/>
              <a:t>           按</a:t>
            </a:r>
            <a:r>
              <a:rPr lang="zh-CN" altLang="en-US" dirty="0"/>
              <a:t>字段查询对象  </a:t>
            </a:r>
            <a:r>
              <a:rPr lang="en-US" altLang="zh-CN" dirty="0"/>
              <a:t>filter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           按</a:t>
            </a:r>
            <a:r>
              <a:rPr lang="zh-CN" altLang="en-US" dirty="0"/>
              <a:t>字段查询对象，定制查询 </a:t>
            </a:r>
            <a:r>
              <a:rPr lang="en-US" altLang="zh-CN" dirty="0"/>
              <a:t>filter(field__</a:t>
            </a:r>
            <a:r>
              <a:rPr lang="en-US" altLang="zh-CN" dirty="0" err="1"/>
              <a:t>startswith</a:t>
            </a:r>
            <a:r>
              <a:rPr lang="en-US" altLang="zh-CN" dirty="0"/>
              <a:t>='</a:t>
            </a:r>
            <a:r>
              <a:rPr lang="en-US" altLang="zh-CN" dirty="0" err="1"/>
              <a:t>xxxx</a:t>
            </a:r>
            <a:r>
              <a:rPr lang="en-US" altLang="zh-CN" dirty="0" smtClean="0"/>
              <a:t>')</a:t>
            </a:r>
          </a:p>
          <a:p>
            <a:r>
              <a:rPr lang="zh-CN" altLang="en-US" dirty="0" smtClean="0"/>
              <a:t>           除了</a:t>
            </a:r>
            <a:r>
              <a:rPr lang="en-US" altLang="zh-CN" dirty="0" smtClean="0"/>
              <a:t>filed</a:t>
            </a:r>
            <a:r>
              <a:rPr lang="en-US" altLang="zh-CN" dirty="0"/>
              <a:t>__</a:t>
            </a:r>
            <a:r>
              <a:rPr lang="en-US" altLang="zh-CN" dirty="0" err="1"/>
              <a:t>startswith</a:t>
            </a:r>
            <a:r>
              <a:rPr lang="en-US" altLang="zh-CN" dirty="0"/>
              <a:t>, </a:t>
            </a:r>
            <a:r>
              <a:rPr lang="zh-CN" altLang="en-US" dirty="0"/>
              <a:t>还有</a:t>
            </a:r>
            <a:r>
              <a:rPr lang="en-US" altLang="zh-CN" dirty="0"/>
              <a:t>field__</a:t>
            </a:r>
            <a:r>
              <a:rPr lang="en-US" altLang="zh-CN" dirty="0" err="1"/>
              <a:t>endswith</a:t>
            </a:r>
            <a:r>
              <a:rPr lang="en-US" altLang="zh-CN" dirty="0"/>
              <a:t>,  </a:t>
            </a:r>
            <a:r>
              <a:rPr lang="en-US" altLang="zh-CN" dirty="0" err="1"/>
              <a:t>field__contains</a:t>
            </a:r>
            <a:r>
              <a:rPr lang="zh-CN" altLang="en-US" dirty="0"/>
              <a:t>，</a:t>
            </a:r>
            <a:r>
              <a:rPr lang="en-US" altLang="zh-CN" dirty="0" err="1"/>
              <a:t>field__exact</a:t>
            </a:r>
            <a:r>
              <a:rPr lang="zh-CN" altLang="en-US" dirty="0"/>
              <a:t>，</a:t>
            </a:r>
            <a:r>
              <a:rPr lang="en-US" altLang="zh-CN" dirty="0" smtClean="0"/>
              <a:t>field__</a:t>
            </a:r>
            <a:r>
              <a:rPr lang="en-US" altLang="zh-CN" dirty="0" err="1"/>
              <a:t>gte</a:t>
            </a:r>
            <a:r>
              <a:rPr lang="en-US" altLang="zh-CN" dirty="0"/>
              <a:t>, field__</a:t>
            </a:r>
            <a:r>
              <a:rPr lang="en-US" altLang="zh-CN" dirty="0" err="1"/>
              <a:t>lt</a:t>
            </a:r>
            <a:r>
              <a:rPr lang="zh-CN" altLang="en-US" dirty="0"/>
              <a:t>等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           根据主键查询 </a:t>
            </a:r>
            <a:endParaRPr lang="en-US" altLang="zh-CN" dirty="0" smtClean="0"/>
          </a:p>
          <a:p>
            <a:r>
              <a:rPr lang="zh-CN" altLang="en-US" dirty="0" smtClean="0"/>
              <a:t>           分</a:t>
            </a:r>
            <a:r>
              <a:rPr lang="zh-CN" altLang="en-US" dirty="0"/>
              <a:t>页、限制返回结果个数、带偏移量的查询    直接使用</a:t>
            </a:r>
            <a:r>
              <a:rPr lang="en-US" altLang="zh-CN" dirty="0"/>
              <a:t>Python</a:t>
            </a:r>
            <a:r>
              <a:rPr lang="zh-CN" altLang="en-US" dirty="0"/>
              <a:t>自带的</a:t>
            </a:r>
            <a:r>
              <a:rPr lang="en-US" altLang="zh-CN" dirty="0"/>
              <a:t>array slicing</a:t>
            </a:r>
            <a:r>
              <a:rPr lang="zh-CN" altLang="en-US" dirty="0"/>
              <a:t>即可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QuerySet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84978" y="1834085"/>
            <a:ext cx="3212266" cy="5907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Get</a:t>
            </a:r>
            <a:r>
              <a:rPr lang="zh-CN" altLang="en-US" sz="1200" dirty="0" smtClean="0"/>
              <a:t>返回对象，不存在或多个对象报异常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Filter</a:t>
            </a:r>
            <a:r>
              <a:rPr lang="zh-CN" altLang="en-US" sz="1200" dirty="0" smtClean="0"/>
              <a:t>返回查询集，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都是正常结果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7135586" y="2769567"/>
            <a:ext cx="3461658" cy="626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Foo.object.filter</a:t>
            </a:r>
            <a:r>
              <a:rPr lang="en-US" altLang="zh-CN" sz="1400" dirty="0"/>
              <a:t>(...)</a:t>
            </a:r>
            <a:r>
              <a:rPr lang="zh-CN" altLang="en-US" sz="1400" dirty="0"/>
              <a:t>并不会触发数据库</a:t>
            </a:r>
            <a:r>
              <a:rPr lang="zh-CN" altLang="en-US" sz="1400" dirty="0" smtClean="0"/>
              <a:t>查询</a:t>
            </a:r>
            <a:r>
              <a:rPr lang="en-US" altLang="zh-CN" sz="1400" dirty="0" err="1" smtClean="0"/>
              <a:t>Foo.object.get</a:t>
            </a:r>
            <a:r>
              <a:rPr lang="en-US" altLang="zh-CN" sz="1400" dirty="0"/>
              <a:t>(...)</a:t>
            </a:r>
            <a:r>
              <a:rPr lang="zh-CN" altLang="en-US" sz="1400" dirty="0"/>
              <a:t>会触发数据库查询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35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代码实现 </a:t>
            </a:r>
            <a:r>
              <a:rPr lang="en-US" altLang="zh-CN" dirty="0"/>
              <a:t>application </a:t>
            </a:r>
            <a:r>
              <a:rPr lang="zh-CN" altLang="en-US" dirty="0"/>
              <a:t>的</a:t>
            </a:r>
            <a:r>
              <a:rPr lang="en-US" altLang="zh-CN" dirty="0"/>
              <a:t>Model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在 </a:t>
            </a:r>
            <a:r>
              <a:rPr lang="en-US" altLang="zh-CN" dirty="0"/>
              <a:t>your-project/your-application/models.py </a:t>
            </a:r>
            <a:r>
              <a:rPr lang="zh-CN" altLang="en-US" dirty="0" smtClean="0"/>
              <a:t>愉快地编码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各种模型字段说明请戳</a:t>
            </a:r>
            <a:r>
              <a:rPr lang="zh-CN" altLang="en-US" dirty="0" smtClean="0"/>
              <a:t>这个链接：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3"/>
              </a:rPr>
              <a:t>https://docs.djangoproject.com/en/1.8/ref/models/fields/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manage.py</a:t>
            </a:r>
            <a:r>
              <a:rPr lang="zh-CN" altLang="en-US" dirty="0"/>
              <a:t>添加</a:t>
            </a:r>
            <a:r>
              <a:rPr lang="en-US" altLang="zh-CN" dirty="0"/>
              <a:t>Model</a:t>
            </a:r>
            <a:r>
              <a:rPr lang="zh-CN" altLang="en-US" dirty="0"/>
              <a:t>到数据库</a:t>
            </a:r>
            <a:endParaRPr lang="en-US" altLang="zh-CN" dirty="0"/>
          </a:p>
          <a:p>
            <a:r>
              <a:rPr lang="en-US" altLang="zh-CN" dirty="0"/>
              <a:t>	python manage.py </a:t>
            </a:r>
            <a:r>
              <a:rPr lang="en-US" altLang="zh-CN" dirty="0" err="1"/>
              <a:t>makemigrations</a:t>
            </a:r>
            <a:r>
              <a:rPr lang="en-US" altLang="zh-CN" dirty="0"/>
              <a:t> your-application</a:t>
            </a:r>
          </a:p>
          <a:p>
            <a:r>
              <a:rPr lang="en-US" altLang="zh-CN" dirty="0"/>
              <a:t>	python manage.py migrate your-application</a:t>
            </a:r>
          </a:p>
          <a:p>
            <a:r>
              <a:rPr lang="en-US" altLang="zh-CN" dirty="0"/>
              <a:t>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 Model</a:t>
            </a:r>
            <a:r>
              <a:rPr lang="zh-CN" altLang="en-US" b="1" dirty="0" smtClean="0"/>
              <a:t>定义数据库模型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1331</Words>
  <Application>Microsoft Office PowerPoint</Application>
  <PresentationFormat>宽屏</PresentationFormat>
  <Paragraphs>224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 Unicode MS</vt:lpstr>
      <vt:lpstr>Source Code Pro</vt:lpstr>
      <vt:lpstr>等线</vt:lpstr>
      <vt:lpstr>等线 Light</vt:lpstr>
      <vt:lpstr>宋体</vt:lpstr>
      <vt:lpstr>Arial</vt:lpstr>
      <vt:lpstr>Consolas</vt:lpstr>
      <vt:lpstr>Office 主题​​</vt:lpstr>
      <vt:lpstr>Django 技术交流</vt:lpstr>
      <vt:lpstr>Django历史</vt:lpstr>
      <vt:lpstr>框架</vt:lpstr>
      <vt:lpstr>演示：新建一个Django Project</vt:lpstr>
      <vt:lpstr>演示：新建一个Django Application</vt:lpstr>
      <vt:lpstr>Models</vt:lpstr>
      <vt:lpstr>Models</vt:lpstr>
      <vt:lpstr>QuerySet</vt:lpstr>
      <vt:lpstr>演示：使用Django Model定义数据库模型</vt:lpstr>
      <vt:lpstr>演示：使用Django Admin进行后台管理</vt:lpstr>
      <vt:lpstr>URLs</vt:lpstr>
      <vt:lpstr>演示：使用Django Urls进行路由分发</vt:lpstr>
      <vt:lpstr>Views</vt:lpstr>
      <vt:lpstr>Views</vt:lpstr>
      <vt:lpstr>Views</vt:lpstr>
      <vt:lpstr>演示：使用Django Views处理HTTP请求</vt:lpstr>
      <vt:lpstr>Template</vt:lpstr>
      <vt:lpstr>演示：使用Django Template渲染Html页面</vt:lpstr>
      <vt:lpstr>Form</vt:lpstr>
      <vt:lpstr>Form</vt:lpstr>
      <vt:lpstr>Form</vt:lpstr>
      <vt:lpstr>演示：使用Django Form来提交表单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MZCN501A0113</cp:lastModifiedBy>
  <cp:revision>420</cp:revision>
  <dcterms:created xsi:type="dcterms:W3CDTF">2016-05-14T09:02:23Z</dcterms:created>
  <dcterms:modified xsi:type="dcterms:W3CDTF">2016-05-27T10:49:08Z</dcterms:modified>
</cp:coreProperties>
</file>