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5" r:id="rId3"/>
    <p:sldId id="275" r:id="rId4"/>
    <p:sldId id="257" r:id="rId5"/>
    <p:sldId id="264" r:id="rId6"/>
    <p:sldId id="270" r:id="rId7"/>
    <p:sldId id="276" r:id="rId8"/>
    <p:sldId id="266" r:id="rId9"/>
    <p:sldId id="272" r:id="rId10"/>
    <p:sldId id="273" r:id="rId11"/>
    <p:sldId id="274" r:id="rId12"/>
    <p:sldId id="268" r:id="rId13"/>
    <p:sldId id="267" r:id="rId14"/>
    <p:sldId id="281" r:id="rId15"/>
    <p:sldId id="278" r:id="rId16"/>
    <p:sldId id="269" r:id="rId17"/>
    <p:sldId id="261" r:id="rId18"/>
    <p:sldId id="259" r:id="rId19"/>
    <p:sldId id="260" r:id="rId20"/>
    <p:sldId id="277" r:id="rId21"/>
    <p:sldId id="279" r:id="rId22"/>
    <p:sldId id="262" r:id="rId23"/>
    <p:sldId id="263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ZCN501A0113" initials="M" lastIdx="4" clrIdx="0">
    <p:extLst>
      <p:ext uri="{19B8F6BF-5375-455C-9EA6-DF929625EA0E}">
        <p15:presenceInfo xmlns:p15="http://schemas.microsoft.com/office/powerpoint/2012/main" userId="MZCN501A011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56" autoAdjust="0"/>
  </p:normalViewPr>
  <p:slideViewPr>
    <p:cSldViewPr snapToGrid="0">
      <p:cViewPr varScale="1">
        <p:scale>
          <a:sx n="90" d="100"/>
          <a:sy n="90" d="100"/>
        </p:scale>
        <p:origin x="13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4T19:01:34.572" idx="4">
    <p:pos x="1654" y="2806"/>
    <p:text>添加动画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4T17:06:43.312" idx="1">
    <p:pos x="2298" y="1175"/>
    <p:text>用颜色区分一下缺点和优点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4T17:19:25.089" idx="2">
    <p:pos x="1932" y="2385"/>
    <p:text>测试可以标灰，表示很少写测试。。。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4T17:52:52.618" idx="3">
    <p:pos x="1144" y="3226"/>
    <p:text>这里添加演示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03495-8EAD-468C-81E5-5A62ACE99B5A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F4402-642D-4A35-922B-32A4A2331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9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现在为止，很多新闻网站开发者依然在用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，比如华盛顿邮报，</a:t>
            </a:r>
            <a:r>
              <a:rPr lang="en-US" altLang="zh-CN" dirty="0" smtClean="0"/>
              <a:t>The Guardian</a:t>
            </a:r>
            <a:r>
              <a:rPr lang="zh-CN" altLang="en-US" dirty="0" smtClean="0"/>
              <a:t>（卫报）</a:t>
            </a:r>
            <a:endParaRPr lang="en-US" altLang="zh-CN" dirty="0" smtClean="0"/>
          </a:p>
          <a:p>
            <a:r>
              <a:rPr lang="zh-CN" altLang="en-US" dirty="0" smtClean="0"/>
              <a:t>除了新闻网站，其他比较知名的基于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框架的网站有</a:t>
            </a:r>
            <a:r>
              <a:rPr lang="en-US" altLang="zh-CN" dirty="0" smtClean="0"/>
              <a:t>Instagram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Bitbucket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Pinterest</a:t>
            </a:r>
            <a:r>
              <a:rPr lang="zh-CN" altLang="en-US" dirty="0" smtClean="0"/>
              <a:t>，等。</a:t>
            </a:r>
            <a:endParaRPr lang="en-US" altLang="zh-CN" dirty="0" smtClean="0"/>
          </a:p>
          <a:p>
            <a:r>
              <a:rPr lang="zh-CN" altLang="en-US" dirty="0" smtClean="0"/>
              <a:t>此外，国内比较火的豆瓣，知乎（</a:t>
            </a:r>
            <a:r>
              <a:rPr lang="en-US" altLang="zh-CN" dirty="0" smtClean="0"/>
              <a:t>Tornado</a:t>
            </a:r>
            <a:r>
              <a:rPr lang="zh-CN" altLang="en-US" dirty="0" smtClean="0"/>
              <a:t>），国外的</a:t>
            </a:r>
            <a:r>
              <a:rPr lang="en-US" altLang="zh-CN" dirty="0" err="1" smtClean="0"/>
              <a:t>Quora</a:t>
            </a:r>
            <a:r>
              <a:rPr lang="zh-CN" altLang="en-US" dirty="0" smtClean="0"/>
              <a:t>，用的是什么框架？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58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如果你要学习一个框架，你应该学习基础的概念包括这些。。。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模型层表示数据库的存储，这个没有什么争议</a:t>
            </a:r>
            <a:endParaRPr lang="en-US" altLang="zh-CN" dirty="0" smtClean="0"/>
          </a:p>
          <a:p>
            <a:r>
              <a:rPr lang="zh-CN" altLang="en-US" dirty="0" smtClean="0"/>
              <a:t>视图层表示数据的展示方式，字体，样式等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控制层表示数据的处理，查询，计算等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Django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模型，</a:t>
            </a:r>
            <a:endParaRPr lang="en-US" altLang="zh-CN" dirty="0" smtClean="0"/>
          </a:p>
          <a:p>
            <a:r>
              <a:rPr lang="zh-CN" altLang="en-US" dirty="0" smtClean="0"/>
              <a:t>但是他管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，管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叫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对象关系映射 </a:t>
            </a:r>
            <a:r>
              <a:rPr lang="en-US" altLang="zh-CN" dirty="0" smtClean="0"/>
              <a:t>Object-relational</a:t>
            </a:r>
            <a:r>
              <a:rPr lang="en-US" altLang="zh-CN" baseline="0" dirty="0" smtClean="0"/>
              <a:t> mapper</a:t>
            </a:r>
            <a:endParaRPr lang="en-US" altLang="zh-CN" dirty="0" smtClean="0"/>
          </a:p>
          <a:p>
            <a:r>
              <a:rPr lang="zh-CN" altLang="en-US" dirty="0" smtClean="0"/>
              <a:t>一旦学会了一个框架，那么再去学习新的框架就变的很简单了，因为各种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框架的基本功能是高度类似的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2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的问题：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Django </a:t>
            </a:r>
            <a:r>
              <a:rPr lang="zh-CN" altLang="en-US" baseline="0" dirty="0" smtClean="0"/>
              <a:t>最大的网站是哪个</a:t>
            </a:r>
            <a:r>
              <a:rPr lang="en-US" altLang="zh-CN" baseline="0" dirty="0" smtClean="0"/>
              <a:t>? </a:t>
            </a:r>
            <a:r>
              <a:rPr lang="zh-CN" altLang="en-US" baseline="0" dirty="0" smtClean="0"/>
              <a:t>最大指用户访问量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782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174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首先在同一的配置文件中配置模块路由，然后模块内部配各自的路由，模块的路由文件是</a:t>
            </a:r>
            <a:r>
              <a:rPr lang="en-US" altLang="zh-CN" dirty="0" smtClean="0"/>
              <a:t>&lt;app&gt;/urls.py</a:t>
            </a:r>
          </a:p>
          <a:p>
            <a:r>
              <a:rPr lang="zh-CN" altLang="en-US" dirty="0" smtClean="0"/>
              <a:t>下面是一个普通的路由配置文件的样子</a:t>
            </a:r>
            <a:endParaRPr lang="en-US" altLang="zh-CN" dirty="0" smtClean="0"/>
          </a:p>
          <a:p>
            <a:r>
              <a:rPr lang="zh-CN" altLang="en-US" dirty="0" smtClean="0"/>
              <a:t>请求</a:t>
            </a:r>
            <a:r>
              <a:rPr lang="en-US" altLang="zh-CN" dirty="0" smtClean="0"/>
              <a:t>/blogs/2003/05/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会调用函数</a:t>
            </a:r>
            <a:r>
              <a:rPr lang="en-US" altLang="zh-CN" baseline="0" dirty="0" err="1" smtClean="0"/>
              <a:t>blogs.views.month_archieve</a:t>
            </a:r>
            <a:r>
              <a:rPr lang="en-US" altLang="zh-CN" baseline="0" dirty="0" smtClean="0"/>
              <a:t>(request, ‘2003’, ‘05’)</a:t>
            </a:r>
          </a:p>
          <a:p>
            <a:r>
              <a:rPr lang="zh-CN" altLang="en-US" dirty="0" smtClean="0"/>
              <a:t>但是实际项目一般不这么用，实际用的时候，希望把路径中的字段取出来，作为一个变量来引用，这就引入了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的命名正则表达式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引入命名正则表达式后，</a:t>
            </a:r>
            <a:r>
              <a:rPr lang="en-US" altLang="zh-CN" dirty="0" smtClean="0"/>
              <a:t>/blogs/2003/05/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会调用函数</a:t>
            </a:r>
            <a:r>
              <a:rPr lang="en-US" altLang="zh-CN" baseline="0" dirty="0" err="1" smtClean="0"/>
              <a:t>blogs.views.month_archieve</a:t>
            </a:r>
            <a:r>
              <a:rPr lang="en-US" altLang="zh-CN" baseline="0" dirty="0" smtClean="0"/>
              <a:t>(request, year=‘2003’, month=‘05’)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这样做最明显的好处就是，避免参数顺序带来的错误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endParaRPr lang="en-US" altLang="zh-CN" baseline="0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035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函数，接收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，返回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相应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。请求的类型包括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，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GET</a:t>
            </a:r>
            <a:r>
              <a:rPr lang="zh-CN" altLang="en-US" baseline="0" dirty="0" smtClean="0"/>
              <a:t>，等，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470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先解释什么是</a:t>
            </a:r>
            <a:r>
              <a:rPr lang="en-US" altLang="zh-CN" dirty="0" smtClean="0"/>
              <a:t>decorators</a:t>
            </a:r>
            <a:r>
              <a:rPr lang="zh-CN" altLang="en-US" dirty="0" smtClean="0"/>
              <a:t>，再解释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view</a:t>
            </a:r>
            <a:r>
              <a:rPr lang="en-US" altLang="zh-CN" baseline="0" dirty="0" smtClean="0"/>
              <a:t> decorator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22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237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发生更改，</a:t>
            </a:r>
            <a:r>
              <a:rPr lang="en-US" altLang="zh-CN" dirty="0" err="1" smtClean="0"/>
              <a:t>ModelForm</a:t>
            </a:r>
            <a:r>
              <a:rPr lang="zh-CN" altLang="en-US" dirty="0" smtClean="0"/>
              <a:t>自动跟着改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4402-642D-4A35-922B-32A4A2331BF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83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44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8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45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65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56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3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12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6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52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7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EF76-1642-4FDC-98AB-4EF86C3CF3EC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4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BEF76-1642-4FDC-98AB-4EF86C3CF3EC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CA33F-B2DA-450B-84FF-AFA27360A9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1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ondo.com/popular-websites-djang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Django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999764"/>
            <a:ext cx="9144000" cy="1655762"/>
          </a:xfrm>
        </p:spPr>
        <p:txBody>
          <a:bodyPr/>
          <a:lstStyle/>
          <a:p>
            <a:pPr algn="r"/>
            <a:r>
              <a:rPr lang="zh-CN" altLang="en-US" dirty="0" smtClean="0"/>
              <a:t>云计算中心</a:t>
            </a:r>
            <a:r>
              <a:rPr lang="en-US" altLang="zh-CN" dirty="0" smtClean="0"/>
              <a:t>IDC</a:t>
            </a:r>
            <a:r>
              <a:rPr lang="zh-CN" altLang="en-US" dirty="0" smtClean="0"/>
              <a:t>开发组</a:t>
            </a:r>
            <a:r>
              <a:rPr lang="en-US" altLang="zh-CN" dirty="0" smtClean="0"/>
              <a:t> </a:t>
            </a:r>
            <a:r>
              <a:rPr lang="zh-CN" altLang="en-US" dirty="0" smtClean="0"/>
              <a:t>任强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4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查询集</a:t>
            </a:r>
            <a:r>
              <a:rPr lang="en-US" altLang="zh-CN" dirty="0" err="1" smtClean="0"/>
              <a:t>QuerySet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FOO.objects.create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FOO.objects.get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FOO.objects.filter</a:t>
            </a:r>
            <a:r>
              <a:rPr lang="en-US" altLang="zh-CN" dirty="0" smtClean="0"/>
              <a:t>()</a:t>
            </a:r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008" y="2201493"/>
            <a:ext cx="57721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1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怎么用</a:t>
            </a:r>
            <a:r>
              <a:rPr lang="en-US" altLang="zh-CN" dirty="0" err="1" smtClean="0"/>
              <a:t>related_name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C00000"/>
                </a:solidFill>
              </a:rPr>
              <a:t>这里要改。。。。。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852737"/>
            <a:ext cx="87915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4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3590"/>
            <a:ext cx="3952740" cy="11646169"/>
          </a:xfrm>
        </p:spPr>
        <p:txBody>
          <a:bodyPr/>
          <a:lstStyle/>
          <a:p>
            <a:r>
              <a:rPr lang="en-US" altLang="zh-CN" dirty="0" smtClean="0"/>
              <a:t>ROOT_URLCONF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 &lt;app&gt;</a:t>
            </a:r>
            <a:r>
              <a:rPr lang="en-US" altLang="zh-CN" dirty="0"/>
              <a:t>/</a:t>
            </a:r>
            <a:r>
              <a:rPr lang="en-US" altLang="zh-CN" dirty="0" smtClean="0"/>
              <a:t>urls.py    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命名正则表达式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(?</a:t>
            </a:r>
            <a:r>
              <a:rPr lang="en-US" altLang="zh-CN" dirty="0"/>
              <a:t>P&lt;name&gt;pattern)</a:t>
            </a: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82887" y="1825625"/>
            <a:ext cx="4191000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urlpatterns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url(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r'^admin/'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include(admin.site.urls)),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url(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r'^polls/'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include(polls.urls)),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82887" y="2791559"/>
            <a:ext cx="5354327" cy="15696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django.conf.urls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patterns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urlpatterns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patterns(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r'^blogs/2003/$'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'blogs.views.special_case_2003'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r'^blogs/(\d{4})/$'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'blogs.views.year_archive'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(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r'^blogs/(\d{4})/(\d{2})/$'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 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'blogs.views.month_archive'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)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en-US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(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r'^blogs/(\d{4})/(\d{2})/(\d+)/$'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 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'blogs.views.article_detail</a:t>
            </a:r>
            <a:r>
              <a:rPr lang="zh-CN" altLang="zh-CN" sz="1200" dirty="0" smtClean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'</a:t>
            </a:r>
            <a:r>
              <a:rPr lang="zh-CN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)</a:t>
            </a:r>
            <a:r>
              <a:rPr lang="zh-CN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82887" y="4518190"/>
            <a:ext cx="6433851" cy="15696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django.conf.urls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patterns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urlpatterns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patterns(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r'^blogs/2003/$'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'blogs.views.special_case_2003'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r'^blogs/(?P&lt;year&gt;\d{4})/$'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'blogs.views.year_archive'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r'^blogs/(?P&lt;year&gt;\d{4})/(?P&lt;month&gt;\d{2})/$'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'blogs.views.month_archive'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r'^blogs/(?P&lt;year&gt;\d{4})/(?P&lt;month&gt;\d{2})/(?P&lt;day&gt;\d{2})/$'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'blogs.views.article_detail'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4"/>
            <a:ext cx="3496754" cy="20550897"/>
          </a:xfrm>
        </p:spPr>
        <p:txBody>
          <a:bodyPr/>
          <a:lstStyle/>
          <a:p>
            <a:r>
              <a:rPr lang="zh-CN" altLang="en-US" dirty="0" smtClean="0"/>
              <a:t>简单的例子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html</a:t>
            </a:r>
          </a:p>
          <a:p>
            <a:pPr lvl="1"/>
            <a:r>
              <a:rPr lang="en-US" altLang="zh-CN" dirty="0" smtClean="0"/>
              <a:t> template</a:t>
            </a:r>
          </a:p>
          <a:p>
            <a:r>
              <a:rPr lang="zh-CN" altLang="en-US" dirty="0" smtClean="0"/>
              <a:t>返回错误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get_object_or_404()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重定向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redirect()</a:t>
            </a:r>
          </a:p>
          <a:p>
            <a:endParaRPr lang="en-US" altLang="zh-CN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10130" y="1825625"/>
            <a:ext cx="4847422" cy="138499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django.http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HttpResponse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datetime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en-US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current_datetime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now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datetime.datetime.now()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html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"&lt;html&gt;&lt;body&gt;It is now %s.&lt;/body&gt;&lt;/html&gt;"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%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now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HttpResponse(html)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10130" y="3492347"/>
            <a:ext cx="4054207" cy="215930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django.shortcuts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render_to_response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django.http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Http404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polls.models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Poll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detail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poll_id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try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Poll.objects.get(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pk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poll_id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except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Poll.DoesNotExist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raise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Http404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render_to_response(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'polls/detail.html'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'poll'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p})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10130" y="5794880"/>
            <a:ext cx="3249976" cy="27699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80807F"/>
                </a:solidFill>
                <a:effectLst/>
                <a:latin typeface="Arial Unicode MS" panose="020B0604020202020204" pitchFamily="34" charset="-122"/>
                <a:ea typeface="Source Code Pro"/>
              </a:rPr>
              <a:t>first_poll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get_object_or_404(Poll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pk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2"/>
                <a:ea typeface="Source Code Pro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05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总觉得</a:t>
            </a:r>
            <a:r>
              <a:rPr lang="en-US" altLang="zh-CN" dirty="0" smtClean="0">
                <a:solidFill>
                  <a:srgbClr val="C00000"/>
                </a:solidFill>
              </a:rPr>
              <a:t>View</a:t>
            </a:r>
            <a:r>
              <a:rPr lang="zh-CN" altLang="en-US" dirty="0" smtClean="0">
                <a:solidFill>
                  <a:srgbClr val="C00000"/>
                </a:solidFill>
              </a:rPr>
              <a:t>少讲了什么。。。。。。。。。。。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8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5083596" cy="28414761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什么是修饰器</a:t>
            </a:r>
            <a:r>
              <a:rPr lang="en-US" altLang="zh-CN" dirty="0" smtClean="0"/>
              <a:t>(decorators)</a:t>
            </a:r>
          </a:p>
          <a:p>
            <a:pPr lvl="1"/>
            <a:r>
              <a:rPr lang="zh-CN" altLang="en-US" dirty="0" smtClean="0"/>
              <a:t>函数闭包</a:t>
            </a:r>
            <a:endParaRPr lang="en-US" altLang="zh-CN" dirty="0" smtClean="0"/>
          </a:p>
          <a:p>
            <a:r>
              <a:rPr lang="zh-CN" altLang="en-US" dirty="0" smtClean="0"/>
              <a:t> 例子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只允许登录用户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只允许特定权限的用户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过滤禁止的用户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12315" y="3131131"/>
            <a:ext cx="5292687" cy="304698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require_forbidden_user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view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match_forbidden_user(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*args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**kwargs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args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2"/>
                <a:ea typeface="Source Code Pro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user_id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request.session.get(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"USER_ID"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try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user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User.objects.get(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pk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user_id)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except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ObjectDoesNotExist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log.warning(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未登录的用户，跳转到登录界面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HttpResponseRedirect(reverse(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'login'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user.forbidden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HttpResponseForbidden(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u'&lt;h1&gt;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被禁止的用户不能执行此操作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&lt;/h1&gt;'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else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view(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*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args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**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kwargs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match_forbidden_user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12315" y="1920518"/>
            <a:ext cx="4362680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@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require_forbidden_user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@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require_login_as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"admin"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"root"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"manager"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server_asset_management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allocation='use'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en-US" altLang="zh-CN" sz="1200" b="0" i="0" u="none" strike="noStrike" cap="none" normalizeH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pass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4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设计哲学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模板是用来展示元素，而不是处理逻辑的（不让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成为嵌着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txt</a:t>
            </a:r>
            <a:r>
              <a:rPr lang="zh-CN" altLang="en-US" dirty="0" smtClean="0"/>
              <a:t>格式，而不是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（编辑</a:t>
            </a:r>
            <a:r>
              <a:rPr lang="en-US" altLang="zh-CN" dirty="0" smtClean="0"/>
              <a:t>xml</a:t>
            </a:r>
            <a:r>
              <a:rPr lang="zh-CN" altLang="en-US" dirty="0" smtClean="0"/>
              <a:t>过于反人类）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6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{{ </a:t>
            </a:r>
            <a:r>
              <a:rPr lang="en-US" altLang="zh-CN" dirty="0" err="1" smtClean="0"/>
              <a:t>some_obj.some_field</a:t>
            </a:r>
            <a:r>
              <a:rPr lang="en-US" altLang="zh-CN" dirty="0" smtClean="0"/>
              <a:t> }}</a:t>
            </a:r>
          </a:p>
          <a:p>
            <a:r>
              <a:rPr lang="zh-CN" altLang="en-US" dirty="0" smtClean="0"/>
              <a:t>控制结构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{% for … in … %}   {% </a:t>
            </a:r>
            <a:r>
              <a:rPr lang="en-US" altLang="zh-CN" dirty="0" err="1" smtClean="0"/>
              <a:t>endfor</a:t>
            </a:r>
            <a:r>
              <a:rPr lang="en-US" altLang="zh-CN" dirty="0" smtClean="0"/>
              <a:t> %}</a:t>
            </a:r>
            <a:endParaRPr lang="en-US" altLang="zh-CN" dirty="0"/>
          </a:p>
          <a:p>
            <a:pPr lvl="1"/>
            <a:r>
              <a:rPr lang="en-US" altLang="zh-CN" dirty="0" smtClean="0"/>
              <a:t> {% if %}   {%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%}  {% </a:t>
            </a:r>
            <a:r>
              <a:rPr lang="en-US" altLang="zh-CN" dirty="0" err="1" smtClean="0"/>
              <a:t>endif</a:t>
            </a:r>
            <a:r>
              <a:rPr lang="en-US" altLang="zh-CN" dirty="0" smtClean="0"/>
              <a:t> %} 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{% block %}  {% </a:t>
            </a:r>
            <a:r>
              <a:rPr lang="en-US" altLang="zh-CN" dirty="0" err="1" smtClean="0"/>
              <a:t>endblock</a:t>
            </a:r>
            <a:r>
              <a:rPr lang="en-US" altLang="zh-CN" dirty="0" smtClean="0"/>
              <a:t> %}</a:t>
            </a:r>
          </a:p>
          <a:p>
            <a:pPr lvl="1"/>
            <a:r>
              <a:rPr lang="en-US" altLang="zh-CN" dirty="0" smtClean="0"/>
              <a:t> {% extends %} </a:t>
            </a:r>
          </a:p>
          <a:p>
            <a:r>
              <a:rPr lang="en-US" altLang="zh-CN" dirty="0" smtClean="0"/>
              <a:t>Filter</a:t>
            </a:r>
          </a:p>
          <a:p>
            <a:pPr lvl="1"/>
            <a:r>
              <a:rPr lang="en-US" altLang="zh-CN" dirty="0" smtClean="0"/>
              <a:t>{{ </a:t>
            </a:r>
            <a:r>
              <a:rPr lang="en-US" altLang="zh-CN" dirty="0" err="1" smtClean="0"/>
              <a:t>value|length</a:t>
            </a:r>
            <a:r>
              <a:rPr lang="en-US" altLang="zh-CN" dirty="0" smtClean="0"/>
              <a:t> }}</a:t>
            </a:r>
          </a:p>
          <a:p>
            <a:pPr lvl="1"/>
            <a:r>
              <a:rPr lang="en-US" altLang="zh-CN" dirty="0" smtClean="0"/>
              <a:t>{{ </a:t>
            </a:r>
            <a:r>
              <a:rPr lang="en-US" altLang="zh-CN" dirty="0" err="1" smtClean="0"/>
              <a:t>value|default</a:t>
            </a:r>
            <a:r>
              <a:rPr lang="en-US" altLang="zh-CN" dirty="0" smtClean="0"/>
              <a:t>:</a:t>
            </a:r>
            <a:r>
              <a:rPr lang="zh-CN" altLang="en-US" dirty="0" smtClean="0"/>
              <a:t>“</a:t>
            </a:r>
            <a:r>
              <a:rPr lang="en-US" altLang="zh-CN" dirty="0" smtClean="0"/>
              <a:t>nothing</a:t>
            </a:r>
            <a:r>
              <a:rPr lang="zh-CN" altLang="en-US" dirty="0" smtClean="0"/>
              <a:t>”</a:t>
            </a:r>
            <a:r>
              <a:rPr lang="en-US" altLang="zh-CN" dirty="0" smtClean="0"/>
              <a:t>}}</a:t>
            </a:r>
          </a:p>
          <a:p>
            <a:pPr lvl="1"/>
            <a:r>
              <a:rPr lang="zh-CN" altLang="en-US" dirty="0" smtClean="0"/>
              <a:t>自定义</a:t>
            </a:r>
            <a:r>
              <a:rPr lang="en-US" altLang="zh-CN" dirty="0" smtClean="0"/>
              <a:t>filter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411818" y="1825625"/>
            <a:ext cx="3811836" cy="304698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{%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extends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"base.html"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%}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{%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block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title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%}{{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section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title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}}{%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endblock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%}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{%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block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content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%}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h1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&gt;{{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section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title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}}&lt;/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h1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{%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story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story_list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%}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h2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a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href=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story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get_absolute_url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}}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{{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story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headline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|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upper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}}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h2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&gt;{{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story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tease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|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truncatewords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"100"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}}&lt;/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{%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endfor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%}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{%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endblock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%}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0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几</a:t>
            </a:r>
            <a:r>
              <a:rPr lang="zh-CN" altLang="en-US" dirty="0" smtClean="0"/>
              <a:t>个概念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控件</a:t>
            </a:r>
            <a:r>
              <a:rPr lang="en-US" altLang="zh-CN" dirty="0" smtClean="0"/>
              <a:t>widget:   &lt;input type=“text”&gt;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&lt;select </a:t>
            </a:r>
            <a:r>
              <a:rPr lang="zh-CN" altLang="en-US" dirty="0" smtClean="0"/>
              <a:t>略</a:t>
            </a:r>
            <a:r>
              <a:rPr lang="en-US" altLang="zh-CN" dirty="0" smtClean="0"/>
              <a:t>….</a:t>
            </a:r>
          </a:p>
          <a:p>
            <a:pPr lvl="1"/>
            <a:r>
              <a:rPr lang="zh-CN" altLang="en-US" dirty="0" smtClean="0"/>
              <a:t>字段</a:t>
            </a:r>
            <a:r>
              <a:rPr lang="en-US" altLang="zh-CN" dirty="0" smtClean="0"/>
              <a:t>field: </a:t>
            </a:r>
            <a:r>
              <a:rPr lang="zh-CN" altLang="en-US" dirty="0" smtClean="0"/>
              <a:t>需要验证的，</a:t>
            </a:r>
            <a:r>
              <a:rPr lang="en-US" altLang="zh-CN" dirty="0" err="1" smtClean="0"/>
              <a:t>EmailField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IPAddress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pPr lvl="1"/>
            <a:r>
              <a:rPr lang="zh-CN" altLang="en-US" dirty="0" smtClean="0"/>
              <a:t>表单</a:t>
            </a:r>
            <a:r>
              <a:rPr lang="en-US" altLang="zh-CN" dirty="0" smtClean="0"/>
              <a:t>form: </a:t>
            </a:r>
            <a:r>
              <a:rPr lang="zh-CN" altLang="en-US" dirty="0" smtClean="0"/>
              <a:t>一系列的字段</a:t>
            </a:r>
            <a:endParaRPr lang="en-US" altLang="zh-CN" dirty="0" smtClean="0"/>
          </a:p>
          <a:p>
            <a:r>
              <a:rPr lang="zh-CN" altLang="en-US" dirty="0" smtClean="0"/>
              <a:t>通用的表单处理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自动生成</a:t>
            </a:r>
            <a:r>
              <a:rPr lang="en-US" altLang="zh-CN" dirty="0" smtClean="0"/>
              <a:t>html form widget</a:t>
            </a:r>
          </a:p>
          <a:p>
            <a:pPr lvl="1"/>
            <a:r>
              <a:rPr lang="zh-CN" altLang="en-US" dirty="0" smtClean="0"/>
              <a:t>验证提交数据</a:t>
            </a:r>
            <a:r>
              <a:rPr lang="zh-CN" altLang="en-US" dirty="0"/>
              <a:t>、</a:t>
            </a:r>
            <a:r>
              <a:rPr lang="zh-CN" altLang="en-US" dirty="0" smtClean="0"/>
              <a:t>验证不通过时，显示错误提示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转化提交的数据成对应的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数据类型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227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is_bound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err="1" smtClean="0"/>
              <a:t>is_valid</a:t>
            </a:r>
            <a:endParaRPr lang="en-US" altLang="zh-CN" dirty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cleaned_data</a:t>
            </a:r>
            <a:endParaRPr lang="en-US" altLang="zh-CN" dirty="0" smtClean="0"/>
          </a:p>
          <a:p>
            <a:r>
              <a:rPr lang="zh-CN" altLang="en-US" dirty="0" smtClean="0"/>
              <a:t>自定义</a:t>
            </a:r>
            <a:endParaRPr lang="en-US" altLang="zh-CN" dirty="0" smtClean="0"/>
          </a:p>
          <a:p>
            <a:pPr lvl="1"/>
            <a:r>
              <a:rPr lang="en-US" altLang="zh-CN" dirty="0"/>
              <a:t>w</a:t>
            </a:r>
            <a:r>
              <a:rPr lang="en-US" altLang="zh-CN" dirty="0" smtClean="0"/>
              <a:t>idget</a:t>
            </a:r>
          </a:p>
          <a:p>
            <a:pPr lvl="1"/>
            <a:r>
              <a:rPr lang="en-US" altLang="zh-CN" dirty="0" err="1"/>
              <a:t>Q</a:t>
            </a:r>
            <a:r>
              <a:rPr lang="en-US" altLang="zh-CN" dirty="0" err="1" smtClean="0"/>
              <a:t>uerySet</a:t>
            </a:r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81320" y="1583251"/>
            <a:ext cx="4660135" cy="138499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ContactForm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(forms.Form)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subject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2"/>
                <a:ea typeface="Source Code Pro"/>
              </a:rPr>
              <a:t>100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message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forms.CharField()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sender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forms.EmailField()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cc_myself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forms.BooleanField(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False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781320" y="3264912"/>
            <a:ext cx="5398265" cy="304698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ServerForm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(forms.Form)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name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2"/>
                <a:ea typeface="Source Code Pro"/>
              </a:rPr>
              <a:t>200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widget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forms.TextInput(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attrs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'placeholder'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有意义的描述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'class'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'form-control'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'data-rule-required'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'true'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})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F8F8F2"/>
              </a:solidFill>
              <a:latin typeface="Arial Unicode MS" panose="020B0604020202020204" pitchFamily="34" charset="-122"/>
              <a:ea typeface="Source Code 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manager 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= 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forms.ModelChoiceField(</a:t>
            </a:r>
            <a:b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en-US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i="1" dirty="0" smtClean="0">
                <a:solidFill>
                  <a:srgbClr val="FD971F"/>
                </a:solidFill>
                <a:latin typeface="Arial Unicode MS" panose="020B0604020202020204" pitchFamily="34" charset="-122"/>
                <a:ea typeface="Source Code Pro"/>
              </a:rPr>
              <a:t>widget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=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forms.Select(</a:t>
            </a:r>
            <a:r>
              <a:rPr lang="zh-CN" altLang="zh-CN" sz="1200" i="1" dirty="0">
                <a:solidFill>
                  <a:srgbClr val="FD971F"/>
                </a:solidFill>
                <a:latin typeface="Arial Unicode MS" panose="020B0604020202020204" pitchFamily="34" charset="-122"/>
                <a:ea typeface="Source Code Pro"/>
              </a:rPr>
              <a:t>attrs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=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{</a:t>
            </a:r>
            <a:b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lang="en-US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data-placeholder"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: 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u"</a:t>
            </a:r>
            <a:r>
              <a:rPr lang="zh-CN" altLang="zh-CN" sz="1200" dirty="0">
                <a:solidFill>
                  <a:srgbClr val="E6DB7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选择管理员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..."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lang="en-US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style"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: 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"width:350px;"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lang="en-US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class"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: 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"chosen-select"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lang="en-US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tabindex"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: 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"2"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})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en-US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i="1" dirty="0" smtClean="0">
                <a:solidFill>
                  <a:srgbClr val="FD971F"/>
                </a:solidFill>
                <a:latin typeface="Arial Unicode MS" panose="020B0604020202020204" pitchFamily="34" charset="-122"/>
                <a:ea typeface="Source Code Pro"/>
              </a:rPr>
              <a:t>required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=</a:t>
            </a:r>
            <a:r>
              <a:rPr lang="zh-CN" altLang="zh-CN" sz="1200" dirty="0">
                <a:solidFill>
                  <a:srgbClr val="66D9EF"/>
                </a:solidFill>
                <a:latin typeface="Arial Unicode MS" panose="020B0604020202020204" pitchFamily="34" charset="-122"/>
                <a:ea typeface="Source Code Pro"/>
              </a:rPr>
              <a:t>True</a:t>
            </a: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,</a:t>
            </a:r>
            <a:b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zh-CN" altLang="zh-CN" sz="1200" dirty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en-US" altLang="zh-CN" sz="1200" dirty="0" smtClean="0">
                <a:solidFill>
                  <a:srgbClr val="CC783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i="1" dirty="0" smtClean="0">
                <a:solidFill>
                  <a:srgbClr val="FD971F"/>
                </a:solidFill>
                <a:latin typeface="Arial Unicode MS" panose="020B0604020202020204" pitchFamily="34" charset="-122"/>
                <a:ea typeface="Source Code Pro"/>
              </a:rPr>
              <a:t>queryset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=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User.objects.filter(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~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Q(</a:t>
            </a:r>
            <a:r>
              <a:rPr lang="zh-CN" altLang="zh-CN" sz="1200" i="1" dirty="0">
                <a:solidFill>
                  <a:srgbClr val="FD971F"/>
                </a:solidFill>
                <a:latin typeface="Arial Unicode MS" panose="020B0604020202020204" pitchFamily="34" charset="-122"/>
                <a:ea typeface="Source Code Pro"/>
              </a:rPr>
              <a:t>role</a:t>
            </a:r>
            <a:r>
              <a:rPr lang="zh-CN" altLang="zh-CN" sz="1200" dirty="0">
                <a:solidFill>
                  <a:srgbClr val="F92672"/>
                </a:solidFill>
                <a:latin typeface="Arial Unicode MS" panose="020B0604020202020204" pitchFamily="34" charset="-122"/>
                <a:ea typeface="Source Code Pro"/>
              </a:rPr>
              <a:t>=</a:t>
            </a:r>
            <a:r>
              <a:rPr lang="zh-CN" altLang="zh-CN" sz="1200" dirty="0">
                <a:solidFill>
                  <a:srgbClr val="E6DB74"/>
                </a:solidFill>
                <a:latin typeface="Arial Unicode MS" panose="020B0604020202020204" pitchFamily="34" charset="-122"/>
                <a:ea typeface="Source Code Pro"/>
              </a:rPr>
              <a:t>"regular"</a:t>
            </a:r>
            <a: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))</a:t>
            </a:r>
            <a:br>
              <a:rPr lang="zh-CN" altLang="zh-CN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</a:br>
            <a:r>
              <a:rPr lang="en-US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lang="zh-CN" altLang="zh-CN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73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Lawrence Journal World</a:t>
            </a:r>
            <a:r>
              <a:rPr lang="zh-CN" altLang="en-US" dirty="0" smtClean="0"/>
              <a:t>报纸，新闻网站</a:t>
            </a:r>
            <a:endParaRPr lang="en-US" altLang="zh-CN" dirty="0" smtClean="0"/>
          </a:p>
          <a:p>
            <a:r>
              <a:rPr lang="en-US" altLang="zh-CN" dirty="0" smtClean="0"/>
              <a:t>2005</a:t>
            </a:r>
            <a:r>
              <a:rPr lang="zh-CN" altLang="en-US" dirty="0" smtClean="0"/>
              <a:t>年框架完成</a:t>
            </a:r>
            <a:endParaRPr lang="en-US" altLang="zh-CN" dirty="0" smtClean="0"/>
          </a:p>
          <a:p>
            <a:r>
              <a:rPr lang="en-US" altLang="zh-CN" dirty="0" smtClean="0"/>
              <a:t>Releases</a:t>
            </a:r>
          </a:p>
          <a:p>
            <a:pPr lvl="1"/>
            <a:r>
              <a:rPr lang="en-US" altLang="zh-CN" dirty="0" smtClean="0"/>
              <a:t>Feature releases</a:t>
            </a:r>
          </a:p>
          <a:p>
            <a:pPr lvl="1"/>
            <a:r>
              <a:rPr lang="en-US" altLang="zh-CN" dirty="0" smtClean="0"/>
              <a:t>Patch releases</a:t>
            </a:r>
          </a:p>
          <a:p>
            <a:pPr lvl="1"/>
            <a:r>
              <a:rPr lang="en-US" altLang="zh-CN" dirty="0" smtClean="0"/>
              <a:t>Long-term Support</a:t>
            </a:r>
          </a:p>
          <a:p>
            <a:r>
              <a:rPr lang="en-US" altLang="zh-CN" dirty="0" smtClean="0"/>
              <a:t>Roadmap</a:t>
            </a:r>
          </a:p>
          <a:p>
            <a:r>
              <a:rPr lang="zh-CN" altLang="en-US" dirty="0" smtClean="0"/>
              <a:t>案例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://codecondo.com/popular-websites-django/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609" y="2276261"/>
            <a:ext cx="6565338" cy="27850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609" y="2537154"/>
            <a:ext cx="68865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5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clean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clean_fieldname</a:t>
            </a:r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27934" y="3562144"/>
            <a:ext cx="5067758" cy="304698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clean_hostname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hostname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.cleaned_data[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'hostname'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Host.objects.filter(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hostname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hostname).count()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raise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forms.ValidationError(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已存在服务器里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hostname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clean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cleaned_data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super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(InterForm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).clean()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._errors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cleaned_data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intranet_ip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.cleaned_data[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'intranet_ip'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hostname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.cleaned_data[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'hostname'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intranet_ip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hostname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._errors[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"intranet_ip"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ErrorList([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u"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内网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IP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IP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字段不能相等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._errors[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"hostname"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ErrorList([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u"IP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和内网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IP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字段不能相等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cleaned_data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527933" y="2001387"/>
            <a:ext cx="5067759" cy="138499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InterForm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(forms.Form)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name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2"/>
                <a:ea typeface="Source Code Pro"/>
              </a:rPr>
              <a:t>200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widget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forms.TextInput(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attrs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'placeholder'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'Give this host a meaningful description.'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'class'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'form-control'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'data-rule-required'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'true'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})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03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Template</a:t>
            </a:r>
            <a:r>
              <a:rPr lang="zh-CN" altLang="en-US" dirty="0" smtClean="0"/>
              <a:t>展示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form.as_p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/>
              <a:t>form.al_ul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781320" y="1937764"/>
            <a:ext cx="4748270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action=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"/some_url/"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method=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"post"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&gt;{%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csrf_token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%}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as_p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}}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input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type=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"submit"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value=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"Submit"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/&gt;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781320" y="3124131"/>
            <a:ext cx="5453349" cy="175432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action=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“/contact/”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method=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“post”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label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for=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“id_subject”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Subject: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label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input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id=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“id_subject”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type=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“text”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name=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“subject”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maxlength=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“100”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/&gt;&lt;/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label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for=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“id_message”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Message: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label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input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type=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“text”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name=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“message”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id=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“id_message”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/&gt;&lt;/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lang="zh-CN" altLang="en-US" sz="1200" dirty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此处</a:t>
            </a:r>
            <a:r>
              <a:rPr lang="zh-CN" altLang="en-US" sz="1200" dirty="0" smtClean="0">
                <a:solidFill>
                  <a:srgbClr val="F8F8F2"/>
                </a:solidFill>
                <a:latin typeface="Arial Unicode MS" panose="020B0604020202020204" pitchFamily="34" charset="-122"/>
                <a:ea typeface="Source Code Pro"/>
              </a:rPr>
              <a:t>省略一万字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input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type=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"submit"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value=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"Submit"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/&gt;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60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views</a:t>
            </a:r>
            <a:r>
              <a:rPr lang="zh-CN" altLang="en-US" dirty="0"/>
              <a:t>处理表单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60983" y="1825625"/>
            <a:ext cx="4858439" cy="34163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django.shortcuts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render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django.http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HttpResponseRedirect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contact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.method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'POST'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# If the form has been submitted...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ContactForm(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.POST)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# A form bound to the POST data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form.is_valid()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# All validation rules pass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# Process the data in form.cleaned_data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# ...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HttpResponseRedirect(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'/thanks/'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# Redirect after POST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else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ContactForm()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# An unbound form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render(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'contact.html'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2"/>
                <a:ea typeface="Source Code Pro"/>
              </a:rPr>
              <a:t>'form'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})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02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ModelForm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save()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其他高级功能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FormSet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FormMedia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47421" y="1825625"/>
            <a:ext cx="4660135" cy="273218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blogs.models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Author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django.forms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ModelForm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ContactForm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(forms.Form)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subject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2"/>
                <a:ea typeface="Source Code Pro"/>
              </a:rPr>
              <a:t>100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message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forms.CharField()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sender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forms.EmailField()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cc_myself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forms.BooleanField(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Arial Unicode MS" panose="020B0604020202020204" pitchFamily="34" charset="-122"/>
                <a:ea typeface="Source Code Pro"/>
              </a:rPr>
              <a:t>required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False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AuthorForm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(ModelForm)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2"/>
                <a:ea typeface="Source Code Pro"/>
              </a:rPr>
              <a:t>Meta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model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  <a:ea typeface="Source Code Pro"/>
              </a:rPr>
              <a:t>Author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67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通用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1"/>
            <a:r>
              <a:rPr lang="en-US" altLang="zh-CN" dirty="0"/>
              <a:t>MVC-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/>
              <a:t>Model-View-Control</a:t>
            </a:r>
          </a:p>
          <a:p>
            <a:pPr lvl="2"/>
            <a:r>
              <a:rPr lang="en-US" altLang="zh-CN" dirty="0" smtClean="0"/>
              <a:t>Model-Template-View</a:t>
            </a:r>
          </a:p>
          <a:p>
            <a:pPr lvl="1"/>
            <a:r>
              <a:rPr lang="en-US" altLang="zh-CN" dirty="0" smtClean="0"/>
              <a:t>ORM</a:t>
            </a:r>
            <a:r>
              <a:rPr lang="zh-CN" altLang="en-US" dirty="0"/>
              <a:t>、路由、</a:t>
            </a:r>
            <a:r>
              <a:rPr lang="zh-CN" altLang="en-US" dirty="0" smtClean="0"/>
              <a:t>安全</a:t>
            </a:r>
            <a:endParaRPr lang="en-US" altLang="zh-CN" dirty="0" smtClean="0"/>
          </a:p>
          <a:p>
            <a:r>
              <a:rPr lang="zh-CN" altLang="en-US" dirty="0" smtClean="0"/>
              <a:t>避免重复造轮子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用户认证、内容管理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安全防范：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注入、跨站请求伪造</a:t>
            </a:r>
            <a:endParaRPr lang="en-US" altLang="zh-CN" dirty="0" smtClean="0"/>
          </a:p>
          <a:p>
            <a:r>
              <a:rPr lang="en-US" altLang="zh-CN" dirty="0" smtClean="0"/>
              <a:t>Try your self</a:t>
            </a:r>
          </a:p>
        </p:txBody>
      </p:sp>
    </p:spTree>
    <p:extLst>
      <p:ext uri="{BB962C8B-B14F-4D97-AF65-F5344CB8AC3E}">
        <p14:creationId xmlns:p14="http://schemas.microsoft.com/office/powerpoint/2010/main" val="396076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</a:t>
            </a:r>
            <a:r>
              <a:rPr lang="zh-CN" altLang="en-US" dirty="0" smtClean="0"/>
              <a:t>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703859" cy="4351338"/>
          </a:xfrm>
        </p:spPr>
        <p:txBody>
          <a:bodyPr/>
          <a:lstStyle/>
          <a:p>
            <a:r>
              <a:rPr lang="zh-CN" altLang="en-US" dirty="0"/>
              <a:t>开发</a:t>
            </a:r>
            <a:r>
              <a:rPr lang="zh-CN" altLang="en-US" dirty="0" smtClean="0"/>
              <a:t>速度</a:t>
            </a:r>
            <a:endParaRPr lang="en-US" altLang="zh-CN" dirty="0" smtClean="0"/>
          </a:p>
          <a:p>
            <a:r>
              <a:rPr lang="zh-CN" altLang="en-US" dirty="0" smtClean="0"/>
              <a:t>执行速度慢</a:t>
            </a:r>
            <a:endParaRPr lang="en-US" altLang="zh-CN" dirty="0" smtClean="0"/>
          </a:p>
          <a:p>
            <a:r>
              <a:rPr lang="zh-CN" altLang="en-US" dirty="0"/>
              <a:t>可移植性</a:t>
            </a:r>
            <a:endParaRPr lang="en-US" altLang="zh-CN" dirty="0"/>
          </a:p>
          <a:p>
            <a:r>
              <a:rPr lang="en-US" altLang="zh-CN" dirty="0" smtClean="0"/>
              <a:t>URL</a:t>
            </a:r>
            <a:r>
              <a:rPr lang="zh-CN" altLang="en-US" dirty="0"/>
              <a:t>整洁</a:t>
            </a:r>
            <a:endParaRPr lang="en-US" altLang="zh-CN" dirty="0" smtClean="0"/>
          </a:p>
          <a:p>
            <a:r>
              <a:rPr lang="en-US" altLang="zh-CN" dirty="0" smtClean="0"/>
              <a:t>Template</a:t>
            </a:r>
            <a:r>
              <a:rPr lang="zh-CN" altLang="en-US" dirty="0" smtClean="0"/>
              <a:t>功能弱</a:t>
            </a:r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324600" y="1825625"/>
            <a:ext cx="47038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66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 </a:t>
            </a:r>
            <a:r>
              <a:rPr lang="en-US" altLang="zh-CN" dirty="0" smtClean="0"/>
              <a:t>models.py</a:t>
            </a:r>
          </a:p>
          <a:p>
            <a:r>
              <a:rPr lang="zh-CN" altLang="en-US" dirty="0" smtClean="0"/>
              <a:t>视图 </a:t>
            </a:r>
            <a:r>
              <a:rPr lang="en-US" altLang="zh-CN" dirty="0" smtClean="0"/>
              <a:t>views.py</a:t>
            </a:r>
          </a:p>
          <a:p>
            <a:r>
              <a:rPr lang="zh-CN" altLang="en-US" dirty="0" smtClean="0"/>
              <a:t>路由 </a:t>
            </a:r>
            <a:r>
              <a:rPr lang="en-US" altLang="zh-CN" dirty="0" smtClean="0"/>
              <a:t>urls.py</a:t>
            </a:r>
          </a:p>
          <a:p>
            <a:r>
              <a:rPr lang="zh-CN" altLang="en-US" dirty="0" smtClean="0"/>
              <a:t>模板 </a:t>
            </a:r>
            <a:r>
              <a:rPr lang="en-US" altLang="zh-CN" dirty="0" smtClean="0"/>
              <a:t>template/*.html</a:t>
            </a:r>
          </a:p>
          <a:p>
            <a:r>
              <a:rPr lang="zh-CN" altLang="en-US" dirty="0" smtClean="0"/>
              <a:t>测试 </a:t>
            </a:r>
            <a:r>
              <a:rPr lang="en-US" altLang="zh-CN" dirty="0" smtClean="0"/>
              <a:t>test.py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66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 </a:t>
            </a:r>
            <a:r>
              <a:rPr lang="en-US" altLang="zh-CN" dirty="0" err="1" smtClean="0"/>
              <a:t>Startproject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配置文件 </a:t>
            </a:r>
            <a:r>
              <a:rPr lang="en-US" altLang="zh-CN" dirty="0" smtClean="0"/>
              <a:t>settings.py</a:t>
            </a:r>
          </a:p>
          <a:p>
            <a:pPr lvl="1"/>
            <a:r>
              <a:rPr lang="zh-CN" altLang="en-US" dirty="0" smtClean="0"/>
              <a:t>路由 </a:t>
            </a:r>
            <a:r>
              <a:rPr lang="en-US" altLang="zh-CN" dirty="0" smtClean="0"/>
              <a:t>urls.py</a:t>
            </a:r>
          </a:p>
          <a:p>
            <a:r>
              <a:rPr lang="zh-CN" altLang="en-US" dirty="0" smtClean="0"/>
              <a:t>控制 </a:t>
            </a:r>
            <a:r>
              <a:rPr lang="en-US" altLang="zh-CN" dirty="0" smtClean="0"/>
              <a:t>manage.py</a:t>
            </a:r>
          </a:p>
          <a:p>
            <a:pPr lvl="1"/>
            <a:r>
              <a:rPr lang="zh-CN" altLang="en-US" dirty="0" smtClean="0"/>
              <a:t>新建应用 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tartapp</a:t>
            </a:r>
            <a:endParaRPr lang="en-US" altLang="zh-CN" dirty="0" smtClean="0"/>
          </a:p>
          <a:p>
            <a:pPr lvl="1"/>
            <a:r>
              <a:rPr lang="zh-CN" altLang="en-US" dirty="0"/>
              <a:t>创建、迁移数据库 </a:t>
            </a:r>
            <a:r>
              <a:rPr lang="en-US" altLang="zh-CN" dirty="0" err="1" smtClean="0"/>
              <a:t>syncdb</a:t>
            </a:r>
            <a:r>
              <a:rPr lang="en-US" altLang="zh-CN" dirty="0"/>
              <a:t>/</a:t>
            </a:r>
            <a:r>
              <a:rPr lang="en-US" altLang="zh-CN" dirty="0" err="1" smtClean="0"/>
              <a:t>makemigrate</a:t>
            </a:r>
            <a:r>
              <a:rPr lang="en-US" altLang="zh-CN" dirty="0" smtClean="0"/>
              <a:t>/migrate  </a:t>
            </a:r>
            <a:r>
              <a:rPr lang="zh-CN" altLang="en-US" dirty="0" smtClean="0"/>
              <a:t>（注意版本）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 </a:t>
            </a:r>
            <a:r>
              <a:rPr lang="en-US" altLang="zh-CN" dirty="0" err="1" smtClean="0"/>
              <a:t>runserver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runfcgi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控制台 </a:t>
            </a:r>
            <a:r>
              <a:rPr lang="en-US" altLang="zh-CN" dirty="0" smtClean="0"/>
              <a:t>shell</a:t>
            </a:r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52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r>
              <a:rPr lang="zh-CN" altLang="en-US" dirty="0" smtClean="0"/>
              <a:t>知识</a:t>
            </a:r>
            <a:endParaRPr lang="en-US" altLang="zh-CN" dirty="0"/>
          </a:p>
          <a:p>
            <a:pPr lvl="1"/>
            <a:r>
              <a:rPr lang="zh-CN" altLang="en-US" dirty="0" smtClean="0"/>
              <a:t>每个</a:t>
            </a:r>
            <a:r>
              <a:rPr lang="zh-CN" altLang="en-US" dirty="0"/>
              <a:t>模型是</a:t>
            </a:r>
            <a:r>
              <a:rPr lang="en-US" altLang="zh-CN" dirty="0" err="1"/>
              <a:t>django.db.models.Model</a:t>
            </a:r>
            <a:r>
              <a:rPr lang="zh-CN" altLang="en-US" dirty="0"/>
              <a:t>的一个子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</a:t>
            </a:r>
            <a:r>
              <a:rPr lang="zh-CN" altLang="en-US" dirty="0"/>
              <a:t>的每一个属性都表示一个数据库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r>
              <a:rPr lang="zh-CN" altLang="en-US" dirty="0"/>
              <a:t>模型后，</a:t>
            </a:r>
            <a:r>
              <a:rPr lang="en-US" altLang="zh-CN" dirty="0"/>
              <a:t>Django</a:t>
            </a:r>
            <a:r>
              <a:rPr lang="zh-CN" altLang="en-US" dirty="0"/>
              <a:t>会自动生成数据库的访问</a:t>
            </a:r>
            <a:r>
              <a:rPr lang="en-US" altLang="zh-CN" dirty="0"/>
              <a:t>API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94063" y="3746500"/>
            <a:ext cx="4931229" cy="175432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(models.Model)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question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pub_date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models.DateTimeField()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Choice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(models.Model)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poll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models.ForeignKey(Poll)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choice_text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votes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models.IntegerField(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14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字段类型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</a:t>
            </a:r>
            <a:r>
              <a:rPr lang="en-US" altLang="zh-CN" dirty="0" err="1" smtClean="0"/>
              <a:t>CharField</a:t>
            </a:r>
            <a:r>
              <a:rPr lang="zh-CN" altLang="en-US" dirty="0" smtClean="0"/>
              <a:t>、时间</a:t>
            </a:r>
            <a:r>
              <a:rPr lang="en-US" altLang="zh-CN" dirty="0" err="1" smtClean="0"/>
              <a:t>DateTimeField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地址、邮件地址等</a:t>
            </a:r>
            <a:endParaRPr lang="en-US" altLang="zh-CN" dirty="0"/>
          </a:p>
          <a:p>
            <a:pPr lvl="1"/>
            <a:r>
              <a:rPr lang="zh-CN" altLang="en-US" dirty="0" smtClean="0"/>
              <a:t>外键字段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一对一 </a:t>
            </a:r>
            <a:r>
              <a:rPr lang="en-US" altLang="zh-CN" dirty="0" err="1" smtClean="0"/>
              <a:t>OneToOneField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一对多 </a:t>
            </a:r>
            <a:r>
              <a:rPr lang="en-US" altLang="zh-CN" dirty="0" err="1" smtClean="0"/>
              <a:t>ForeignKey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</a:t>
            </a:r>
            <a:r>
              <a:rPr lang="zh-CN" altLang="en-US" dirty="0"/>
              <a:t>对</a:t>
            </a:r>
            <a:r>
              <a:rPr lang="zh-CN" altLang="en-US" dirty="0" smtClean="0"/>
              <a:t>多 </a:t>
            </a:r>
            <a:r>
              <a:rPr lang="en-US" altLang="zh-CN" dirty="0" err="1" smtClean="0"/>
              <a:t>ManyToManyField</a:t>
            </a:r>
            <a:endParaRPr lang="en-US" altLang="zh-CN" dirty="0" smtClean="0"/>
          </a:p>
          <a:p>
            <a:r>
              <a:rPr lang="zh-CN" altLang="en-US" dirty="0" smtClean="0"/>
              <a:t>字段选项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null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blank</a:t>
            </a:r>
          </a:p>
          <a:p>
            <a:pPr lvl="1"/>
            <a:r>
              <a:rPr lang="en-US" altLang="zh-CN" dirty="0" smtClean="0"/>
              <a:t> choices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get_FOO_display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primary_key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unique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5202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022677" cy="51715900"/>
          </a:xfrm>
        </p:spPr>
        <p:txBody>
          <a:bodyPr/>
          <a:lstStyle/>
          <a:p>
            <a:r>
              <a:rPr lang="zh-CN" altLang="en-US" dirty="0"/>
              <a:t>创建数据库</a:t>
            </a:r>
            <a:endParaRPr lang="en-US" altLang="zh-CN" dirty="0"/>
          </a:p>
          <a:p>
            <a:pPr lvl="1"/>
            <a:r>
              <a:rPr lang="en-US" altLang="zh-CN" dirty="0"/>
              <a:t> manage.py </a:t>
            </a:r>
            <a:r>
              <a:rPr lang="en-US" altLang="zh-CN" dirty="0" err="1" smtClean="0"/>
              <a:t>syncdb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 manage.py </a:t>
            </a:r>
            <a:r>
              <a:rPr lang="en-US" altLang="zh-CN" dirty="0" err="1"/>
              <a:t>sqlall</a:t>
            </a:r>
            <a:r>
              <a:rPr lang="en-US" altLang="zh-CN" dirty="0"/>
              <a:t> {</a:t>
            </a:r>
            <a:r>
              <a:rPr lang="en-US" altLang="zh-CN" dirty="0" err="1"/>
              <a:t>appname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迁移数据库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manage.py </a:t>
            </a:r>
            <a:r>
              <a:rPr lang="en-US" altLang="zh-CN" dirty="0" err="1" smtClean="0"/>
              <a:t>makemigrations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manage.py migrate</a:t>
            </a:r>
          </a:p>
          <a:p>
            <a:pPr lvl="1"/>
            <a:r>
              <a:rPr lang="en-US" altLang="zh-CN" dirty="0" smtClean="0"/>
              <a:t> manage.py </a:t>
            </a:r>
            <a:r>
              <a:rPr lang="en-US" altLang="zh-CN" dirty="0" err="1"/>
              <a:t>sqlmigrate</a:t>
            </a:r>
            <a:r>
              <a:rPr lang="en-US" altLang="zh-CN" dirty="0"/>
              <a:t> {</a:t>
            </a:r>
            <a:r>
              <a:rPr lang="en-US" altLang="zh-CN" dirty="0" err="1"/>
              <a:t>appname</a:t>
            </a:r>
            <a:r>
              <a:rPr lang="en-US" altLang="zh-CN" dirty="0"/>
              <a:t>} </a:t>
            </a:r>
            <a:r>
              <a:rPr lang="en-US" altLang="zh-CN" dirty="0" smtClean="0"/>
              <a:t>0001_initial</a:t>
            </a: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45105" y="1804471"/>
            <a:ext cx="8092966" cy="267765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Migration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(migrations.Migration)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dependencies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operations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migrations.CreateModel(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'Choice'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fields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models.AutoField(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verbose_name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serialize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auto_created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primary_key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'choice_text'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models.CharField(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'votes'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models.IntegerField(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],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),</a:t>
            </a:r>
            <a:endParaRPr lang="en-US" altLang="zh-CN" sz="1200" dirty="0">
              <a:solidFill>
                <a:srgbClr val="F8F8F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4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4400</TotalTime>
  <Words>1058</Words>
  <Application>Microsoft Office PowerPoint</Application>
  <PresentationFormat>宽屏</PresentationFormat>
  <Paragraphs>213</Paragraphs>
  <Slides>24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 Unicode MS</vt:lpstr>
      <vt:lpstr>Source Code Pro</vt:lpstr>
      <vt:lpstr>等线</vt:lpstr>
      <vt:lpstr>等线 Light</vt:lpstr>
      <vt:lpstr>宋体</vt:lpstr>
      <vt:lpstr>Arial</vt:lpstr>
      <vt:lpstr>Consolas</vt:lpstr>
      <vt:lpstr>Office 主题​​</vt:lpstr>
      <vt:lpstr>Django简介</vt:lpstr>
      <vt:lpstr>历史</vt:lpstr>
      <vt:lpstr>框架</vt:lpstr>
      <vt:lpstr>特点</vt:lpstr>
      <vt:lpstr>基本知识</vt:lpstr>
      <vt:lpstr>基本命令</vt:lpstr>
      <vt:lpstr>Models</vt:lpstr>
      <vt:lpstr>Models</vt:lpstr>
      <vt:lpstr>Models</vt:lpstr>
      <vt:lpstr>Models</vt:lpstr>
      <vt:lpstr>Models</vt:lpstr>
      <vt:lpstr>URLs</vt:lpstr>
      <vt:lpstr>Views</vt:lpstr>
      <vt:lpstr>View</vt:lpstr>
      <vt:lpstr>Views</vt:lpstr>
      <vt:lpstr>Template</vt:lpstr>
      <vt:lpstr>Template</vt:lpstr>
      <vt:lpstr>Form</vt:lpstr>
      <vt:lpstr>Form</vt:lpstr>
      <vt:lpstr>Form</vt:lpstr>
      <vt:lpstr>Form</vt:lpstr>
      <vt:lpstr>Form</vt:lpstr>
      <vt:lpstr>Form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MZCN501A0113</dc:creator>
  <cp:lastModifiedBy>MZCN501A0113</cp:lastModifiedBy>
  <cp:revision>354</cp:revision>
  <dcterms:created xsi:type="dcterms:W3CDTF">2016-05-14T09:02:23Z</dcterms:created>
  <dcterms:modified xsi:type="dcterms:W3CDTF">2016-05-23T02:08:45Z</dcterms:modified>
</cp:coreProperties>
</file>