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004000" cy="44958000"/>
  <p:notesSz cx="6669088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04">
          <p15:clr>
            <a:srgbClr val="A4A3A4"/>
          </p15:clr>
        </p15:guide>
        <p15:guide id="2" pos="691">
          <p15:clr>
            <a:srgbClr val="A4A3A4"/>
          </p15:clr>
        </p15:guide>
        <p15:guide id="3" pos="19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kiru" initials="eve" lastIdx="3" clrIdx="0"/>
  <p:cmAuthor id="1" name="fberthil" initials="fb" lastIdx="21" clrIdx="1"/>
  <p:cmAuthor id="2" name="Dian SCHATZMAYR" initials="DS" lastIdx="9" clrIdx="2"/>
  <p:cmAuthor id="3" name="ischoene" initials="i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C"/>
    <a:srgbClr val="DCF4EB"/>
    <a:srgbClr val="006633"/>
    <a:srgbClr val="F3FBF8"/>
    <a:srgbClr val="E8F8F1"/>
    <a:srgbClr val="7FCF90"/>
    <a:srgbClr val="69C77D"/>
    <a:srgbClr val="0B8517"/>
    <a:srgbClr val="0B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0717F-0A80-423B-AEF3-0014D5AC95F8}" v="45" dt="2020-05-24T02:01:53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60" autoAdjust="0"/>
    <p:restoredTop sz="97513" autoAdjust="0"/>
  </p:normalViewPr>
  <p:slideViewPr>
    <p:cSldViewPr showGuides="1">
      <p:cViewPr>
        <p:scale>
          <a:sx n="40" d="100"/>
          <a:sy n="40" d="100"/>
        </p:scale>
        <p:origin x="1404" y="-3354"/>
      </p:cViewPr>
      <p:guideLst>
        <p:guide orient="horz" pos="17604"/>
        <p:guide pos="691"/>
        <p:guide pos="19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-3192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89083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93238"/>
            <a:ext cx="289083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imes"/>
              </a:defRPr>
            </a:lvl1pPr>
          </a:lstStyle>
          <a:p>
            <a:pPr>
              <a:defRPr/>
            </a:pPr>
            <a:fld id="{6790DB90-6AC6-4D6A-A359-90221924C69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72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3425" y="763588"/>
            <a:ext cx="2662238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33925"/>
            <a:ext cx="4891088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89083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93238"/>
            <a:ext cx="289083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37" tIns="45469" rIns="90937" bIns="4546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imes"/>
              </a:defRPr>
            </a:lvl1pPr>
          </a:lstStyle>
          <a:p>
            <a:pPr>
              <a:defRPr/>
            </a:pPr>
            <a:fld id="{F5C7D7A0-DB00-49D0-BB23-9C24EC2E72F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40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3C89E5-44D1-41DE-8DD3-23E8AAD3923D}" type="slidenum">
              <a:rPr lang="de-DE" altLang="en-US" sz="1200" smtClean="0"/>
              <a:pPr/>
              <a:t>1</a:t>
            </a:fld>
            <a:endParaRPr lang="de-DE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SS_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93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2pPr>
      <a:lvl3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3pPr>
      <a:lvl4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4pPr>
      <a:lvl5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5pPr>
      <a:lvl6pPr marL="457200"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6pPr>
      <a:lvl7pPr marL="914400"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7pPr>
      <a:lvl8pPr marL="1371600"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8pPr>
      <a:lvl9pPr marL="1828800"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9pPr>
    </p:titleStyle>
    <p:bodyStyle>
      <a:lvl1pPr marL="1574800" indent="-1574800" algn="l" defTabSz="4200525" rtl="0" eaLnBrk="1" fontAlgn="base" hangingPunct="1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8363" indent="-1308100" algn="l" defTabSz="4200525" rtl="0" eaLnBrk="1" fontAlgn="base" hangingPunct="1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49863" indent="-1049338" algn="l" defTabSz="4200525" rtl="0" eaLnBrk="1" fontAlgn="base" hangingPunct="1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343775" indent="-1044575" algn="l" defTabSz="4200525" rtl="0" eaLnBrk="1" fontAlgn="base" hangingPunct="1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361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98933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03505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08077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12649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mailto:renadquk@gmail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florian@nemling.eu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67667"/>
          <a:stretch>
            <a:fillRect/>
          </a:stretch>
        </p:blipFill>
        <p:spPr bwMode="auto">
          <a:xfrm>
            <a:off x="0" y="12"/>
            <a:ext cx="32000400" cy="77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Rectangle 629"/>
          <p:cNvSpPr>
            <a:spLocks noChangeArrowheads="1"/>
          </p:cNvSpPr>
          <p:nvPr/>
        </p:nvSpPr>
        <p:spPr bwMode="auto">
          <a:xfrm>
            <a:off x="1071459" y="3690806"/>
            <a:ext cx="12050222" cy="212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AT" altLang="de-DE" sz="3600" b="1" u="sng" dirty="0">
                <a:latin typeface="Arial" charset="0"/>
                <a:cs typeface="Arial" charset="0"/>
              </a:rPr>
              <a:t>Florian </a:t>
            </a:r>
            <a:r>
              <a:rPr lang="de-AT" altLang="de-DE" sz="3600" b="1" u="sng" dirty="0" err="1">
                <a:latin typeface="Arial" charset="0"/>
                <a:cs typeface="Arial" charset="0"/>
              </a:rPr>
              <a:t>Nemling</a:t>
            </a:r>
            <a:r>
              <a:rPr lang="de-AT" altLang="de-DE" sz="3600" b="1" baseline="30000" dirty="0" err="1">
                <a:latin typeface="Arial" charset="0"/>
                <a:cs typeface="Arial" charset="0"/>
              </a:rPr>
              <a:t>a</a:t>
            </a:r>
            <a:r>
              <a:rPr lang="de-AT" altLang="de-DE" sz="3600" b="1" dirty="0">
                <a:latin typeface="Arial" charset="0"/>
                <a:cs typeface="Arial" charset="0"/>
              </a:rPr>
              <a:t>, Renad </a:t>
            </a:r>
            <a:r>
              <a:rPr lang="de-AT" altLang="de-DE" sz="3600" b="1" dirty="0" err="1">
                <a:latin typeface="Arial" charset="0"/>
                <a:cs typeface="Arial" charset="0"/>
              </a:rPr>
              <a:t>Quku</a:t>
            </a:r>
            <a:r>
              <a:rPr lang="de-AT" altLang="de-DE" sz="3600" b="1" baseline="30000" dirty="0" err="1">
                <a:latin typeface="Arial" charset="0"/>
                <a:cs typeface="Arial" charset="0"/>
              </a:rPr>
              <a:t>a</a:t>
            </a:r>
            <a:endParaRPr lang="de-AT" altLang="de-DE" sz="3600" b="1" baseline="30000" dirty="0">
              <a:latin typeface="Arial" charset="0"/>
              <a:cs typeface="Arial" charset="0"/>
            </a:endParaRPr>
          </a:p>
          <a:p>
            <a:endParaRPr lang="de-AT" altLang="en-US" sz="3200" b="1" dirty="0">
              <a:latin typeface="Arial" charset="0"/>
              <a:cs typeface="Arial" charset="0"/>
            </a:endParaRPr>
          </a:p>
          <a:p>
            <a:r>
              <a:rPr lang="en-GB" altLang="en-US" sz="3200" b="1" baseline="30000" dirty="0">
                <a:latin typeface="Arial" charset="0"/>
                <a:cs typeface="Arial" charset="0"/>
              </a:rPr>
              <a:t>a</a:t>
            </a:r>
            <a:r>
              <a:rPr lang="en-GB" altLang="en-US" sz="3200" b="1" dirty="0">
                <a:latin typeface="Arial" charset="0"/>
                <a:cs typeface="Arial" charset="0"/>
              </a:rPr>
              <a:t> </a:t>
            </a:r>
            <a:r>
              <a:rPr lang="de-AT" sz="3200" b="1" dirty="0">
                <a:latin typeface="Arial" charset="0"/>
                <a:cs typeface="Arial" charset="0"/>
              </a:rPr>
              <a:t>Institute </a:t>
            </a:r>
            <a:r>
              <a:rPr lang="de-AT" sz="3200" b="1" dirty="0" err="1">
                <a:latin typeface="Arial" charset="0"/>
                <a:cs typeface="Arial" charset="0"/>
              </a:rPr>
              <a:t>for</a:t>
            </a:r>
            <a:r>
              <a:rPr lang="de-AT" sz="3200" b="1" dirty="0">
                <a:latin typeface="Arial" charset="0"/>
                <a:cs typeface="Arial" charset="0"/>
              </a:rPr>
              <a:t> Information Systems Engineering (E194)</a:t>
            </a:r>
            <a:br>
              <a:rPr lang="de-AT" sz="3200" b="1" dirty="0">
                <a:latin typeface="Arial" charset="0"/>
                <a:cs typeface="Arial" charset="0"/>
              </a:rPr>
            </a:br>
            <a:r>
              <a:rPr lang="de-AT" sz="3200" b="1" dirty="0">
                <a:latin typeface="Arial" charset="0"/>
                <a:cs typeface="Arial" charset="0"/>
              </a:rPr>
              <a:t>  Compilers and </a:t>
            </a:r>
            <a:r>
              <a:rPr lang="de-AT" sz="3200" b="1" dirty="0" err="1">
                <a:latin typeface="Arial" charset="0"/>
                <a:cs typeface="Arial" charset="0"/>
              </a:rPr>
              <a:t>Languages</a:t>
            </a:r>
            <a:r>
              <a:rPr lang="de-AT" sz="3200" b="1" dirty="0">
                <a:latin typeface="Arial" charset="0"/>
                <a:cs typeface="Arial" charset="0"/>
              </a:rPr>
              <a:t> (E194-5)</a:t>
            </a:r>
            <a:endParaRPr lang="en-GB" altLang="de-DE" sz="3200" b="1" dirty="0">
              <a:latin typeface="Arial" charset="0"/>
              <a:cs typeface="Arial" charset="0"/>
            </a:endParaRPr>
          </a:p>
        </p:txBody>
      </p:sp>
      <p:sp>
        <p:nvSpPr>
          <p:cNvPr id="2053" name="Text Box 1225"/>
          <p:cNvSpPr txBox="1">
            <a:spLocks noChangeArrowheads="1"/>
          </p:cNvSpPr>
          <p:nvPr/>
        </p:nvSpPr>
        <p:spPr bwMode="auto">
          <a:xfrm>
            <a:off x="900000" y="7213304"/>
            <a:ext cx="30203775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Intro</a:t>
            </a:r>
          </a:p>
        </p:txBody>
      </p:sp>
      <p:sp>
        <p:nvSpPr>
          <p:cNvPr id="2054" name="Text Box 1225"/>
          <p:cNvSpPr txBox="1">
            <a:spLocks noChangeArrowheads="1"/>
          </p:cNvSpPr>
          <p:nvPr/>
        </p:nvSpPr>
        <p:spPr bwMode="auto">
          <a:xfrm>
            <a:off x="900000" y="12699938"/>
            <a:ext cx="30203775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Methods and Material</a:t>
            </a:r>
          </a:p>
        </p:txBody>
      </p:sp>
      <p:sp>
        <p:nvSpPr>
          <p:cNvPr id="2055" name="Text Box 1225"/>
          <p:cNvSpPr txBox="1">
            <a:spLocks noChangeArrowheads="1"/>
          </p:cNvSpPr>
          <p:nvPr/>
        </p:nvSpPr>
        <p:spPr bwMode="auto">
          <a:xfrm>
            <a:off x="1071459" y="25519830"/>
            <a:ext cx="14255695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SQL &amp; </a:t>
            </a:r>
            <a:r>
              <a:rPr lang="de-AT" altLang="en-US" sz="5400" b="1" dirty="0" err="1">
                <a:solidFill>
                  <a:schemeClr val="bg1"/>
                </a:solidFill>
                <a:latin typeface="Arial" charset="0"/>
              </a:rPr>
              <a:t>Powershell</a:t>
            </a:r>
            <a:endParaRPr lang="de-AT" altLang="en-US" sz="5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6" name="Rectangle 25"/>
          <p:cNvSpPr>
            <a:spLocks noChangeArrowheads="1"/>
          </p:cNvSpPr>
          <p:nvPr/>
        </p:nvSpPr>
        <p:spPr bwMode="auto">
          <a:xfrm>
            <a:off x="0" y="0"/>
            <a:ext cx="3200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0" name="Rectangle 632"/>
          <p:cNvSpPr>
            <a:spLocks noChangeArrowheads="1"/>
          </p:cNvSpPr>
          <p:nvPr/>
        </p:nvSpPr>
        <p:spPr bwMode="auto">
          <a:xfrm>
            <a:off x="1312368" y="42195888"/>
            <a:ext cx="7426254" cy="242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AT" u="sng" dirty="0"/>
              <a:t>Florian </a:t>
            </a:r>
            <a:r>
              <a:rPr lang="de-AT" u="sng" dirty="0" err="1"/>
              <a:t>Nemling</a:t>
            </a:r>
            <a:r>
              <a:rPr lang="de-AT" u="sng" dirty="0"/>
              <a:t>, Renad Quku </a:t>
            </a:r>
          </a:p>
          <a:p>
            <a:r>
              <a:rPr lang="de-AT" u="sng" dirty="0">
                <a:hlinkClick r:id="rId4"/>
              </a:rPr>
              <a:t>florian@nemling.eu</a:t>
            </a:r>
            <a:r>
              <a:rPr lang="de-AT" u="sng" dirty="0"/>
              <a:t> , </a:t>
            </a:r>
            <a:r>
              <a:rPr lang="de-AT" u="sng" dirty="0">
                <a:hlinkClick r:id="rId5"/>
              </a:rPr>
              <a:t>renadquk@gmail.com</a:t>
            </a:r>
            <a:endParaRPr lang="de-AT" u="sng" dirty="0"/>
          </a:p>
          <a:p>
            <a:r>
              <a:rPr lang="de-AT" u="sng" dirty="0"/>
              <a:t>Technische Universität Wien</a:t>
            </a:r>
            <a:br>
              <a:rPr lang="de-AT" sz="3200" dirty="0"/>
            </a:br>
            <a:r>
              <a:rPr lang="de-AT" dirty="0"/>
              <a:t>Institute </a:t>
            </a:r>
            <a:r>
              <a:rPr lang="de-AT" dirty="0" err="1"/>
              <a:t>for</a:t>
            </a:r>
            <a:r>
              <a:rPr lang="de-AT" dirty="0"/>
              <a:t> Information Systems Engineering (E194)</a:t>
            </a:r>
            <a:br>
              <a:rPr lang="de-AT" sz="3200" dirty="0"/>
            </a:br>
            <a:r>
              <a:rPr lang="de-AT" dirty="0"/>
              <a:t>Compilers and </a:t>
            </a:r>
            <a:r>
              <a:rPr lang="de-AT" dirty="0" err="1"/>
              <a:t>Languages</a:t>
            </a:r>
            <a:r>
              <a:rPr lang="de-AT" dirty="0"/>
              <a:t> (E194-5)</a:t>
            </a:r>
            <a:br>
              <a:rPr lang="de-AT" sz="3200" dirty="0"/>
            </a:br>
            <a:r>
              <a:rPr lang="de-AT" u="sng" dirty="0" err="1"/>
              <a:t>Argentinierstraße</a:t>
            </a:r>
            <a:r>
              <a:rPr lang="de-AT" u="sng" dirty="0"/>
              <a:t> 8</a:t>
            </a:r>
            <a:r>
              <a:rPr lang="de-AT" sz="3200" u="sng" dirty="0"/>
              <a:t>,</a:t>
            </a:r>
            <a:r>
              <a:rPr lang="de-AT" u="sng" dirty="0"/>
              <a:t>1040 Wien - AT</a:t>
            </a:r>
            <a:endParaRPr lang="de-AT" altLang="de-DE" u="sng" dirty="0"/>
          </a:p>
        </p:txBody>
      </p:sp>
      <p:sp>
        <p:nvSpPr>
          <p:cNvPr id="231" name="Text Box 1225"/>
          <p:cNvSpPr txBox="1">
            <a:spLocks noChangeArrowheads="1"/>
          </p:cNvSpPr>
          <p:nvPr/>
        </p:nvSpPr>
        <p:spPr bwMode="auto">
          <a:xfrm>
            <a:off x="1328913" y="40735381"/>
            <a:ext cx="14255697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Contact</a:t>
            </a:r>
          </a:p>
        </p:txBody>
      </p:sp>
      <p:sp>
        <p:nvSpPr>
          <p:cNvPr id="2051" name="Text Box 628"/>
          <p:cNvSpPr txBox="1">
            <a:spLocks noChangeArrowheads="1"/>
          </p:cNvSpPr>
          <p:nvPr/>
        </p:nvSpPr>
        <p:spPr bwMode="auto">
          <a:xfrm>
            <a:off x="900000" y="1057198"/>
            <a:ext cx="27415368" cy="2171376"/>
          </a:xfrm>
          <a:prstGeom prst="roundRect">
            <a:avLst>
              <a:gd name="adj" fmla="val 10670"/>
            </a:avLst>
          </a:prstGeom>
          <a:solidFill>
            <a:srgbClr val="006B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0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endParaRPr lang="de-AT" altLang="en-US" sz="800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ctr"/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Benchmarking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databases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on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small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to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medium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size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projects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de-AT" altLang="en-US" sz="7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6" name="Picture 4" descr="C:\Users\zemann.LPTDOM\Dropbox\VSS\Vorlagen\vss_logovarianten\vss_logo_v1.png"/>
          <p:cNvPicPr>
            <a:picLocks noChangeAspect="1" noChangeArrowheads="1"/>
          </p:cNvPicPr>
          <p:nvPr/>
        </p:nvPicPr>
        <p:blipFill rotWithShape="1">
          <a:blip r:embed="rId6" cstate="print"/>
          <a:srcRect r="73288"/>
          <a:stretch/>
        </p:blipFill>
        <p:spPr bwMode="auto">
          <a:xfrm>
            <a:off x="29080164" y="1195016"/>
            <a:ext cx="1938325" cy="1908000"/>
          </a:xfrm>
          <a:prstGeom prst="rect">
            <a:avLst/>
          </a:prstGeom>
          <a:noFill/>
        </p:spPr>
      </p:pic>
      <p:pic>
        <p:nvPicPr>
          <p:cNvPr id="2" name="Picture 2" descr="Oracle DB 11g Errors Guide: Amazon.de: Apps für Android">
            <a:extLst>
              <a:ext uri="{FF2B5EF4-FFF2-40B4-BE49-F238E27FC236}">
                <a16:creationId xmlns:a16="http://schemas.microsoft.com/office/drawing/2014/main" id="{EE50591C-2393-40F9-A151-1F69AE627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489" y="8590136"/>
            <a:ext cx="2150389" cy="21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– Die beliebte Open Source Datenbank mit Amazon RDS – (AWS)">
            <a:extLst>
              <a:ext uri="{FF2B5EF4-FFF2-40B4-BE49-F238E27FC236}">
                <a16:creationId xmlns:a16="http://schemas.microsoft.com/office/drawing/2014/main" id="{D9A74AEB-F1C1-46D1-97F4-D2FECEA2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150" y="10674501"/>
            <a:ext cx="281501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- Wikipedia">
            <a:extLst>
              <a:ext uri="{FF2B5EF4-FFF2-40B4-BE49-F238E27FC236}">
                <a16:creationId xmlns:a16="http://schemas.microsoft.com/office/drawing/2014/main" id="{E9AA761E-7C96-468B-8C01-3DE4168C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0153" y="8911760"/>
            <a:ext cx="2815015" cy="14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29">
            <a:extLst>
              <a:ext uri="{FF2B5EF4-FFF2-40B4-BE49-F238E27FC236}">
                <a16:creationId xmlns:a16="http://schemas.microsoft.com/office/drawing/2014/main" id="{7F2D83CA-EAC5-4149-841B-5B466EB0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5053" y="4746416"/>
            <a:ext cx="8945347" cy="113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AT" altLang="de-DE" sz="3600" b="1" u="sng" dirty="0">
                <a:latin typeface="Arial" charset="0"/>
                <a:cs typeface="Arial" charset="0"/>
              </a:rPr>
              <a:t>Forschungsmethoden SS20 – Gruppe 2</a:t>
            </a:r>
            <a:endParaRPr lang="de-AT" altLang="de-DE" sz="3600" b="1" dirty="0">
              <a:latin typeface="Arial" charset="0"/>
              <a:cs typeface="Arial" charset="0"/>
            </a:endParaRPr>
          </a:p>
          <a:p>
            <a:endParaRPr lang="de-AT" altLang="en-US" sz="3200" b="1" dirty="0">
              <a:latin typeface="Arial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5C94AC-1C21-435A-AED5-D5DD534D35AC}"/>
              </a:ext>
            </a:extLst>
          </p:cNvPr>
          <p:cNvSpPr/>
          <p:nvPr/>
        </p:nvSpPr>
        <p:spPr>
          <a:xfrm>
            <a:off x="1098232" y="19310647"/>
            <a:ext cx="139615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Why use theses 3 databases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is undoubtedly one of the leading product in the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enterprise world.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is one of the most popular database systems driven by a substantial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powering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websites and applications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has an academic heritage and still has strong roots in the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academic community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 Moreover, being bundled with numerous *NIX distributions it has become quite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ubiquitous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alt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2E1211-3D99-4D24-8B06-1FE5605DDB84}"/>
              </a:ext>
            </a:extLst>
          </p:cNvPr>
          <p:cNvSpPr txBox="1"/>
          <p:nvPr/>
        </p:nvSpPr>
        <p:spPr>
          <a:xfrm>
            <a:off x="1312368" y="8725472"/>
            <a:ext cx="2304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well-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relational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de-DE" sz="3000" dirty="0">
                <a:latin typeface="Arial" panose="020B0604020202020204" pitchFamily="34" charset="0"/>
                <a:cs typeface="Arial" panose="020B0604020202020204" pitchFamily="34" charset="0"/>
              </a:rPr>
              <a:t>MySQL, PostgreSQL and </a:t>
            </a:r>
            <a:r>
              <a:rPr lang="en-US" alt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OracleDB</a:t>
            </a:r>
            <a:r>
              <a:rPr lang="en-US" alt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– for three different scenarios.</a:t>
            </a:r>
          </a:p>
          <a:p>
            <a:r>
              <a:rPr lang="en-US" altLang="de-DE" sz="3000" dirty="0">
                <a:latin typeface="Arial" panose="020B0604020202020204" pitchFamily="34" charset="0"/>
                <a:cs typeface="Arial" panose="020B0604020202020204" pitchFamily="34" charset="0"/>
              </a:rPr>
              <a:t>We make use of the </a:t>
            </a:r>
            <a:r>
              <a:rPr lang="en-US" altLang="de-DE" sz="3000" dirty="0">
                <a:latin typeface="Arial" charset="0"/>
                <a:cs typeface="Arial" charset="0"/>
              </a:rPr>
              <a:t>“New Passenger Car Registrations by Makes; monthly time series from January 2000 onwards” [1], which includes one main table with more than seventeen thousand records and three lookup-tables. </a:t>
            </a:r>
          </a:p>
          <a:p>
            <a:r>
              <a:rPr lang="en-US" altLang="de-DE" sz="3000" dirty="0">
                <a:latin typeface="Arial" charset="0"/>
                <a:cs typeface="Arial" charset="0"/>
              </a:rPr>
              <a:t>We benchmark these database management systems on the following three criteria: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3000" dirty="0">
                <a:latin typeface="Arial" charset="0"/>
                <a:cs typeface="Arial" charset="0"/>
              </a:rPr>
              <a:t>Response time of a single simple query avoiding caching,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3000" dirty="0">
                <a:latin typeface="Arial" charset="0"/>
                <a:cs typeface="Arial" charset="0"/>
              </a:rPr>
              <a:t>Handling of simultaneous request (starting from 50 requests)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3000" dirty="0">
                <a:latin typeface="Arial" charset="0"/>
                <a:cs typeface="Arial" charset="0"/>
              </a:rPr>
              <a:t>Response time and efficiency of grouped functions.</a:t>
            </a:r>
            <a:endParaRPr lang="en-US" alt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685FCD9-7C4D-4FE2-A6EE-6D7CFB917804}"/>
              </a:ext>
            </a:extLst>
          </p:cNvPr>
          <p:cNvSpPr/>
          <p:nvPr/>
        </p:nvSpPr>
        <p:spPr>
          <a:xfrm>
            <a:off x="15490213" y="14824672"/>
            <a:ext cx="15533823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The database systems are being benchmarked in three different scenarios. 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Scenario 1: Query for individual data records  / very small sets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This scenario is relevant for use cases commonly seen in application development where quick response times are essential. The goal here is to achieve the best response times.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Scenario 2: Concurrent data requests 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This scenario is relevant for a database that needs to service concurrent requests. The databases goal should be to service all requests with good response without outliers.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Scenario 3: Analytical query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This scenario focuses on good performance on queries accessing several thousand rows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and use of grouped aggregate functions. 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Procedure: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The benchmark numbers for scenarios 1 &amp; 3 are based on samples of 10 queries. 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The concurrency performance in scenario 2 was collected with 200 executions and 50 parallel requests. 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All databases were running on virtual docker containers as provided by the software producers with two cores and 2 GB RAM. </a:t>
            </a:r>
            <a:b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All Numbers are execution times in seconds, without result transfer or logon/logoff overhead. </a:t>
            </a:r>
            <a:endParaRPr lang="de-DE" alt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F2BC81CD-F749-4C29-9352-AADEE7EE5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23263"/>
              </p:ext>
            </p:extLst>
          </p:nvPr>
        </p:nvGraphicFramePr>
        <p:xfrm>
          <a:off x="15788913" y="26949639"/>
          <a:ext cx="14255695" cy="73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39">
                  <a:extLst>
                    <a:ext uri="{9D8B030D-6E8A-4147-A177-3AD203B41FA5}">
                      <a16:colId xmlns:a16="http://schemas.microsoft.com/office/drawing/2014/main" val="1398698139"/>
                    </a:ext>
                  </a:extLst>
                </a:gridCol>
                <a:gridCol w="2851139">
                  <a:extLst>
                    <a:ext uri="{9D8B030D-6E8A-4147-A177-3AD203B41FA5}">
                      <a16:colId xmlns:a16="http://schemas.microsoft.com/office/drawing/2014/main" val="3354820466"/>
                    </a:ext>
                  </a:extLst>
                </a:gridCol>
                <a:gridCol w="2851139">
                  <a:extLst>
                    <a:ext uri="{9D8B030D-6E8A-4147-A177-3AD203B41FA5}">
                      <a16:colId xmlns:a16="http://schemas.microsoft.com/office/drawing/2014/main" val="1252375320"/>
                    </a:ext>
                  </a:extLst>
                </a:gridCol>
                <a:gridCol w="2851139">
                  <a:extLst>
                    <a:ext uri="{9D8B030D-6E8A-4147-A177-3AD203B41FA5}">
                      <a16:colId xmlns:a16="http://schemas.microsoft.com/office/drawing/2014/main" val="46266844"/>
                    </a:ext>
                  </a:extLst>
                </a:gridCol>
                <a:gridCol w="2851139">
                  <a:extLst>
                    <a:ext uri="{9D8B030D-6E8A-4147-A177-3AD203B41FA5}">
                      <a16:colId xmlns:a16="http://schemas.microsoft.com/office/drawing/2014/main" val="1101166508"/>
                    </a:ext>
                  </a:extLst>
                </a:gridCol>
              </a:tblGrid>
              <a:tr h="73776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seconds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de-DE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64151"/>
                  </a:ext>
                </a:extLst>
              </a:tr>
              <a:tr h="737763">
                <a:tc rowSpan="3">
                  <a:txBody>
                    <a:bodyPr/>
                    <a:lstStyle/>
                    <a:p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and Furious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32705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0,0104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0,0168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0,0138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847846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0,0057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319305"/>
                  </a:ext>
                </a:extLst>
              </a:tr>
              <a:tr h="73776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Multi-User – Rush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1,9700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0,6007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0576001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4377526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0,0034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0,0115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793006"/>
                  </a:ext>
                </a:extLst>
              </a:tr>
              <a:tr h="73776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 </a:t>
                      </a:r>
                      <a:r>
                        <a:rPr lang="de-AT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5269909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0,0779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0,0572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1447261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0,0259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6815781"/>
                  </a:ext>
                </a:extLst>
              </a:tr>
            </a:tbl>
          </a:graphicData>
        </a:graphic>
      </p:graphicFrame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1E7F89F5-DF65-4643-A8AA-622088A3C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88089"/>
              </p:ext>
            </p:extLst>
          </p:nvPr>
        </p:nvGraphicFramePr>
        <p:xfrm>
          <a:off x="1133203" y="14840200"/>
          <a:ext cx="13932693" cy="383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397">
                  <a:extLst>
                    <a:ext uri="{9D8B030D-6E8A-4147-A177-3AD203B41FA5}">
                      <a16:colId xmlns:a16="http://schemas.microsoft.com/office/drawing/2014/main" val="3111392761"/>
                    </a:ext>
                  </a:extLst>
                </a:gridCol>
                <a:gridCol w="7021065">
                  <a:extLst>
                    <a:ext uri="{9D8B030D-6E8A-4147-A177-3AD203B41FA5}">
                      <a16:colId xmlns:a16="http://schemas.microsoft.com/office/drawing/2014/main" val="2053605360"/>
                    </a:ext>
                  </a:extLst>
                </a:gridCol>
                <a:gridCol w="4644231">
                  <a:extLst>
                    <a:ext uri="{9D8B030D-6E8A-4147-A177-3AD203B41FA5}">
                      <a16:colId xmlns:a16="http://schemas.microsoft.com/office/drawing/2014/main" val="1212669130"/>
                    </a:ext>
                  </a:extLst>
                </a:gridCol>
              </a:tblGrid>
              <a:tr h="941790"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04564"/>
                  </a:ext>
                </a:extLst>
              </a:tr>
              <a:tr h="941790"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individual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and Furious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25147"/>
                  </a:ext>
                </a:extLst>
              </a:tr>
              <a:tr h="941790"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concurrent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requests</a:t>
                      </a:r>
                      <a:endParaRPr lang="de-AT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MultiUser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Rush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6688"/>
                  </a:ext>
                </a:extLst>
              </a:tr>
              <a:tr h="941790"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aggregating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several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thousand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  <a:endParaRPr lang="de-AT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02596"/>
                  </a:ext>
                </a:extLst>
              </a:tr>
            </a:tbl>
          </a:graphicData>
        </a:graphic>
      </p:graphicFrame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FB1F466-A4D1-427D-8C81-5D14E22B1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502" y="42003220"/>
            <a:ext cx="5208108" cy="2814206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ED8B0ECB-05B9-4C65-BAF5-86117EA0C13E}"/>
              </a:ext>
            </a:extLst>
          </p:cNvPr>
          <p:cNvSpPr/>
          <p:nvPr/>
        </p:nvSpPr>
        <p:spPr>
          <a:xfrm>
            <a:off x="15788913" y="34562396"/>
            <a:ext cx="14255696" cy="1031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Fast and Furious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is the clearly the fastest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Oracle results for this testcase not really reliable, because of the limitation of the return value with just 2 decimal 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Still slower than Postgres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slowet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with an average of 14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Multi-User – Rush Hour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is the clearly the fastest when a lot of users are accessing the system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Least needed time: Postgres (3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vs. Oracle (60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 as its worst scenario is still faster than Oracle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Oracle the worst in this scenario: it takes at cases up to 2 seconds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Oracle is the most stable RDBMS: Average time just 0,7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slower than Best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 is also weak: In some cases it takes up to 1.5 seconds</a:t>
            </a:r>
          </a:p>
          <a:p>
            <a:endParaRPr lang="en-US" alt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Tower to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is the clearly the fastest when using aggregate functions in the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 needs around 16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less than Oracle and around 32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less than 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 is clearly the slowest for reporting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 needs at its worst case around 30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more than Oracle and around 40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more than PostgreSQL</a:t>
            </a:r>
          </a:p>
          <a:p>
            <a:endParaRPr lang="de-DE" alt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1225">
            <a:extLst>
              <a:ext uri="{FF2B5EF4-FFF2-40B4-BE49-F238E27FC236}">
                <a16:creationId xmlns:a16="http://schemas.microsoft.com/office/drawing/2014/main" id="{DE2056F2-2496-49B3-845F-B5E03CB0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31" y="25519830"/>
            <a:ext cx="14255695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Outcome and </a:t>
            </a:r>
            <a:r>
              <a:rPr lang="de-AT" altLang="en-US" sz="5400" b="1" dirty="0" err="1">
                <a:solidFill>
                  <a:schemeClr val="bg1"/>
                </a:solidFill>
                <a:latin typeface="Arial" charset="0"/>
              </a:rPr>
              <a:t>Discussion</a:t>
            </a:r>
            <a:endParaRPr lang="de-AT" altLang="en-US" sz="5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6C962FA-F9B3-4185-9A59-57DAAA9B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59" y="27122662"/>
            <a:ext cx="1425569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TPM.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T_NEUZULASSUNGEN NZ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T_FAHRZEUGE TF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FAHRZEUGEN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T_PKW_MARKEN TPM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tpm.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PKW_MARKEN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T_ZEIT_MONATSWERTE TZM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ZEIT_MONATSWERTEN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TPM.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LIKE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quoted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A7A719C-9D61-4E46-9C6A-E8F54B29C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98" y="30592078"/>
            <a:ext cx="1396150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NEUZULASSUNGEN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LAG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neuzulassungen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T_NEUZULASSUNGEN NZ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T_FAHRZEUGE TF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FAHRZEUGEN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T_PKW_MARKEN TPM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tpm.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PKW_MARKEN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T_ZEIT_MONATSWERTE TZM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ZEIT_MONATSWERTEN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not null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2650995-35BB-48C3-AAC5-73015D545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963" y="35085445"/>
            <a:ext cx="14818838" cy="55478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SS_Poster">
  <a:themeElements>
    <a:clrScheme name="VSS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006BAC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Benutzerdefiniert</PresentationFormat>
  <Paragraphs>119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Times</vt:lpstr>
      <vt:lpstr>VSS_Poster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Instant</dc:creator>
  <cp:lastModifiedBy>Renad Quku</cp:lastModifiedBy>
  <cp:revision>663</cp:revision>
  <cp:lastPrinted>2014-05-30T08:43:35Z</cp:lastPrinted>
  <dcterms:created xsi:type="dcterms:W3CDTF">2004-02-19T17:42:42Z</dcterms:created>
  <dcterms:modified xsi:type="dcterms:W3CDTF">2020-05-24T09:23:56Z</dcterms:modified>
</cp:coreProperties>
</file>