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8B5A-6B33-4B7F-AECF-F171AC5868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EB8B-C639-4092-937F-517E995E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diagram/WPkXPANpDQABNUsH/t/blockchai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EB8B-C639-4092-937F-517E995E43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https://coggle.it/diagram/WPkXPANpDQABNUsH/t/blockchain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EB8B-C639-4092-937F-517E995E43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77BC-573C-4F8A-8161-A79675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693D1-C6A5-457A-984D-8CB530634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A8A6-4A6C-4DB4-A25F-2B0486AF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106A-9F7C-431D-B524-647F6803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5D92-DCAC-4E72-ADD7-C8C78F5E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567-8B0A-4502-86EB-0C220E4F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1BEC7-5E97-45DA-8CD1-79153A89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B0A7-483C-4107-AE77-4DEB4E70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2828-B447-4E40-827F-42905FD8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1675-FBB2-4B00-8E83-8CA74385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6B4AA-E7D8-4D13-A297-CEDC652C2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08EB5-E229-4BCD-8794-3D1B47B9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44BE-929A-4A40-991E-F4336792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5C35-064B-446D-81B6-B7771F1D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35BC-90C3-4A9D-8124-5A6902A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F2D9-0BE0-46DF-864B-11D85663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E72B-0545-48F9-8912-EEC99D0B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3C8B-2121-4E99-90C2-0D5CA423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33BE-C8FC-4274-BD8A-F5C9C5FE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17AC-CBF5-4CFE-83C3-484CCDAB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2AA0-3FE5-4CA8-B414-4214491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D86B-F606-4211-8A6F-DF8C6290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B1AB-DF4D-4ABD-8D71-6A37CC7E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4CC4-3F74-4762-83DF-2F5DB156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3FA0-0B91-4FD3-B808-555CD1DD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C575-F8EB-492D-A0B7-3E213928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EF84-3D96-4DB3-8997-E08FEE61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C56B-D71A-4D92-8D78-3888303A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6BF6-F2E6-46B1-A226-9EACAD02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BC770-B682-4824-BA66-DF73600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83427-5E75-4ABC-BEE9-88495721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6CA3-D5A5-4E01-8E79-B35502C8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82B9-C209-41E3-86B3-3C3C68FE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1534-BD02-4CE3-A572-6781E0443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9B07D-ADDF-488D-B122-CB5D3BDA0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EDD20-2BFE-4EEF-89CE-BC6967030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D53AB-6E53-4AFC-A640-55CBC806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27107-9135-4911-95B1-3AA80D3E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DA753-6081-47F2-882F-7178CEB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7C51-FB02-4C74-9A50-E9D9A825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3C148-6F7E-4E2B-B252-966095E8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331CA-18FB-46B6-9F01-664442C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37003-8447-402E-AE54-9DC6B392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63AF1-554E-4B9E-B476-EB6CC7E9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8F6B5-1A84-4D34-BE49-576E4EBE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6FB9-089B-4C02-AF84-8EBF1C5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7A81-C27F-4FC5-A061-B68230FC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EADA-B196-4E5D-A954-82A39FD5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F86F0-9C6F-4F82-917E-70576619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7442-FCE5-4A4E-BB7E-DF0EC865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9CAC-AD51-40AA-89A7-2F444A43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1CDA-941A-435B-B77F-2742E0CE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2338-335D-4849-9903-10B0A56A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83284-8E60-4411-AC02-CB10C4214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FEF63-D314-4735-A71E-6804C4B8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4C2A-055A-416E-839A-844DDC27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40866-CE12-45F1-9F21-2397CE0E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3589-35B8-45EA-AC69-3F5549E7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126AE-B75A-42B9-BA47-9CD9F00B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198E-CDC9-4144-8CCB-5332D0C5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DF27-7308-47C6-AFA6-0C37C724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9113-6314-493D-86E7-3B0A017BE4F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DBF1-8791-400E-90EC-8C4E63A99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7A0D-3A99-4025-80AD-692F82710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EA49-DB35-475C-82B2-10C9683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diagram/WPkXPANpDQABNUsH/t/blockch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38CB-5FA3-4C74-94DD-8FD446AF0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E8F03-D445-45DE-AD73-DA5C4575C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7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073E-CF64-4124-A2D3-75400F6F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is an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DD77-EAFC-4750-A9F5-98344BCA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Ecosystem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Mixed Reality</a:t>
            </a:r>
          </a:p>
        </p:txBody>
      </p:sp>
    </p:spTree>
    <p:extLst>
      <p:ext uri="{BB962C8B-B14F-4D97-AF65-F5344CB8AC3E}">
        <p14:creationId xmlns:p14="http://schemas.microsoft.com/office/powerpoint/2010/main" val="41613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62DF-DD2F-4830-BC8F-61BEC9C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&amp; Blockchain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3723-D161-4245-B817-3A1A597D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  <a:p>
            <a:r>
              <a:rPr lang="en-US" dirty="0"/>
              <a:t>Asymmetric-key Cryptography</a:t>
            </a:r>
          </a:p>
          <a:p>
            <a:r>
              <a:rPr lang="en-US" dirty="0"/>
              <a:t>SHA-256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CC7C-243D-4B5D-94C1-A06953CE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35AF-CE60-4FC1-88A1-E047E676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(BTC) (75%)</a:t>
            </a:r>
          </a:p>
          <a:p>
            <a:r>
              <a:rPr lang="en-US" dirty="0"/>
              <a:t>Ethereum (ETH) (8%)</a:t>
            </a:r>
          </a:p>
          <a:p>
            <a:r>
              <a:rPr lang="en-US" dirty="0"/>
              <a:t>Ripple (RPX)</a:t>
            </a:r>
          </a:p>
          <a:p>
            <a:r>
              <a:rPr lang="en-US" dirty="0"/>
              <a:t>Stellar (XRL)</a:t>
            </a:r>
          </a:p>
          <a:p>
            <a:r>
              <a:rPr lang="en-US" dirty="0"/>
              <a:t>EOS (EOS)</a:t>
            </a:r>
          </a:p>
        </p:txBody>
      </p:sp>
    </p:spTree>
    <p:extLst>
      <p:ext uri="{BB962C8B-B14F-4D97-AF65-F5344CB8AC3E}">
        <p14:creationId xmlns:p14="http://schemas.microsoft.com/office/powerpoint/2010/main" val="158868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AFB2-59A4-49B0-84FE-56DFF19F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C3DC-4844-4803-85B9-7A25D6C7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Hyperledger</a:t>
            </a:r>
          </a:p>
          <a:p>
            <a:r>
              <a:rPr lang="en-US" dirty="0"/>
              <a:t>Corda</a:t>
            </a:r>
          </a:p>
          <a:p>
            <a:r>
              <a:rPr lang="en-US" dirty="0"/>
              <a:t>Quorum</a:t>
            </a:r>
          </a:p>
          <a:p>
            <a:r>
              <a:rPr lang="en-US" dirty="0"/>
              <a:t>Multichain</a:t>
            </a:r>
          </a:p>
          <a:p>
            <a:r>
              <a:rPr lang="en-US" dirty="0" err="1"/>
              <a:t>BigChainDB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B20E-EB80-43B2-994C-1B8ABD86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8B2A-6D9C-4280-AB57-EBDDDAAE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Data/Bitcoin Layer – It’s the base layer where all the cryptographic algorithms &amp; protocols are present. It consists of the following data blocks, hash functions, Merkle tree, chain structure, cryptographic protocol, UTXO.</a:t>
            </a:r>
          </a:p>
          <a:p>
            <a:r>
              <a:rPr lang="en-US" dirty="0"/>
              <a:t>Network Layer – It consists of peer to peer connections and also validates relay network and node validation</a:t>
            </a:r>
          </a:p>
          <a:p>
            <a:r>
              <a:rPr lang="en-US" dirty="0"/>
              <a:t>Consensus Layer – It consists of all mechanisms such as the POW, POS, DPOS </a:t>
            </a:r>
            <a:r>
              <a:rPr lang="en-US" dirty="0" err="1"/>
              <a:t>etc</a:t>
            </a:r>
            <a:r>
              <a:rPr lang="en-US" dirty="0"/>
              <a:t> and it also consist of the user and mining permissions</a:t>
            </a:r>
          </a:p>
          <a:p>
            <a:r>
              <a:rPr lang="en-US" dirty="0"/>
              <a:t>Insensitive Layer – This layer does not have direct impact on blockchain, but it builds up an ecosystem for the blockchain, and it responsible for miner reward distribution and transaction fees.</a:t>
            </a:r>
          </a:p>
          <a:p>
            <a:r>
              <a:rPr lang="en-US" dirty="0"/>
              <a:t>Application Layer – It is front end layer for the user, which helps them to interact with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289194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2C3E-07C3-4A48-9AC5-EE644CD6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Environment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6405-17F1-4DB7-8C9B-C96D9671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vs Private</a:t>
            </a:r>
          </a:p>
          <a:p>
            <a:r>
              <a:rPr lang="en-US" dirty="0"/>
              <a:t>Permissioned vs </a:t>
            </a:r>
            <a:r>
              <a:rPr lang="en-US" dirty="0" err="1"/>
              <a:t>Permissionless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C8A-BFA3-4136-B6E4-F1FA03CE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Functional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74C6-DFE6-4FCD-8561-7AC9DC73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Costs</a:t>
            </a:r>
          </a:p>
          <a:p>
            <a:r>
              <a:rPr lang="en-US" dirty="0"/>
              <a:t>Interoperability</a:t>
            </a:r>
          </a:p>
          <a:p>
            <a:pPr lvl="1"/>
            <a:r>
              <a:rPr lang="en-US" dirty="0"/>
              <a:t>Foundational Layer: Allows exchanging of data between systems without interpreting the data from system</a:t>
            </a:r>
          </a:p>
          <a:p>
            <a:pPr lvl="1"/>
            <a:r>
              <a:rPr lang="en-US" dirty="0"/>
              <a:t>Structure Layer: Allows exchanging of data between system with defined structure or format</a:t>
            </a:r>
          </a:p>
          <a:p>
            <a:pPr lvl="1"/>
            <a:r>
              <a:rPr lang="en-US" dirty="0"/>
              <a:t>Semantic Layer: Allows data to be exchanged between systems in way that allows the system to interpret the data</a:t>
            </a:r>
          </a:p>
        </p:txBody>
      </p:sp>
    </p:spTree>
    <p:extLst>
      <p:ext uri="{BB962C8B-B14F-4D97-AF65-F5344CB8AC3E}">
        <p14:creationId xmlns:p14="http://schemas.microsoft.com/office/powerpoint/2010/main" val="86049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6337-98E1-427A-8E88-6B54436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94A-B00C-4ECD-98A9-95168FBC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Sidechain</a:t>
            </a:r>
          </a:p>
          <a:p>
            <a:pPr lvl="1"/>
            <a:r>
              <a:rPr lang="en-US" dirty="0"/>
              <a:t>It is a blockchain which allows several blockchain to be attached to the main blockchain, using a 2-way peg. This blockchain mechanisms were introduced to allow developers to test their apps in a manageable environment.</a:t>
            </a:r>
          </a:p>
          <a:p>
            <a:r>
              <a:rPr lang="en-US" dirty="0"/>
              <a:t>Cosmos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tendermint</a:t>
            </a:r>
            <a:r>
              <a:rPr lang="en-US" dirty="0"/>
              <a:t> team’s project that is powered by “Byzantine Fault Tolerant </a:t>
            </a:r>
            <a:r>
              <a:rPr lang="en-US" dirty="0" err="1"/>
              <a:t>Tendermint</a:t>
            </a:r>
            <a:r>
              <a:rPr lang="en-US" dirty="0"/>
              <a:t> Protocol”. In cosmos independent blockchain are known as the zones which are connected to the “Cosmos hub”. The consensus algorithms used by cosmos is proof of stake</a:t>
            </a:r>
          </a:p>
          <a:p>
            <a:r>
              <a:rPr lang="en-US" dirty="0" err="1"/>
              <a:t>Polkdot</a:t>
            </a:r>
            <a:endParaRPr lang="en-US" dirty="0"/>
          </a:p>
          <a:p>
            <a:pPr lvl="1"/>
            <a:r>
              <a:rPr lang="en-US" dirty="0"/>
              <a:t>This project is developed by “Parity”. The consensus algorithms are inspired by the cosmos and </a:t>
            </a:r>
            <a:r>
              <a:rPr lang="en-US" dirty="0" err="1"/>
              <a:t>HoneybadgerBFT</a:t>
            </a:r>
            <a:r>
              <a:rPr lang="en-US" dirty="0"/>
              <a:t>, but soon might shift into a hybrid consensus mechanisms.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7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F08-71A5-4B5E-B638-BBDBDD2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Blockchain Technologies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6774-1221-444D-9BB4-E22BEB2A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On-chain vs Off-chain Transactions</a:t>
            </a:r>
          </a:p>
          <a:p>
            <a:r>
              <a:rPr lang="en-US" dirty="0"/>
              <a:t>On-chain vs Off-chain Governance</a:t>
            </a:r>
          </a:p>
          <a:p>
            <a:r>
              <a:rPr lang="en-US" dirty="0"/>
              <a:t>Lightning Network</a:t>
            </a:r>
          </a:p>
          <a:p>
            <a:r>
              <a:rPr lang="en-US" dirty="0"/>
              <a:t>COCO Framework – TEE (trusted execution environment)</a:t>
            </a:r>
          </a:p>
          <a:p>
            <a:r>
              <a:rPr lang="en-US" dirty="0"/>
              <a:t>Smart Contracts</a:t>
            </a:r>
          </a:p>
          <a:p>
            <a:r>
              <a:rPr lang="en-US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12061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7284-EAE3-4887-A754-77A74F20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6" y="365125"/>
            <a:ext cx="11651226" cy="1325563"/>
          </a:xfrm>
        </p:spPr>
        <p:txBody>
          <a:bodyPr/>
          <a:lstStyle/>
          <a:p>
            <a:r>
              <a:rPr lang="en-US" dirty="0"/>
              <a:t>Business Components of Blockchain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5CB6-AE3A-456C-AE3D-EDB85490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problem:</a:t>
            </a:r>
          </a:p>
          <a:p>
            <a:pPr lvl="1"/>
            <a:r>
              <a:rPr lang="en-US" dirty="0"/>
              <a:t>What are you trying to do? Record, track, verify, aggregate</a:t>
            </a:r>
          </a:p>
          <a:p>
            <a:pPr lvl="1"/>
            <a:r>
              <a:rPr lang="en-US" dirty="0"/>
              <a:t>What value do you want to capture? Info and knowledge, attribution and responsibility, decision rights and votes, contracts and transactions</a:t>
            </a:r>
          </a:p>
          <a:p>
            <a:pPr lvl="1"/>
            <a:r>
              <a:rPr lang="en-US" dirty="0"/>
              <a:t>From whom? Customers, suppliers, investors, government and citizens</a:t>
            </a:r>
          </a:p>
        </p:txBody>
      </p:sp>
    </p:spTree>
    <p:extLst>
      <p:ext uri="{BB962C8B-B14F-4D97-AF65-F5344CB8AC3E}">
        <p14:creationId xmlns:p14="http://schemas.microsoft.com/office/powerpoint/2010/main" val="245420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070A-E53D-4666-A075-828E38B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&amp;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645C-8B7B-4C44-B2EF-14707F79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7C04-6941-4778-8B50-7F426C9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6BE8-57D7-4315-82CB-6700937F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Protocol layer: </a:t>
            </a:r>
            <a:r>
              <a:rPr lang="en-US" dirty="0" err="1"/>
              <a:t>Dkaeveloper</a:t>
            </a:r>
            <a:r>
              <a:rPr lang="en-US" dirty="0"/>
              <a:t>, researchers and academia</a:t>
            </a:r>
          </a:p>
          <a:p>
            <a:pPr lvl="1"/>
            <a:r>
              <a:rPr lang="en-US" dirty="0"/>
              <a:t>Networking Layer: Miners, Industry bodies, traders</a:t>
            </a:r>
          </a:p>
          <a:p>
            <a:pPr lvl="1"/>
            <a:r>
              <a:rPr lang="en-US" dirty="0"/>
              <a:t>Application Layer: Entrepreneurs, end-users, corporations, venture capitalists</a:t>
            </a:r>
          </a:p>
        </p:txBody>
      </p:sp>
    </p:spTree>
    <p:extLst>
      <p:ext uri="{BB962C8B-B14F-4D97-AF65-F5344CB8AC3E}">
        <p14:creationId xmlns:p14="http://schemas.microsoft.com/office/powerpoint/2010/main" val="6693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4134-123C-4991-B950-F3F6A61B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3D-9AC4-411D-8570-906F38CD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AF71-AC7F-4423-817E-B63E00C8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Assets and Multiple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70F9-AB30-4048-96AE-AFEAADAA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Cryptocurrencies</a:t>
            </a:r>
          </a:p>
          <a:p>
            <a:r>
              <a:rPr lang="en-US" dirty="0"/>
              <a:t>Utility tokens</a:t>
            </a:r>
          </a:p>
          <a:p>
            <a:r>
              <a:rPr lang="en-US" dirty="0"/>
              <a:t>Security tokens</a:t>
            </a:r>
          </a:p>
          <a:p>
            <a:r>
              <a:rPr lang="en-US" dirty="0"/>
              <a:t>Hybrid tokens</a:t>
            </a:r>
          </a:p>
          <a:p>
            <a:r>
              <a:rPr lang="en-US" dirty="0"/>
              <a:t>Real-world asset tokens</a:t>
            </a:r>
          </a:p>
        </p:txBody>
      </p:sp>
    </p:spTree>
    <p:extLst>
      <p:ext uri="{BB962C8B-B14F-4D97-AF65-F5344CB8AC3E}">
        <p14:creationId xmlns:p14="http://schemas.microsoft.com/office/powerpoint/2010/main" val="37056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AF71-AC7F-4423-817E-B63E00C8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Database vs Traditional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70F9-AB30-4048-96AE-AFEAADAA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803"/>
            <a:ext cx="507590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No one has the central authority</a:t>
            </a:r>
          </a:p>
          <a:p>
            <a:r>
              <a:rPr lang="en-US" dirty="0"/>
              <a:t>Modifying data or asset is nearly impossible</a:t>
            </a:r>
          </a:p>
          <a:p>
            <a:r>
              <a:rPr lang="en-US" dirty="0"/>
              <a:t>All the data or activity is out in the person for everyone to see</a:t>
            </a:r>
          </a:p>
          <a:p>
            <a:r>
              <a:rPr lang="en-US" dirty="0"/>
              <a:t>Cuts down the excessive costing</a:t>
            </a:r>
          </a:p>
          <a:p>
            <a:r>
              <a:rPr lang="en-US" dirty="0"/>
              <a:t>Blockchains are slow</a:t>
            </a:r>
          </a:p>
          <a:p>
            <a:r>
              <a:rPr lang="en-US" dirty="0"/>
              <a:t>Suited from an environment where users don’t trust each others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4F5C3-68E4-491E-9C15-920E5AAF6EA1}"/>
              </a:ext>
            </a:extLst>
          </p:cNvPr>
          <p:cNvSpPr txBox="1">
            <a:spLocks/>
          </p:cNvSpPr>
          <p:nvPr/>
        </p:nvSpPr>
        <p:spPr>
          <a:xfrm>
            <a:off x="5980471" y="1699803"/>
            <a:ext cx="5687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Selected groups of individuals have authoritative control</a:t>
            </a:r>
          </a:p>
          <a:p>
            <a:r>
              <a:rPr lang="en-US" dirty="0"/>
              <a:t>Data or assets can be easily changed</a:t>
            </a:r>
          </a:p>
          <a:p>
            <a:r>
              <a:rPr lang="en-US" dirty="0"/>
              <a:t>All the data or transactions are hidden from each other</a:t>
            </a:r>
          </a:p>
          <a:p>
            <a:r>
              <a:rPr lang="en-US" dirty="0"/>
              <a:t>Implementing process is costly</a:t>
            </a:r>
          </a:p>
          <a:p>
            <a:r>
              <a:rPr lang="en-US" dirty="0"/>
              <a:t>Databases are comparatively faster</a:t>
            </a:r>
          </a:p>
          <a:p>
            <a:r>
              <a:rPr lang="en-US" dirty="0"/>
              <a:t>Suited for an organization where there is mutual trust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0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751A-B040-42F5-809C-56F7C62F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Decision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6A44-DF58-41BE-9B1D-BFED1F03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want a trustless environment?</a:t>
            </a:r>
          </a:p>
          <a:p>
            <a:r>
              <a:rPr lang="en-US" dirty="0"/>
              <a:t>Do you require large storage units?</a:t>
            </a:r>
          </a:p>
          <a:p>
            <a:pPr lvl="1"/>
            <a:r>
              <a:rPr lang="en-US" dirty="0"/>
              <a:t>Blockchain storage is very expense</a:t>
            </a:r>
          </a:p>
          <a:p>
            <a:r>
              <a:rPr lang="en-US" dirty="0"/>
              <a:t>Are you looking into contracts as solution?</a:t>
            </a:r>
          </a:p>
        </p:txBody>
      </p:sp>
    </p:spTree>
    <p:extLst>
      <p:ext uri="{BB962C8B-B14F-4D97-AF65-F5344CB8AC3E}">
        <p14:creationId xmlns:p14="http://schemas.microsoft.com/office/powerpoint/2010/main" val="24774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8725-9920-40C5-B72E-46F6AF48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1990-C392-4FBD-92BD-C17F089C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require No change or little change?</a:t>
            </a:r>
          </a:p>
          <a:p>
            <a:r>
              <a:rPr lang="en-US" dirty="0"/>
              <a:t>Do you need shared write access?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7317-A1EC-4DCA-B571-A0E7556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9E20-C77F-4531-B207-B245B97B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need control over functionalities?</a:t>
            </a:r>
          </a:p>
          <a:p>
            <a:r>
              <a:rPr lang="en-US" dirty="0"/>
              <a:t>Do you need transactions to be public?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https://coggle.it/diagram/WPkXPANpDQABNUsH/t/blockchain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03-98DF-4584-875E-00E14C4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 for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05E3-F000-4AB9-B86F-B34F07FD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languages: Node JS, Python, Go, Java, and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Blockchain </a:t>
            </a:r>
            <a:r>
              <a:rPr lang="en-US" dirty="0" err="1"/>
              <a:t>Testnet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bitcoin - </a:t>
            </a:r>
            <a:r>
              <a:rPr lang="en-US" dirty="0" err="1"/>
              <a:t>Testnet</a:t>
            </a:r>
            <a:r>
              <a:rPr lang="en-US" dirty="0"/>
              <a:t>, Ethereum – </a:t>
            </a:r>
            <a:r>
              <a:rPr lang="en-US" dirty="0" err="1"/>
              <a:t>Rinkeby</a:t>
            </a:r>
            <a:r>
              <a:rPr lang="en-US" dirty="0"/>
              <a:t>, </a:t>
            </a:r>
            <a:r>
              <a:rPr lang="en-US" dirty="0" err="1"/>
              <a:t>TestRPC</a:t>
            </a:r>
            <a:r>
              <a:rPr lang="en-US" dirty="0"/>
              <a:t>, Ripple – XRP ledger Dev</a:t>
            </a:r>
          </a:p>
          <a:p>
            <a:r>
              <a:rPr lang="en-US" dirty="0"/>
              <a:t>Cloud Services</a:t>
            </a:r>
          </a:p>
          <a:p>
            <a:r>
              <a:rPr lang="en-US" dirty="0"/>
              <a:t>Blockchain APIs: Bitcoin – JSON RPC calls; Ethereum – Web3JS, JSON RPC calls; Hyperledger – Loopback, Swagger\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Development Frameworks</a:t>
            </a:r>
          </a:p>
          <a:p>
            <a:r>
              <a:rPr lang="en-US" dirty="0"/>
              <a:t>Wallets/Accounts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774</Words>
  <Application>Microsoft Office PowerPoint</Application>
  <PresentationFormat>Widescreen</PresentationFormat>
  <Paragraphs>112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Blockchain</vt:lpstr>
      <vt:lpstr>Blockchain &amp; History</vt:lpstr>
      <vt:lpstr>Blockchain use cases</vt:lpstr>
      <vt:lpstr>Digital Assets and Multiple Parties</vt:lpstr>
      <vt:lpstr>Shared Database vs Traditional Database</vt:lpstr>
      <vt:lpstr>Technical Decision Consideration</vt:lpstr>
      <vt:lpstr>Network Configurations</vt:lpstr>
      <vt:lpstr>Deciding Factors</vt:lpstr>
      <vt:lpstr>Tools required for blockchain</vt:lpstr>
      <vt:lpstr>Blockchain is an Ecosystem</vt:lpstr>
      <vt:lpstr>Cryptography &amp; Blockchain Algorithms</vt:lpstr>
      <vt:lpstr>Public Platforms</vt:lpstr>
      <vt:lpstr>Commercial  Platforms</vt:lpstr>
      <vt:lpstr>Blockchain Architecture </vt:lpstr>
      <vt:lpstr>Blockchain Environment Considerations</vt:lpstr>
      <vt:lpstr>Blockchain Functional Risks</vt:lpstr>
      <vt:lpstr>Interoperability </vt:lpstr>
      <vt:lpstr>Additional Blockchain Technologies </vt:lpstr>
      <vt:lpstr>Business Components of Blockchain Architecture</vt:lpstr>
      <vt:lpstr>Business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Ren Shan</dc:creator>
  <cp:lastModifiedBy>Ren Shan</cp:lastModifiedBy>
  <cp:revision>23</cp:revision>
  <dcterms:created xsi:type="dcterms:W3CDTF">2020-07-13T14:42:51Z</dcterms:created>
  <dcterms:modified xsi:type="dcterms:W3CDTF">2020-07-15T01:03:17Z</dcterms:modified>
</cp:coreProperties>
</file>