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256" r:id="rId5"/>
    <p:sldId id="285" r:id="rId6"/>
    <p:sldId id="260" r:id="rId7"/>
    <p:sldId id="289" r:id="rId8"/>
    <p:sldId id="291" r:id="rId9"/>
    <p:sldId id="293" r:id="rId10"/>
    <p:sldId id="292" r:id="rId11"/>
    <p:sldId id="290" r:id="rId12"/>
    <p:sldId id="258" r:id="rId13"/>
    <p:sldId id="288" r:id="rId14"/>
    <p:sldId id="257" r:id="rId15"/>
    <p:sldId id="267" r:id="rId16"/>
    <p:sldId id="261" r:id="rId17"/>
    <p:sldId id="269" r:id="rId18"/>
    <p:sldId id="270" r:id="rId19"/>
    <p:sldId id="268" r:id="rId20"/>
    <p:sldId id="271" r:id="rId21"/>
    <p:sldId id="272" r:id="rId22"/>
    <p:sldId id="273" r:id="rId23"/>
    <p:sldId id="274" r:id="rId24"/>
    <p:sldId id="275" r:id="rId25"/>
    <p:sldId id="262" r:id="rId26"/>
    <p:sldId id="277" r:id="rId27"/>
    <p:sldId id="278" r:id="rId28"/>
    <p:sldId id="263" r:id="rId29"/>
    <p:sldId id="279" r:id="rId30"/>
    <p:sldId id="280" r:id="rId31"/>
    <p:sldId id="276" r:id="rId32"/>
    <p:sldId id="283" r:id="rId33"/>
    <p:sldId id="281" r:id="rId34"/>
    <p:sldId id="284" r:id="rId35"/>
    <p:sldId id="282" r:id="rId36"/>
    <p:sldId id="264" r:id="rId37"/>
    <p:sldId id="265" r:id="rId38"/>
    <p:sldId id="287" r:id="rId39"/>
    <p:sldId id="266" r:id="rId40"/>
    <p:sldId id="294" r:id="rId41"/>
    <p:sldId id="295" r:id="rId42"/>
    <p:sldId id="28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 varScale="1">
        <p:scale>
          <a:sx n="47" d="100"/>
          <a:sy n="47" d="100"/>
        </p:scale>
        <p:origin x="67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latankr/titanic-random-forest-82-78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fusion-matrix-machine-learnin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https://www.kaggle.com/zlatankr/titanic-random-forest-82-78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80s – Gate Tree and Rule based “expert” system (forward chain)  - In fact, it is novices system. How to tell animal is a cheetah: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https://www.geeksforgeeks.org/confusion-matrix-machine-learning/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840" y="1306929"/>
            <a:ext cx="9144000" cy="4525030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Machine Learning Algorithms</a:t>
            </a:r>
          </a:p>
        </p:txBody>
      </p:sp>
      <p:pic>
        <p:nvPicPr>
          <p:cNvPr id="1026" name="Picture 2" descr="Machine Learning For Cryptocurrency Mobilego">
            <a:extLst>
              <a:ext uri="{FF2B5EF4-FFF2-40B4-BE49-F238E27FC236}">
                <a16:creationId xmlns:a16="http://schemas.microsoft.com/office/drawing/2014/main" id="{C908E1B8-4F70-4986-98B5-F850533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42" y="732322"/>
            <a:ext cx="8418513" cy="56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vs. Ordinal Data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</a:t>
            </a:r>
            <a:r>
              <a:rPr lang="en-US" sz="3600" dirty="0" err="1"/>
              <a:t>Variablitity</a:t>
            </a:r>
            <a:r>
              <a:rPr lang="en-US" sz="3600" dirty="0"/>
              <a:t> (spread) </a:t>
            </a:r>
          </a:p>
          <a:p>
            <a:pPr algn="l"/>
            <a:r>
              <a:rPr lang="en-US" sz="3600" dirty="0"/>
              <a:t>	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class research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Definitions: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Accuracy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Precision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Recall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positive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negative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F-measure(F-1)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00" y="963680"/>
            <a:ext cx="8738140" cy="57218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b="1" dirty="0"/>
              <a:t>Top 10 Skills</a:t>
            </a:r>
            <a:r>
              <a:rPr lang="en-US" sz="6200" dirty="0"/>
              <a:t> (in increasing ranking order)</a:t>
            </a:r>
          </a:p>
          <a:p>
            <a:pPr algn="l"/>
            <a:endParaRPr lang="en-US" sz="6200" dirty="0"/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Python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Linear Algebra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Advance Signal Processing 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Applied Math &amp; Algorithms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Neural Networks Architectures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NLP</a:t>
            </a:r>
          </a:p>
          <a:p>
            <a:pPr lvl="1" algn="l"/>
            <a:r>
              <a:rPr lang="en-US" sz="5800" dirty="0"/>
              <a:t>-----------------------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Industry Knowledge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Effective Communication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Rapid Prototyping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Keep It Up/updated</a:t>
            </a:r>
          </a:p>
          <a:p>
            <a:pPr marL="1600200" lvl="1" indent="-1143000" algn="l">
              <a:buFont typeface="+mj-lt"/>
              <a:buAutoNum type="arabicPeriod" startAt="10"/>
            </a:pPr>
            <a:endParaRPr lang="en-US" sz="5400" dirty="0"/>
          </a:p>
          <a:p>
            <a:pPr lvl="1" algn="l"/>
            <a:r>
              <a:rPr lang="en-US" sz="6200" dirty="0"/>
              <a:t/>
            </a:r>
            <a:br>
              <a:rPr lang="en-US" sz="6200" dirty="0"/>
            </a:br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5429" y="101906"/>
            <a:ext cx="5644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Who is a ML Engineer/Scientist?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  <a:r>
              <a:rPr lang="en-US" sz="2700" dirty="0" err="1"/>
              <a:t>eduacation</a:t>
            </a:r>
            <a:endParaRPr lang="en-US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29" y="3731998"/>
            <a:ext cx="5299383" cy="27149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 (“Expert” System)</a:t>
            </a:r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r="3557" b="2"/>
          <a:stretch/>
        </p:blipFill>
        <p:spPr>
          <a:xfrm>
            <a:off x="6237551" y="793940"/>
            <a:ext cx="5892776" cy="5429416"/>
          </a:xfrm>
          <a:prstGeom prst="rect">
            <a:avLst/>
          </a:prstGeom>
          <a:effec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9929E9D-FEC5-4EAC-9822-EC63839F7969}"/>
              </a:ext>
            </a:extLst>
          </p:cNvPr>
          <p:cNvSpPr txBox="1">
            <a:spLocks/>
          </p:cNvSpPr>
          <p:nvPr/>
        </p:nvSpPr>
        <p:spPr>
          <a:xfrm>
            <a:off x="693271" y="1999128"/>
            <a:ext cx="5110705" cy="186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IS AI?</a:t>
            </a:r>
          </a:p>
          <a:p>
            <a:pPr algn="l"/>
            <a:r>
              <a:rPr lang="en-US" sz="1800" dirty="0"/>
              <a:t>“</a:t>
            </a:r>
            <a:r>
              <a:rPr lang="en-US" sz="1800" b="1" dirty="0"/>
              <a:t>Algorithms</a:t>
            </a:r>
            <a:r>
              <a:rPr lang="en-US" sz="1800" dirty="0"/>
              <a:t> enabled by </a:t>
            </a:r>
            <a:r>
              <a:rPr lang="en-US" sz="1800" b="1" dirty="0"/>
              <a:t>constraints</a:t>
            </a:r>
            <a:r>
              <a:rPr lang="en-US" sz="1800" dirty="0"/>
              <a:t> &amp; exposed by </a:t>
            </a:r>
            <a:r>
              <a:rPr lang="en-US" sz="1800" b="1" dirty="0"/>
              <a:t>representations</a:t>
            </a:r>
            <a:r>
              <a:rPr lang="en-US" sz="1800" dirty="0"/>
              <a:t> that support models targeted at </a:t>
            </a:r>
            <a:r>
              <a:rPr lang="en-US" sz="1800" b="1" dirty="0"/>
              <a:t>thinking</a:t>
            </a:r>
            <a:r>
              <a:rPr lang="en-US" sz="1800" dirty="0"/>
              <a:t>, </a:t>
            </a:r>
            <a:r>
              <a:rPr lang="en-US" sz="1800" b="1" dirty="0"/>
              <a:t>perception</a:t>
            </a:r>
            <a:r>
              <a:rPr lang="en-US" sz="1800" dirty="0"/>
              <a:t> and </a:t>
            </a:r>
            <a:r>
              <a:rPr lang="en-US" sz="1800" b="1" dirty="0"/>
              <a:t>action</a:t>
            </a:r>
            <a:r>
              <a:rPr lang="en-US" sz="1800" dirty="0"/>
              <a:t>.” 	</a:t>
            </a:r>
          </a:p>
          <a:p>
            <a:pPr algn="r"/>
            <a:r>
              <a:rPr lang="en-US" sz="1800" dirty="0"/>
              <a:t>MIT Prof. Patrick Winston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14226-73D0-4FF0-956C-B62212123485}"/>
              </a:ext>
            </a:extLst>
          </p:cNvPr>
          <p:cNvCxnSpPr>
            <a:cxnSpLocks/>
          </p:cNvCxnSpPr>
          <p:nvPr/>
        </p:nvCxnSpPr>
        <p:spPr>
          <a:xfrm>
            <a:off x="5532472" y="4550418"/>
            <a:ext cx="359570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/>
          </a:p>
          <a:p>
            <a:pPr algn="l"/>
            <a:r>
              <a:rPr lang="en-US" sz="2900"/>
              <a:t>Practices</a:t>
            </a:r>
            <a:r>
              <a:rPr lang="en-US" sz="2900" dirty="0"/>
              <a:t>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/>
              <a:t>Practice 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F554-9BF3-48C4-9F21-630DF533722F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lvl="1" algn="l"/>
            <a:r>
              <a:rPr lang="en-US" sz="5800" dirty="0"/>
              <a:t>Types of Clustering </a:t>
            </a:r>
          </a:p>
          <a:p>
            <a:pPr lvl="1" algn="l"/>
            <a:r>
              <a:rPr lang="en-US" sz="5800" dirty="0"/>
              <a:t>K-Means Clustering </a:t>
            </a:r>
          </a:p>
          <a:p>
            <a:pPr lvl="1" algn="l"/>
            <a:r>
              <a:rPr lang="en-US" sz="5800" dirty="0"/>
              <a:t>K-Means Working </a:t>
            </a:r>
          </a:p>
          <a:p>
            <a:pPr lvl="1" algn="l"/>
            <a:r>
              <a:rPr lang="en-US" sz="5800" dirty="0"/>
              <a:t>Pros &amp; Cons of K-Means Clustering </a:t>
            </a:r>
          </a:p>
          <a:p>
            <a:pPr lvl="1" algn="l"/>
            <a:r>
              <a:rPr lang="en-US" sz="58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lvl="1" algn="l"/>
            <a:r>
              <a:rPr lang="en-US" sz="5800" dirty="0"/>
              <a:t>Association Rule Mining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Demo </a:t>
            </a:r>
          </a:p>
          <a:p>
            <a:pPr algn="l"/>
            <a:endParaRPr lang="en-US" sz="6200" dirty="0"/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Unsupervised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8239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731520"/>
            <a:ext cx="10059070" cy="558219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300" dirty="0"/>
              <a:t>Analysis -&gt; Strategy -&gt; Tactics =&gt; MOVE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IF-Then rules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Look ahead &amp; evaluate</a:t>
            </a:r>
          </a:p>
          <a:p>
            <a:pPr lvl="1" algn="l"/>
            <a:r>
              <a:rPr lang="en-US" sz="3900" dirty="0"/>
              <a:t>Static values = g(f1, f2,…,</a:t>
            </a:r>
            <a:r>
              <a:rPr lang="en-US" sz="3900" dirty="0" err="1"/>
              <a:t>fn</a:t>
            </a:r>
            <a:r>
              <a:rPr lang="en-US" sz="3900" dirty="0"/>
              <a:t>)</a:t>
            </a:r>
          </a:p>
          <a:p>
            <a:pPr lvl="1" algn="l"/>
            <a:r>
              <a:rPr lang="en-US" sz="3900" dirty="0"/>
              <a:t>Where g is linear scorning polynomial</a:t>
            </a:r>
          </a:p>
          <a:p>
            <a:pPr marL="742950" indent="-742950" algn="l">
              <a:buAutoNum type="arabicPeriod" startAt="4"/>
            </a:pPr>
            <a:r>
              <a:rPr lang="en-US" sz="4300" dirty="0" smtClean="0"/>
              <a:t>Using British Museum Algorithm</a:t>
            </a:r>
          </a:p>
          <a:p>
            <a:pPr marL="742950" indent="-742950" algn="l">
              <a:buAutoNum type="arabicPeriod" startAt="4"/>
            </a:pPr>
            <a:r>
              <a:rPr lang="en-US" sz="4300" dirty="0" smtClean="0"/>
              <a:t>Look Ahead as far as Possible</a:t>
            </a:r>
            <a:endParaRPr lang="en-US" sz="4300" dirty="0"/>
          </a:p>
          <a:p>
            <a:pPr algn="l"/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739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Chess Play : Deep Blue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15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8807355" cy="2898784"/>
          </a:xfrm>
        </p:spPr>
        <p:txBody>
          <a:bodyPr>
            <a:normAutofit/>
          </a:bodyPr>
          <a:lstStyle/>
          <a:p>
            <a:pPr algn="l"/>
            <a:r>
              <a:rPr lang="en-US" sz="6200" dirty="0" smtClean="0"/>
              <a:t>Guzman-&gt;Huffman-&gt;Waltz</a:t>
            </a:r>
          </a:p>
          <a:p>
            <a:pPr algn="l"/>
            <a:r>
              <a:rPr lang="en-US" sz="4800" dirty="0" smtClean="0"/>
              <a:t>The whole world can be presented in these 2 things: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Constraints: Interpreting Line Drawings</a:t>
            </a:r>
            <a:r>
              <a:rPr lang="en-US" sz="3600" dirty="0" smtClean="0"/>
              <a:t> </a:t>
            </a:r>
            <a:endParaRPr lang="en-US" sz="3600" dirty="0"/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878469" y="2384083"/>
            <a:ext cx="1992574" cy="764274"/>
            <a:chOff x="9553432" y="3140124"/>
            <a:chExt cx="1992574" cy="76427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877267" y="3538184"/>
              <a:ext cx="279779" cy="36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9553432" y="3140124"/>
              <a:ext cx="1992574" cy="764274"/>
              <a:chOff x="1460310" y="3780430"/>
              <a:chExt cx="1992574" cy="76427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460310" y="3903260"/>
                <a:ext cx="559559" cy="6414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019869" y="3903260"/>
                <a:ext cx="204716" cy="4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460310" y="3903260"/>
                <a:ext cx="559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063924" y="4135272"/>
                <a:ext cx="388960" cy="43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975212" y="3780430"/>
                <a:ext cx="88712" cy="398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 descr="TensorFlow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027" y="544287"/>
            <a:ext cx="2568054" cy="2140045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477672" y="3817539"/>
            <a:ext cx="3604471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Assumptions:</a:t>
            </a:r>
          </a:p>
          <a:p>
            <a:pPr marL="342900" indent="-342900" algn="l">
              <a:buAutoNum type="arabicPeriod"/>
            </a:pPr>
            <a:r>
              <a:rPr lang="en-US" sz="1800" dirty="0" smtClean="0"/>
              <a:t>General Positon</a:t>
            </a:r>
          </a:p>
          <a:p>
            <a:pPr marL="342900" indent="-342900" algn="l">
              <a:buAutoNum type="arabicPeriod"/>
            </a:pPr>
            <a:r>
              <a:rPr lang="en-US" sz="1800" dirty="0" smtClean="0"/>
              <a:t>Trihedral + </a:t>
            </a:r>
            <a:r>
              <a:rPr lang="en-US" sz="1800" smtClean="0"/>
              <a:t>3 Faces </a:t>
            </a:r>
            <a:endParaRPr lang="en-US" sz="1800" dirty="0" smtClean="0"/>
          </a:p>
          <a:p>
            <a:pPr algn="l"/>
            <a:r>
              <a:rPr lang="en-US" sz="1800" dirty="0" smtClean="0"/>
              <a:t>3.    Convex/Concave/Boundary</a:t>
            </a:r>
            <a:endParaRPr lang="en-US" sz="18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77672" y="5416686"/>
            <a:ext cx="3187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Terminologies:</a:t>
            </a:r>
          </a:p>
          <a:p>
            <a:r>
              <a:rPr lang="en-US" dirty="0" smtClean="0"/>
              <a:t>Vertexes		Junctions</a:t>
            </a:r>
          </a:p>
          <a:p>
            <a:r>
              <a:rPr lang="en-US" dirty="0" smtClean="0"/>
              <a:t>Edges		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16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900" dirty="0"/>
              <a:t>Is this thing a cheetah?</a:t>
            </a:r>
          </a:p>
          <a:p>
            <a:pPr algn="l"/>
            <a:r>
              <a:rPr lang="en-US" sz="4900" dirty="0"/>
              <a:t>Rule based “expert” system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Hair (R1) -&gt; Mammal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Claws, Teeth, forward point eyes (R2) - Animal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Meat eat (R3) -&gt; Carnivore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Run fast (R4) </a:t>
            </a:r>
          </a:p>
          <a:p>
            <a:pPr algn="l"/>
            <a:r>
              <a:rPr lang="en-US" sz="3200" dirty="0"/>
              <a:t>Through Gate Tree -&gt; Cheetah</a:t>
            </a:r>
          </a:p>
          <a:p>
            <a:pPr algn="l"/>
            <a:endParaRPr lang="en-US" sz="3200" dirty="0"/>
          </a:p>
          <a:p>
            <a:pPr algn="l"/>
            <a:r>
              <a:rPr lang="en-US" sz="4900" dirty="0"/>
              <a:t>“Can the system answer questions of its own behaviors?”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336076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Knowledge Engineering Rules: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Be Specific – domain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 the subjects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Build the system with unit test - “Can the system answer questions of its own behaviors?”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639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7" y="1251184"/>
            <a:ext cx="4331914" cy="471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- British Museum Problem</a:t>
            </a:r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Knowledge Map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7BE93-BBC7-44D5-8017-E8749655CC35}"/>
              </a:ext>
            </a:extLst>
          </p:cNvPr>
          <p:cNvGrpSpPr/>
          <p:nvPr/>
        </p:nvGrpSpPr>
        <p:grpSpPr>
          <a:xfrm>
            <a:off x="646283" y="2236741"/>
            <a:ext cx="3399312" cy="2698074"/>
            <a:chOff x="7304313" y="1712587"/>
            <a:chExt cx="3399312" cy="2698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DADFC0-8799-4237-8039-D27DC263CA30}"/>
                </a:ext>
              </a:extLst>
            </p:cNvPr>
            <p:cNvSpPr/>
            <p:nvPr/>
          </p:nvSpPr>
          <p:spPr>
            <a:xfrm>
              <a:off x="10261976" y="3931687"/>
              <a:ext cx="441649" cy="472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30F79C-A09C-48B9-A352-E8D7107DC313}"/>
                </a:ext>
              </a:extLst>
            </p:cNvPr>
            <p:cNvGrpSpPr/>
            <p:nvPr/>
          </p:nvGrpSpPr>
          <p:grpSpPr>
            <a:xfrm>
              <a:off x="7304313" y="1712587"/>
              <a:ext cx="3399312" cy="2698074"/>
              <a:chOff x="6151984" y="2561282"/>
              <a:chExt cx="3399312" cy="26980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DCE4A32-6193-49DB-A0C9-A183C2EC4ACD}"/>
                  </a:ext>
                </a:extLst>
              </p:cNvPr>
              <p:cNvSpPr/>
              <p:nvPr/>
            </p:nvSpPr>
            <p:spPr>
              <a:xfrm>
                <a:off x="6151984" y="4186335"/>
                <a:ext cx="441649" cy="47275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395DAC-3F62-459D-9A30-1850999FEC97}"/>
                  </a:ext>
                </a:extLst>
              </p:cNvPr>
              <p:cNvSpPr/>
              <p:nvPr/>
            </p:nvSpPr>
            <p:spPr>
              <a:xfrm>
                <a:off x="7666654" y="4786605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C526B3-5C83-42A6-B72C-0A4F2DA54352}"/>
                  </a:ext>
                </a:extLst>
              </p:cNvPr>
              <p:cNvSpPr/>
              <p:nvPr/>
            </p:nvSpPr>
            <p:spPr>
              <a:xfrm>
                <a:off x="7666654" y="3757127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0643AC-E4E4-4DB3-8706-DF76D3B1BCAD}"/>
                  </a:ext>
                </a:extLst>
              </p:cNvPr>
              <p:cNvSpPr/>
              <p:nvPr/>
            </p:nvSpPr>
            <p:spPr>
              <a:xfrm>
                <a:off x="7666654" y="2561282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3BBCFB-53DC-4B8C-A378-3FFB280C33C8}"/>
                  </a:ext>
                </a:extLst>
              </p:cNvPr>
              <p:cNvSpPr/>
              <p:nvPr/>
            </p:nvSpPr>
            <p:spPr>
              <a:xfrm>
                <a:off x="9097346" y="2561282"/>
                <a:ext cx="441649" cy="47275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9E01DB-724B-4EA9-9DD7-E6C8F6679E37}"/>
                  </a:ext>
                </a:extLst>
              </p:cNvPr>
              <p:cNvSpPr/>
              <p:nvPr/>
            </p:nvSpPr>
            <p:spPr>
              <a:xfrm>
                <a:off x="9109647" y="3640403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322083-F1F5-46D0-A894-8B27D128F9D4}"/>
                  </a:ext>
                </a:extLst>
              </p:cNvPr>
              <p:cNvCxnSpPr>
                <a:stCxn id="2" idx="5"/>
                <a:endCxn id="5" idx="2"/>
              </p:cNvCxnSpPr>
              <p:nvPr/>
            </p:nvCxnSpPr>
            <p:spPr>
              <a:xfrm>
                <a:off x="6528955" y="4589853"/>
                <a:ext cx="1137699" cy="433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63A3EE-C9E0-42B5-9A41-05383F41BBB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9330472" y="4113154"/>
                <a:ext cx="0" cy="667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28F82E-166F-4F2A-809C-C94B98946561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8108303" y="5016758"/>
                <a:ext cx="1001344" cy="6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A11E76-B82C-4308-A28F-C2422B514EBB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8108303" y="2797658"/>
                <a:ext cx="9890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EA3829-9E3A-45DD-89D0-53DC452E3E84}"/>
                  </a:ext>
                </a:extLst>
              </p:cNvPr>
              <p:cNvCxnSpPr>
                <a:cxnSpLocks/>
                <a:stCxn id="6" idx="0"/>
                <a:endCxn id="7" idx="4"/>
              </p:cNvCxnSpPr>
              <p:nvPr/>
            </p:nvCxnSpPr>
            <p:spPr>
              <a:xfrm flipV="1">
                <a:off x="7887479" y="3034033"/>
                <a:ext cx="0" cy="723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0BBF53-F2F5-41F5-B481-224B0202F287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7887479" y="4229878"/>
                <a:ext cx="0" cy="55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4F81A7-FA41-4FFC-8C05-8FB9F1EB8D49}"/>
                  </a:ext>
                </a:extLst>
              </p:cNvPr>
              <p:cNvCxnSpPr>
                <a:cxnSpLocks/>
                <a:stCxn id="2" idx="7"/>
                <a:endCxn id="6" idx="2"/>
              </p:cNvCxnSpPr>
              <p:nvPr/>
            </p:nvCxnSpPr>
            <p:spPr>
              <a:xfrm flipV="1">
                <a:off x="6528955" y="3993503"/>
                <a:ext cx="1137699" cy="262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3EE8FA-5AD5-46D3-B6FD-0EFA1A1F871F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 flipH="1">
            <a:off x="6787547" y="2879553"/>
            <a:ext cx="283525" cy="23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83143-7A4B-47BD-B7ED-255DC442FEF6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7320168" y="2879553"/>
            <a:ext cx="302693" cy="2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196F85D-F406-4463-A1F3-09AE3D51144E}"/>
              </a:ext>
            </a:extLst>
          </p:cNvPr>
          <p:cNvSpPr/>
          <p:nvPr/>
        </p:nvSpPr>
        <p:spPr>
          <a:xfrm>
            <a:off x="7019482" y="256895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385EC6-8D99-4664-B2A1-273E1ECC6F0A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6433613" y="3422480"/>
            <a:ext cx="229386" cy="3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CE61B57-15D7-4256-BE83-E260366BDD18}"/>
              </a:ext>
            </a:extLst>
          </p:cNvPr>
          <p:cNvSpPr/>
          <p:nvPr/>
        </p:nvSpPr>
        <p:spPr>
          <a:xfrm>
            <a:off x="6257475" y="3738299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19D2EA-E467-4247-A9BE-9271647BE226}"/>
              </a:ext>
            </a:extLst>
          </p:cNvPr>
          <p:cNvSpPr/>
          <p:nvPr/>
        </p:nvSpPr>
        <p:spPr>
          <a:xfrm>
            <a:off x="7446723" y="3156992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958115-59E6-4FA3-A518-3928490D63FE}"/>
              </a:ext>
            </a:extLst>
          </p:cNvPr>
          <p:cNvSpPr/>
          <p:nvPr/>
        </p:nvSpPr>
        <p:spPr>
          <a:xfrm>
            <a:off x="6959257" y="3732773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1CE788-84CA-4FCD-91AD-C82A2B95460C}"/>
              </a:ext>
            </a:extLst>
          </p:cNvPr>
          <p:cNvSpPr/>
          <p:nvPr/>
        </p:nvSpPr>
        <p:spPr>
          <a:xfrm>
            <a:off x="6257475" y="5207536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731A85-9A70-4CC8-B27C-F70990B27C70}"/>
              </a:ext>
            </a:extLst>
          </p:cNvPr>
          <p:cNvSpPr/>
          <p:nvPr/>
        </p:nvSpPr>
        <p:spPr>
          <a:xfrm>
            <a:off x="6257475" y="449881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D9D6D6-3FB7-46BB-9BAB-9DB5DC457484}"/>
              </a:ext>
            </a:extLst>
          </p:cNvPr>
          <p:cNvSpPr/>
          <p:nvPr/>
        </p:nvSpPr>
        <p:spPr>
          <a:xfrm>
            <a:off x="661140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317503-D010-45BD-BCA6-12FB5CDAA3A5}"/>
              </a:ext>
            </a:extLst>
          </p:cNvPr>
          <p:cNvSpPr/>
          <p:nvPr/>
        </p:nvSpPr>
        <p:spPr>
          <a:xfrm>
            <a:off x="6959257" y="444406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797FDF-F654-4F9D-B993-20983E84810D}"/>
              </a:ext>
            </a:extLst>
          </p:cNvPr>
          <p:cNvCxnSpPr>
            <a:cxnSpLocks/>
            <a:stCxn id="115" idx="0"/>
            <a:endCxn id="111" idx="4"/>
          </p:cNvCxnSpPr>
          <p:nvPr/>
        </p:nvCxnSpPr>
        <p:spPr>
          <a:xfrm flipV="1">
            <a:off x="6433613" y="4102193"/>
            <a:ext cx="0" cy="39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7D5F5-2F1C-412C-A431-6B0988C82F55}"/>
              </a:ext>
            </a:extLst>
          </p:cNvPr>
          <p:cNvCxnSpPr>
            <a:cxnSpLocks/>
            <a:stCxn id="115" idx="4"/>
            <a:endCxn id="114" idx="0"/>
          </p:cNvCxnSpPr>
          <p:nvPr/>
        </p:nvCxnSpPr>
        <p:spPr>
          <a:xfrm>
            <a:off x="6433613" y="4862704"/>
            <a:ext cx="0" cy="3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2A0EF5-AA35-4013-8B2C-2FFCFC144F56}"/>
              </a:ext>
            </a:extLst>
          </p:cNvPr>
          <p:cNvCxnSpPr>
            <a:cxnSpLocks/>
            <a:stCxn id="116" idx="5"/>
            <a:endCxn id="113" idx="0"/>
          </p:cNvCxnSpPr>
          <p:nvPr/>
        </p:nvCxnSpPr>
        <p:spPr>
          <a:xfrm>
            <a:off x="6912095" y="3422480"/>
            <a:ext cx="223300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400702-6667-4E5D-804A-3609B7C36FE3}"/>
              </a:ext>
            </a:extLst>
          </p:cNvPr>
          <p:cNvCxnSpPr>
            <a:cxnSpLocks/>
            <a:stCxn id="117" idx="0"/>
            <a:endCxn id="113" idx="4"/>
          </p:cNvCxnSpPr>
          <p:nvPr/>
        </p:nvCxnSpPr>
        <p:spPr>
          <a:xfrm flipV="1">
            <a:off x="7135395" y="4096667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8DB019-E476-45C8-AF04-5FAB8B36AC16}"/>
              </a:ext>
            </a:extLst>
          </p:cNvPr>
          <p:cNvCxnSpPr>
            <a:cxnSpLocks/>
            <a:stCxn id="124" idx="3"/>
            <a:endCxn id="131" idx="0"/>
          </p:cNvCxnSpPr>
          <p:nvPr/>
        </p:nvCxnSpPr>
        <p:spPr>
          <a:xfrm flipH="1">
            <a:off x="9117893" y="2856741"/>
            <a:ext cx="383351" cy="2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C0D531-3532-4EF7-AE26-1410A945AF68}"/>
              </a:ext>
            </a:extLst>
          </p:cNvPr>
          <p:cNvCxnSpPr>
            <a:cxnSpLocks/>
            <a:stCxn id="124" idx="5"/>
            <a:endCxn id="127" idx="0"/>
          </p:cNvCxnSpPr>
          <p:nvPr/>
        </p:nvCxnSpPr>
        <p:spPr>
          <a:xfrm>
            <a:off x="9750340" y="2856741"/>
            <a:ext cx="601527" cy="2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A09BA24-D3F9-4071-BE02-F99B60B1AA25}"/>
              </a:ext>
            </a:extLst>
          </p:cNvPr>
          <p:cNvSpPr/>
          <p:nvPr/>
        </p:nvSpPr>
        <p:spPr>
          <a:xfrm>
            <a:off x="9449654" y="254613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BB770-33FF-452C-82AF-F20E36736537}"/>
              </a:ext>
            </a:extLst>
          </p:cNvPr>
          <p:cNvCxnSpPr>
            <a:cxnSpLocks/>
            <a:stCxn id="131" idx="3"/>
            <a:endCxn id="126" idx="0"/>
          </p:cNvCxnSpPr>
          <p:nvPr/>
        </p:nvCxnSpPr>
        <p:spPr>
          <a:xfrm flipH="1">
            <a:off x="8667867" y="3444518"/>
            <a:ext cx="325478" cy="27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FAED7B4-4836-4DAC-A296-FD2C83EFFCCE}"/>
              </a:ext>
            </a:extLst>
          </p:cNvPr>
          <p:cNvSpPr/>
          <p:nvPr/>
        </p:nvSpPr>
        <p:spPr>
          <a:xfrm>
            <a:off x="8491729" y="3720334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A9FB7E-165F-41D9-8EF4-9740B4E2E370}"/>
              </a:ext>
            </a:extLst>
          </p:cNvPr>
          <p:cNvSpPr/>
          <p:nvPr/>
        </p:nvSpPr>
        <p:spPr>
          <a:xfrm>
            <a:off x="1017572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10C467C-9626-4B35-B801-59EB7CB3D73F}"/>
              </a:ext>
            </a:extLst>
          </p:cNvPr>
          <p:cNvSpPr/>
          <p:nvPr/>
        </p:nvSpPr>
        <p:spPr>
          <a:xfrm>
            <a:off x="9389429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369850-AB5C-45F6-AED4-054D86422404}"/>
              </a:ext>
            </a:extLst>
          </p:cNvPr>
          <p:cNvSpPr/>
          <p:nvPr/>
        </p:nvSpPr>
        <p:spPr>
          <a:xfrm>
            <a:off x="10690623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42AA37C-02B4-4F43-AF42-45A04E7FBF97}"/>
              </a:ext>
            </a:extLst>
          </p:cNvPr>
          <p:cNvSpPr/>
          <p:nvPr/>
        </p:nvSpPr>
        <p:spPr>
          <a:xfrm>
            <a:off x="8488562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EC7969D-969F-4174-81E6-069BC9B30723}"/>
              </a:ext>
            </a:extLst>
          </p:cNvPr>
          <p:cNvSpPr/>
          <p:nvPr/>
        </p:nvSpPr>
        <p:spPr>
          <a:xfrm>
            <a:off x="8941755" y="3133915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889D3D-BA3C-4BDB-8C0A-5380ADE6B0E4}"/>
              </a:ext>
            </a:extLst>
          </p:cNvPr>
          <p:cNvSpPr/>
          <p:nvPr/>
        </p:nvSpPr>
        <p:spPr>
          <a:xfrm>
            <a:off x="9389429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A70055-56C5-4AEA-BD8D-55840B9A2F34}"/>
              </a:ext>
            </a:extLst>
          </p:cNvPr>
          <p:cNvCxnSpPr>
            <a:cxnSpLocks/>
            <a:stCxn id="130" idx="0"/>
            <a:endCxn id="126" idx="4"/>
          </p:cNvCxnSpPr>
          <p:nvPr/>
        </p:nvCxnSpPr>
        <p:spPr>
          <a:xfrm flipV="1">
            <a:off x="8664700" y="4084228"/>
            <a:ext cx="3167" cy="33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14092-2E48-486A-A77E-43BBC92661CE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10476415" y="3422480"/>
            <a:ext cx="390346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6E2A9-0B14-48F7-AA7C-607A8604E3A4}"/>
              </a:ext>
            </a:extLst>
          </p:cNvPr>
          <p:cNvCxnSpPr>
            <a:cxnSpLocks/>
            <a:stCxn id="131" idx="5"/>
            <a:endCxn id="128" idx="0"/>
          </p:cNvCxnSpPr>
          <p:nvPr/>
        </p:nvCxnSpPr>
        <p:spPr>
          <a:xfrm>
            <a:off x="9242441" y="3444518"/>
            <a:ext cx="323126" cy="2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56BD51-D4ED-4080-844C-205B7F0F5DE4}"/>
              </a:ext>
            </a:extLst>
          </p:cNvPr>
          <p:cNvCxnSpPr>
            <a:cxnSpLocks/>
            <a:stCxn id="132" idx="0"/>
            <a:endCxn id="128" idx="4"/>
          </p:cNvCxnSpPr>
          <p:nvPr/>
        </p:nvCxnSpPr>
        <p:spPr>
          <a:xfrm flipV="1">
            <a:off x="9565567" y="4073855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4FBA9D0-563B-4AA5-BB21-102D5C31C7F8}"/>
              </a:ext>
            </a:extLst>
          </p:cNvPr>
          <p:cNvSpPr/>
          <p:nvPr/>
        </p:nvSpPr>
        <p:spPr>
          <a:xfrm>
            <a:off x="9801930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B601EC-AA3B-4521-9244-D0BE085E973B}"/>
              </a:ext>
            </a:extLst>
          </p:cNvPr>
          <p:cNvCxnSpPr>
            <a:cxnSpLocks/>
            <a:stCxn id="127" idx="3"/>
            <a:endCxn id="137" idx="0"/>
          </p:cNvCxnSpPr>
          <p:nvPr/>
        </p:nvCxnSpPr>
        <p:spPr>
          <a:xfrm flipH="1">
            <a:off x="9978068" y="3422480"/>
            <a:ext cx="249251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B29857-11B1-4C63-913F-5EE1E026619F}"/>
              </a:ext>
            </a:extLst>
          </p:cNvPr>
          <p:cNvSpPr/>
          <p:nvPr/>
        </p:nvSpPr>
        <p:spPr>
          <a:xfrm>
            <a:off x="8879422" y="1894155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Breadth First (BT)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D16DD5-1C49-401F-875F-4D9657D7AD95}"/>
              </a:ext>
            </a:extLst>
          </p:cNvPr>
          <p:cNvSpPr/>
          <p:nvPr/>
        </p:nvSpPr>
        <p:spPr>
          <a:xfrm>
            <a:off x="5903968" y="1908867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Depth First (Binary Tree)</a:t>
            </a:r>
          </a:p>
        </p:txBody>
      </p:sp>
    </p:spTree>
    <p:extLst>
      <p:ext uri="{BB962C8B-B14F-4D97-AF65-F5344CB8AC3E}">
        <p14:creationId xmlns:p14="http://schemas.microsoft.com/office/powerpoint/2010/main" val="376367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1253878"/>
            <a:ext cx="11227323" cy="5059835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Computer programming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Knowledge mining – search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Domain knowledge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Data Ingestion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Model Training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Humanity - AI Ethics (human behaviors and </a:t>
            </a:r>
            <a:r>
              <a:rPr lang="en-US" sz="4900" dirty="0" err="1"/>
              <a:t>valuelines</a:t>
            </a:r>
            <a:r>
              <a:rPr lang="en-US" sz="4900" dirty="0"/>
              <a:t>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what involved?</a:t>
            </a:r>
          </a:p>
        </p:txBody>
      </p:sp>
    </p:spTree>
    <p:extLst>
      <p:ext uri="{BB962C8B-B14F-4D97-AF65-F5344CB8AC3E}">
        <p14:creationId xmlns:p14="http://schemas.microsoft.com/office/powerpoint/2010/main" val="237437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Is this thing a cheetah?</a:t>
            </a:r>
          </a:p>
          <a:p>
            <a:pPr algn="l"/>
            <a:r>
              <a:rPr lang="en-US" sz="4900" dirty="0"/>
              <a:t>2000s AI/ML approach is totally different.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92813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1898</Words>
  <Application>Microsoft Office PowerPoint</Application>
  <PresentationFormat>Widescreen</PresentationFormat>
  <Paragraphs>436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AI/ML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Shan, Ren</cp:lastModifiedBy>
  <cp:revision>56</cp:revision>
  <dcterms:created xsi:type="dcterms:W3CDTF">2020-06-15T11:55:48Z</dcterms:created>
  <dcterms:modified xsi:type="dcterms:W3CDTF">2020-06-26T18:46:37Z</dcterms:modified>
</cp:coreProperties>
</file>