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85" r:id="rId6"/>
    <p:sldId id="296" r:id="rId7"/>
    <p:sldId id="260" r:id="rId8"/>
    <p:sldId id="289" r:id="rId9"/>
    <p:sldId id="291" r:id="rId10"/>
    <p:sldId id="293" r:id="rId11"/>
    <p:sldId id="292" r:id="rId12"/>
    <p:sldId id="290" r:id="rId13"/>
    <p:sldId id="258" r:id="rId14"/>
    <p:sldId id="288" r:id="rId15"/>
    <p:sldId id="257" r:id="rId16"/>
    <p:sldId id="267" r:id="rId17"/>
    <p:sldId id="261" r:id="rId18"/>
    <p:sldId id="269" r:id="rId19"/>
    <p:sldId id="270" r:id="rId20"/>
    <p:sldId id="268" r:id="rId21"/>
    <p:sldId id="271" r:id="rId22"/>
    <p:sldId id="272" r:id="rId23"/>
    <p:sldId id="273" r:id="rId24"/>
    <p:sldId id="274" r:id="rId25"/>
    <p:sldId id="275" r:id="rId26"/>
    <p:sldId id="262" r:id="rId27"/>
    <p:sldId id="277" r:id="rId28"/>
    <p:sldId id="278" r:id="rId29"/>
    <p:sldId id="263" r:id="rId30"/>
    <p:sldId id="279" r:id="rId31"/>
    <p:sldId id="280" r:id="rId32"/>
    <p:sldId id="276" r:id="rId33"/>
    <p:sldId id="283" r:id="rId34"/>
    <p:sldId id="281" r:id="rId35"/>
    <p:sldId id="284" r:id="rId36"/>
    <p:sldId id="282" r:id="rId37"/>
    <p:sldId id="264" r:id="rId38"/>
    <p:sldId id="265" r:id="rId39"/>
    <p:sldId id="287" r:id="rId40"/>
    <p:sldId id="266" r:id="rId41"/>
    <p:sldId id="294" r:id="rId42"/>
    <p:sldId id="295" r:id="rId43"/>
    <p:sldId id="28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A8488-ACE5-484D-BE4B-18A06F08A211}" v="4" dt="2020-06-07T14:27:2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43" autoAdjust="0"/>
  </p:normalViewPr>
  <p:slideViewPr>
    <p:cSldViewPr snapToGrid="0">
      <p:cViewPr varScale="1">
        <p:scale>
          <a:sx n="53" d="100"/>
          <a:sy n="53" d="100"/>
        </p:scale>
        <p:origin x="51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B661-8884-4460-B9ED-FD0D9BF054C6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E83F-F192-4237-87E6-BD69D3B8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Io3gDZCVQ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ttslone/titanic-dataset-logistic-regress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latankr/titanic-random-forest-82-78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nfusion-matrix-machine-learn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fordata/headbrain-simple-linear-regress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https://www.youtube.com/watch?v=GwIo3gDZCVQ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15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https://www.kaggle.com/mattslone/titanic-dataset-logistic-regression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https://www.kaggle.com/zlatankr/titanic-random-forest-82-78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80s – Gate Tree and Rule based “expert” system (forward chain)  - In fact, it is novices system. How to tell animal is a cheetah: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9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grocery bagging to explain the knowledge engineering</a:t>
            </a:r>
            <a:br>
              <a:rPr lang="en-US" dirty="0"/>
            </a:br>
            <a:r>
              <a:rPr lang="en-US" dirty="0"/>
              <a:t>1. People don’t expect out with an engine oil?</a:t>
            </a:r>
          </a:p>
          <a:p>
            <a:r>
              <a:rPr lang="en-US" dirty="0"/>
              <a:t>2. How to arrange the things in the bag.</a:t>
            </a:r>
          </a:p>
          <a:p>
            <a:r>
              <a:rPr lang="en-US" dirty="0"/>
              <a:t>3. Be vigilant and bug if there is anything wrong.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8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4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https://www.geeksforgeeks.org/confusion-matrix-machine-learning/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https://www.kaggle.com/codefordata/headbrain-simple-linear-regression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E83F-F192-4237-87E6-BD69D3B8E2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1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3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405F-FDE6-4D37-9F47-E73AA25D91E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C47B-3648-4B60-A663-BF2F4FA36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</a:t>
            </a:r>
          </a:p>
          <a:p>
            <a:r>
              <a:rPr lang="en-US" dirty="0"/>
              <a:t>Ren Shan</a:t>
            </a:r>
          </a:p>
          <a:p>
            <a:r>
              <a:rPr lang="en-US" dirty="0"/>
              <a:t>IEEE Senior Member</a:t>
            </a:r>
          </a:p>
          <a:p>
            <a:r>
              <a:rPr lang="en-US" dirty="0"/>
              <a:t>SAIC Fellow</a:t>
            </a:r>
          </a:p>
        </p:txBody>
      </p:sp>
    </p:spTree>
    <p:extLst>
      <p:ext uri="{BB962C8B-B14F-4D97-AF65-F5344CB8AC3E}">
        <p14:creationId xmlns:p14="http://schemas.microsoft.com/office/powerpoint/2010/main" val="364309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Supervised Learning</a:t>
            </a:r>
            <a:r>
              <a:rPr lang="en-US" sz="4900" dirty="0"/>
              <a:t>	</a:t>
            </a:r>
          </a:p>
          <a:p>
            <a:pPr algn="l"/>
            <a:r>
              <a:rPr lang="en-US" sz="4900" dirty="0"/>
              <a:t>		</a:t>
            </a:r>
            <a:r>
              <a:rPr lang="en-US" sz="3000" dirty="0"/>
              <a:t>knowing X and Y, generate a model to classification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Unsupervised Learning</a:t>
            </a:r>
          </a:p>
          <a:p>
            <a:pPr lvl="2" algn="l"/>
            <a:r>
              <a:rPr lang="en-US" sz="3400" dirty="0"/>
              <a:t>	</a:t>
            </a:r>
            <a:r>
              <a:rPr lang="en-US" sz="3000" dirty="0"/>
              <a:t>knowing X but Y, generate a model to cluster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	</a:t>
            </a:r>
            <a:r>
              <a:rPr lang="en-US" sz="4000" dirty="0"/>
              <a:t>Reinforcement Learning</a:t>
            </a:r>
          </a:p>
          <a:p>
            <a:pPr lvl="1" algn="l"/>
            <a:r>
              <a:rPr lang="en-US" sz="3000" dirty="0"/>
              <a:t>		knowing X but Y, create an environment and learning agent</a:t>
            </a:r>
          </a:p>
          <a:p>
            <a:pPr algn="l"/>
            <a:endParaRPr lang="en-US" sz="4900" dirty="0"/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81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840" y="1306929"/>
            <a:ext cx="9144000" cy="4525030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Machine Learning Algorithms</a:t>
            </a:r>
          </a:p>
        </p:txBody>
      </p:sp>
      <p:pic>
        <p:nvPicPr>
          <p:cNvPr id="1026" name="Picture 2" descr="Machine Learning For Cryptocurrency Mobilego">
            <a:extLst>
              <a:ext uri="{FF2B5EF4-FFF2-40B4-BE49-F238E27FC236}">
                <a16:creationId xmlns:a16="http://schemas.microsoft.com/office/drawing/2014/main" id="{C908E1B8-4F70-4986-98B5-F85053312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42" y="732322"/>
            <a:ext cx="8418513" cy="564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62" y="1079488"/>
            <a:ext cx="9918973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Anomaly Detection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Clustering Algorithm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600" dirty="0"/>
              <a:t>Regression Algorithm</a:t>
            </a:r>
          </a:p>
          <a:p>
            <a:pPr algn="l"/>
            <a:r>
              <a:rPr lang="en-US" sz="6200" dirty="0"/>
              <a:t>	</a:t>
            </a:r>
            <a:r>
              <a:rPr lang="en-US" sz="4000" dirty="0"/>
              <a:t>Demo: Iris Dataset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" y="935109"/>
            <a:ext cx="11300518" cy="564215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Anomaly Detection Algorithm</a:t>
            </a:r>
          </a:p>
          <a:p>
            <a:pPr lvl="1" algn="l"/>
            <a:r>
              <a:rPr lang="en-US" sz="2800" dirty="0"/>
              <a:t>    -- Identify unusual data points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there any fraud in this transactions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800" dirty="0"/>
              <a:t>Is someone trying to hack our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Clustering Algorithm</a:t>
            </a:r>
          </a:p>
          <a:p>
            <a:pPr algn="l"/>
            <a:r>
              <a:rPr lang="en-US" sz="2800" dirty="0"/>
              <a:t>	-- Group data based on some condition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Which type of house lies in this segment?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800" dirty="0"/>
              <a:t>What type of customer buys this product?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Regression Algorithm</a:t>
            </a:r>
          </a:p>
          <a:p>
            <a:pPr algn="l"/>
            <a:r>
              <a:rPr lang="en-US" sz="2800" dirty="0"/>
              <a:t>	-- Data itself is predicted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what is the market value of this house?</a:t>
            </a:r>
          </a:p>
          <a:p>
            <a:pPr marL="1600200" lvl="2" indent="-685800" algn="l">
              <a:buFont typeface="Courier New" panose="02070309020205020404" pitchFamily="49" charset="0"/>
              <a:buChar char="o"/>
            </a:pPr>
            <a:r>
              <a:rPr lang="en-US" sz="2800" dirty="0"/>
              <a:t>Is it going to rain tomorrow?</a:t>
            </a:r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endParaRPr lang="en-US" sz="4600" dirty="0"/>
          </a:p>
          <a:p>
            <a:pPr algn="l"/>
            <a:r>
              <a:rPr lang="en-US" sz="6200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Class-1:Classification of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Demo Iris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Demo Iris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2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600" dirty="0"/>
              <a:t>What is Data</a:t>
            </a:r>
          </a:p>
          <a:p>
            <a:pPr algn="l"/>
            <a:r>
              <a:rPr lang="en-US" sz="3600" dirty="0"/>
              <a:t>	</a:t>
            </a:r>
            <a:r>
              <a:rPr lang="en-US" sz="2000" i="1" dirty="0"/>
              <a:t>“Data refers to facts and statistics collected together for reference or analysis”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Categories of Data</a:t>
            </a:r>
          </a:p>
          <a:p>
            <a:pPr algn="l"/>
            <a:r>
              <a:rPr lang="en-US" sz="3600" dirty="0"/>
              <a:t>	Qualitative Data </a:t>
            </a:r>
          </a:p>
          <a:p>
            <a:pPr algn="l"/>
            <a:r>
              <a:rPr lang="en-US" sz="3600" dirty="0"/>
              <a:t>		Nominal Data vs. Ordinal Data</a:t>
            </a:r>
          </a:p>
          <a:p>
            <a:pPr algn="l"/>
            <a:r>
              <a:rPr lang="en-US" sz="3600" dirty="0"/>
              <a:t>	Quantitative Data</a:t>
            </a:r>
          </a:p>
          <a:p>
            <a:pPr algn="l"/>
            <a:r>
              <a:rPr lang="en-US" sz="3600" dirty="0"/>
              <a:t>		Discrete Data vs. Continuous Data	</a:t>
            </a:r>
          </a:p>
          <a:p>
            <a:pPr algn="l"/>
            <a:r>
              <a:rPr lang="en-US" sz="3600" dirty="0"/>
              <a:t>What is Statistics</a:t>
            </a:r>
          </a:p>
          <a:p>
            <a:pPr algn="l"/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Measure of Central tendency</a:t>
            </a:r>
          </a:p>
          <a:p>
            <a:pPr algn="l"/>
            <a:r>
              <a:rPr lang="en-US" sz="3600" dirty="0"/>
              <a:t>	Measure of </a:t>
            </a:r>
            <a:r>
              <a:rPr lang="en-US" sz="3600" dirty="0" err="1"/>
              <a:t>Variablitity</a:t>
            </a:r>
            <a:r>
              <a:rPr lang="en-US" sz="3600" dirty="0"/>
              <a:t> (spread) </a:t>
            </a:r>
          </a:p>
          <a:p>
            <a:pPr algn="l"/>
            <a:r>
              <a:rPr lang="en-US" sz="3600" dirty="0"/>
              <a:t>	Maximum, Average, Minimum, </a:t>
            </a:r>
          </a:p>
          <a:p>
            <a:pPr algn="l"/>
            <a:endParaRPr lang="en-US" sz="5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 -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375478" cy="5498419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Basic Terminologies in Statistics</a:t>
            </a:r>
          </a:p>
          <a:p>
            <a:pPr algn="l"/>
            <a:r>
              <a:rPr lang="en-US" sz="3600" dirty="0"/>
              <a:t>	</a:t>
            </a:r>
            <a:r>
              <a:rPr lang="en-US" sz="3400" dirty="0"/>
              <a:t>Population vs Sample</a:t>
            </a:r>
            <a:r>
              <a:rPr lang="en-US" sz="3600" dirty="0"/>
              <a:t>	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Sampling Techniques </a:t>
            </a:r>
          </a:p>
          <a:p>
            <a:pPr lvl="2" algn="l"/>
            <a:r>
              <a:rPr lang="en-US" sz="3400" dirty="0"/>
              <a:t>Random Sampling </a:t>
            </a:r>
          </a:p>
          <a:p>
            <a:pPr lvl="2" algn="l"/>
            <a:r>
              <a:rPr lang="en-US" sz="3400" dirty="0"/>
              <a:t>Systematic Sampling </a:t>
            </a:r>
          </a:p>
          <a:p>
            <a:pPr lvl="2" algn="l"/>
            <a:r>
              <a:rPr lang="en-US" sz="3400" dirty="0"/>
              <a:t>Stratified Sampling </a:t>
            </a:r>
          </a:p>
          <a:p>
            <a:pPr algn="l"/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Statistics &amp; Probability for 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6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Descriptive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Maximum Average Minimum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Inferential Statistics</a:t>
            </a:r>
          </a:p>
          <a:p>
            <a:pPr lvl="1" algn="l">
              <a:lnSpc>
                <a:spcPct val="100000"/>
              </a:lnSpc>
            </a:pPr>
            <a:r>
              <a:rPr lang="en-US" sz="2800" dirty="0"/>
              <a:t>	Large Medium Small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Types of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4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 of Center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Mean, 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Median,</a:t>
            </a:r>
          </a:p>
          <a:p>
            <a:pPr marL="1428750" lvl="2" indent="-514350" algn="l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600" dirty="0"/>
              <a:t>Mode (most popular one)</a:t>
            </a:r>
          </a:p>
          <a:p>
            <a:pPr marL="914400" lvl="1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Measures of Spread (Variability)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Range = Max(xi) – Min(xi)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Inter Quartile Range,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Variance, 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600" dirty="0"/>
              <a:t>Standard Deviation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 &amp; Entropy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Confusion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96919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Entropy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Information 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Information Gain &amp; Entropy </a:t>
            </a:r>
          </a:p>
        </p:txBody>
      </p:sp>
      <p:sp>
        <p:nvSpPr>
          <p:cNvPr id="4" name="AutoShape 2" descr="Information Entropy Equation"/>
          <p:cNvSpPr>
            <a:spLocks noChangeAspect="1" noChangeArrowheads="1"/>
          </p:cNvSpPr>
          <p:nvPr/>
        </p:nvSpPr>
        <p:spPr bwMode="auto">
          <a:xfrm>
            <a:off x="4262879" y="935215"/>
            <a:ext cx="4371455" cy="437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nformation Entropy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95" y="1089542"/>
            <a:ext cx="2887092" cy="127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15" y="732322"/>
            <a:ext cx="2447925" cy="26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27" y="3207527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956E86E-30CF-45A6-BB20-CCDE1F984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10501-A78B-4675-A1CA-259C0482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46"/>
            <a:ext cx="12192000" cy="661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7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 class research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Definitions: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Accuracy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Precision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Recall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positive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False negative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F-measure(F-1)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Confusion Matrix  </a:t>
            </a:r>
          </a:p>
        </p:txBody>
      </p:sp>
    </p:spTree>
    <p:extLst>
      <p:ext uri="{BB962C8B-B14F-4D97-AF65-F5344CB8AC3E}">
        <p14:creationId xmlns:p14="http://schemas.microsoft.com/office/powerpoint/2010/main" val="2689922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47" y="935215"/>
            <a:ext cx="10968760" cy="5498419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Terminologies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Events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Probability of Distribution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Types of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Marginal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Joint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Conditional Probability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3600" dirty="0"/>
              <a:t>Use-Case </a:t>
            </a:r>
          </a:p>
          <a:p>
            <a:pPr lvl="1" algn="l"/>
            <a:r>
              <a:rPr lang="en-US" sz="3600" dirty="0"/>
              <a:t>	Bayes Theorem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Probability  </a:t>
            </a:r>
          </a:p>
        </p:txBody>
      </p:sp>
    </p:spTree>
    <p:extLst>
      <p:ext uri="{BB962C8B-B14F-4D97-AF65-F5344CB8AC3E}">
        <p14:creationId xmlns:p14="http://schemas.microsoft.com/office/powerpoint/2010/main" val="369638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0">
            <a:extLst>
              <a:ext uri="{FF2B5EF4-FFF2-40B4-BE49-F238E27FC236}">
                <a16:creationId xmlns:a16="http://schemas.microsoft.com/office/drawing/2014/main" id="{DEE5C6BA-FE2A-4C38-8D88-E70C06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8905" y="3726"/>
            <a:ext cx="648309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72">
            <a:extLst>
              <a:ext uri="{FF2B5EF4-FFF2-40B4-BE49-F238E27FC236}">
                <a16:creationId xmlns:a16="http://schemas.microsoft.com/office/drawing/2014/main" id="{53E66F28-0926-4CFB-BDAB-646CAB18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Class-2: Inferential Statistics </a:t>
            </a:r>
          </a:p>
        </p:txBody>
      </p:sp>
      <p:sp>
        <p:nvSpPr>
          <p:cNvPr id="75" name="Freeform 60">
            <a:extLst>
              <a:ext uri="{FF2B5EF4-FFF2-40B4-BE49-F238E27FC236}">
                <a16:creationId xmlns:a16="http://schemas.microsoft.com/office/drawing/2014/main" id="{DE9FA85F-F0FB-4952-A05F-04CC67B18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3099" y="1"/>
            <a:ext cx="3960192" cy="2251543"/>
          </a:xfrm>
          <a:custGeom>
            <a:avLst/>
            <a:gdLst>
              <a:gd name="connsiteX0" fmla="*/ 20753 w 3960192"/>
              <a:gd name="connsiteY0" fmla="*/ 0 h 2251543"/>
              <a:gd name="connsiteX1" fmla="*/ 3939439 w 3960192"/>
              <a:gd name="connsiteY1" fmla="*/ 0 h 2251543"/>
              <a:gd name="connsiteX2" fmla="*/ 3949969 w 3960192"/>
              <a:gd name="connsiteY2" fmla="*/ 68994 h 2251543"/>
              <a:gd name="connsiteX3" fmla="*/ 3960192 w 3960192"/>
              <a:gd name="connsiteY3" fmla="*/ 271447 h 2251543"/>
              <a:gd name="connsiteX4" fmla="*/ 1980096 w 3960192"/>
              <a:gd name="connsiteY4" fmla="*/ 2251543 h 2251543"/>
              <a:gd name="connsiteX5" fmla="*/ 0 w 3960192"/>
              <a:gd name="connsiteY5" fmla="*/ 271447 h 2251543"/>
              <a:gd name="connsiteX6" fmla="*/ 10223 w 3960192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2" h="2251543">
                <a:moveTo>
                  <a:pt x="20753" y="0"/>
                </a:moveTo>
                <a:lnTo>
                  <a:pt x="3939439" y="0"/>
                </a:lnTo>
                <a:lnTo>
                  <a:pt x="3949969" y="68994"/>
                </a:lnTo>
                <a:cubicBezTo>
                  <a:pt x="3956729" y="135559"/>
                  <a:pt x="3960192" y="203099"/>
                  <a:pt x="3960192" y="271447"/>
                </a:cubicBezTo>
                <a:cubicBezTo>
                  <a:pt x="3960192" y="1365024"/>
                  <a:pt x="3073673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3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Confidence Interval: How to Find a Confidence Interval: The Easy Way! -  Statistics How To">
            <a:extLst>
              <a:ext uri="{FF2B5EF4-FFF2-40B4-BE49-F238E27FC236}">
                <a16:creationId xmlns:a16="http://schemas.microsoft.com/office/drawing/2014/main" id="{29C8B8E9-C012-4D1D-8DEB-78B85E6A9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1" r="-1" b="-1"/>
          <a:stretch/>
        </p:blipFill>
        <p:spPr bwMode="auto">
          <a:xfrm>
            <a:off x="7235296" y="1"/>
            <a:ext cx="2661739" cy="2106932"/>
          </a:xfrm>
          <a:custGeom>
            <a:avLst/>
            <a:gdLst/>
            <a:ahLst/>
            <a:cxnLst/>
            <a:rect l="l" t="t" r="r" b="b"/>
            <a:pathLst>
              <a:path w="3674754" h="2106932">
                <a:moveTo>
                  <a:pt x="21954" y="0"/>
                </a:moveTo>
                <a:lnTo>
                  <a:pt x="3652800" y="0"/>
                </a:lnTo>
                <a:lnTo>
                  <a:pt x="3665268" y="81694"/>
                </a:lnTo>
                <a:cubicBezTo>
                  <a:pt x="3671541" y="143461"/>
                  <a:pt x="3674754" y="206133"/>
                  <a:pt x="3674754" y="269555"/>
                </a:cubicBezTo>
                <a:cubicBezTo>
                  <a:pt x="3674754" y="1284311"/>
                  <a:pt x="2852132" y="2106932"/>
                  <a:pt x="1837377" y="2106932"/>
                </a:cubicBezTo>
                <a:cubicBezTo>
                  <a:pt x="822622" y="2106932"/>
                  <a:pt x="0" y="1284311"/>
                  <a:pt x="0" y="269555"/>
                </a:cubicBezTo>
                <a:cubicBezTo>
                  <a:pt x="0" y="206133"/>
                  <a:pt x="3214" y="143461"/>
                  <a:pt x="9486" y="81694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995448"/>
            <a:ext cx="4977578" cy="3065523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Point Estimation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Interval Estimate </a:t>
            </a:r>
          </a:p>
          <a:p>
            <a:pPr marL="5715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Margin of Error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X – point estimation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 – standard deviation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 – sample number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z – the sample standard z-score 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Area C is the level of confidence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Z-score is the interval of estimate based on the Z value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6" name="Freeform 68">
            <a:extLst>
              <a:ext uri="{FF2B5EF4-FFF2-40B4-BE49-F238E27FC236}">
                <a16:creationId xmlns:a16="http://schemas.microsoft.com/office/drawing/2014/main" id="{FEBD362A-CC27-47D9-8FC3-A5E91BA0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5296" y="2922177"/>
            <a:ext cx="4956705" cy="3945299"/>
          </a:xfrm>
          <a:custGeom>
            <a:avLst/>
            <a:gdLst>
              <a:gd name="connsiteX0" fmla="*/ 2718646 w 4956705"/>
              <a:gd name="connsiteY0" fmla="*/ 0 h 3945299"/>
              <a:gd name="connsiteX1" fmla="*/ 4816486 w 4956705"/>
              <a:gd name="connsiteY1" fmla="*/ 989335 h 3945299"/>
              <a:gd name="connsiteX2" fmla="*/ 4956705 w 4956705"/>
              <a:gd name="connsiteY2" fmla="*/ 1176848 h 3945299"/>
              <a:gd name="connsiteX3" fmla="*/ 4956705 w 4956705"/>
              <a:gd name="connsiteY3" fmla="*/ 3945299 h 3945299"/>
              <a:gd name="connsiteX4" fmla="*/ 294783 w 4956705"/>
              <a:gd name="connsiteY4" fmla="*/ 3945299 h 3945299"/>
              <a:gd name="connsiteX5" fmla="*/ 213645 w 4956705"/>
              <a:gd name="connsiteY5" fmla="*/ 3776866 h 3945299"/>
              <a:gd name="connsiteX6" fmla="*/ 0 w 4956705"/>
              <a:gd name="connsiteY6" fmla="*/ 2718646 h 3945299"/>
              <a:gd name="connsiteX7" fmla="*/ 2718646 w 4956705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6705" h="3945299">
                <a:moveTo>
                  <a:pt x="2718646" y="0"/>
                </a:moveTo>
                <a:cubicBezTo>
                  <a:pt x="3563221" y="0"/>
                  <a:pt x="4317846" y="385123"/>
                  <a:pt x="4816486" y="989335"/>
                </a:cubicBezTo>
                <a:lnTo>
                  <a:pt x="4956705" y="1176848"/>
                </a:lnTo>
                <a:lnTo>
                  <a:pt x="4956705" y="3945299"/>
                </a:lnTo>
                <a:lnTo>
                  <a:pt x="294783" y="3945299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814" r="3" b="2911"/>
          <a:stretch/>
        </p:blipFill>
        <p:spPr>
          <a:xfrm>
            <a:off x="7451280" y="3086207"/>
            <a:ext cx="4792674" cy="3553584"/>
          </a:xfrm>
          <a:custGeom>
            <a:avLst/>
            <a:gdLst/>
            <a:ahLst/>
            <a:cxnLst/>
            <a:rect l="l" t="t" r="r" b="b"/>
            <a:pathLst>
              <a:path w="4792674" h="3781268">
                <a:moveTo>
                  <a:pt x="2554615" y="0"/>
                </a:moveTo>
                <a:cubicBezTo>
                  <a:pt x="3436412" y="0"/>
                  <a:pt x="4213859" y="446774"/>
                  <a:pt x="4672942" y="1126306"/>
                </a:cubicBezTo>
                <a:lnTo>
                  <a:pt x="4792674" y="1323391"/>
                </a:lnTo>
                <a:lnTo>
                  <a:pt x="4792674" y="3781268"/>
                </a:lnTo>
                <a:lnTo>
                  <a:pt x="313779" y="3781268"/>
                </a:lnTo>
                <a:lnTo>
                  <a:pt x="308328" y="3772297"/>
                </a:lnTo>
                <a:cubicBezTo>
                  <a:pt x="111694" y="3410325"/>
                  <a:pt x="0" y="2995514"/>
                  <a:pt x="0" y="2554615"/>
                </a:cubicBezTo>
                <a:cubicBezTo>
                  <a:pt x="0" y="1143740"/>
                  <a:pt x="1143740" y="0"/>
                  <a:pt x="255461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7320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1011366" y="815294"/>
            <a:ext cx="10169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Statisticians use hypothesis testing to formally check whether the hypothesis is accepted or rejected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0968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is conducted in the following manner: </a:t>
            </a:r>
          </a:p>
          <a:p>
            <a:endParaRPr lang="en-US" sz="2400" dirty="0"/>
          </a:p>
          <a:p>
            <a:r>
              <a:rPr lang="en-US" sz="2400" b="1" dirty="0"/>
              <a:t>State the Hypotheses </a:t>
            </a:r>
            <a:r>
              <a:rPr lang="en-US" sz="2400" dirty="0"/>
              <a:t>– This stage involves stating the null and alternative hypotheses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endParaRPr lang="en-US" sz="2400" dirty="0"/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14996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762151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 </a:t>
            </a:r>
          </a:p>
          <a:p>
            <a:pPr algn="l"/>
            <a:endParaRPr lang="en-US" sz="6200" dirty="0"/>
          </a:p>
          <a:p>
            <a:pPr algn="l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Class-2: Hypothesis Testing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1107E-9FB5-4394-858F-D671E70E3F5F}"/>
              </a:ext>
            </a:extLst>
          </p:cNvPr>
          <p:cNvSpPr txBox="1"/>
          <p:nvPr/>
        </p:nvSpPr>
        <p:spPr>
          <a:xfrm>
            <a:off x="410308" y="1002805"/>
            <a:ext cx="10614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members : Nick, John, Bob and Harry to draw for cleaning room</a:t>
            </a:r>
          </a:p>
          <a:p>
            <a:r>
              <a:rPr lang="en-US" sz="2400" dirty="0"/>
              <a:t>John was able to draw and not to clean the room for many times.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8FCC-8337-4766-B0A8-DCDEA8192932}"/>
              </a:ext>
            </a:extLst>
          </p:cNvPr>
          <p:cNvSpPr txBox="1"/>
          <p:nvPr/>
        </p:nvSpPr>
        <p:spPr>
          <a:xfrm>
            <a:off x="410308" y="1803543"/>
            <a:ext cx="1160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 the Hypotheses </a:t>
            </a:r>
            <a:r>
              <a:rPr lang="en-US" sz="2400" dirty="0"/>
              <a:t>– what is the probability that John is not cheating</a:t>
            </a:r>
          </a:p>
          <a:p>
            <a:endParaRPr lang="en-US" sz="2400" dirty="0"/>
          </a:p>
          <a:p>
            <a:r>
              <a:rPr lang="en-US" sz="2400" b="1" dirty="0"/>
              <a:t>Formulate an Analysis Plan </a:t>
            </a:r>
            <a:r>
              <a:rPr lang="en-US" sz="2400" dirty="0"/>
              <a:t>– This stage involves the construction of an analysis plan:</a:t>
            </a:r>
          </a:p>
          <a:p>
            <a:pPr lvl="1"/>
            <a:r>
              <a:rPr lang="en-US" sz="2400" dirty="0"/>
              <a:t>P(John not picked for a day) = ¾</a:t>
            </a:r>
          </a:p>
          <a:p>
            <a:pPr lvl="1"/>
            <a:r>
              <a:rPr lang="en-US" sz="2400" dirty="0"/>
              <a:t>P(John not picked for 3 days) = ¾ X ¾ X ¾ =  .42 = 42%</a:t>
            </a:r>
          </a:p>
          <a:p>
            <a:pPr lvl="1"/>
            <a:r>
              <a:rPr lang="en-US" sz="2400" dirty="0"/>
              <a:t>P(John not picked for 12 days) = (3/4)**12 = 0.032</a:t>
            </a:r>
          </a:p>
          <a:p>
            <a:endParaRPr lang="en-US" sz="2400" dirty="0"/>
          </a:p>
          <a:p>
            <a:r>
              <a:rPr lang="en-US" sz="2400" b="1" dirty="0"/>
              <a:t>Analyze Sample Data </a:t>
            </a:r>
            <a:r>
              <a:rPr lang="en-US" sz="2400" dirty="0"/>
              <a:t>– This stage involves the calculation and interpretation of the test statistic as described in the analysis plan</a:t>
            </a:r>
          </a:p>
          <a:p>
            <a:pPr algn="ctr"/>
            <a:r>
              <a:rPr lang="en-US" sz="2400" dirty="0"/>
              <a:t>Probability of Event &lt; .05 (5%)</a:t>
            </a:r>
          </a:p>
          <a:p>
            <a:r>
              <a:rPr lang="en-US" sz="2400" b="1" dirty="0"/>
              <a:t>Interpret Results </a:t>
            </a:r>
            <a:r>
              <a:rPr lang="en-US" sz="2400" dirty="0"/>
              <a:t>– This stage involves the application of the decision rule described in the analysis plan</a:t>
            </a:r>
          </a:p>
        </p:txBody>
      </p:sp>
      <p:pic>
        <p:nvPicPr>
          <p:cNvPr id="2050" name="Picture 2" descr="Amazon.com: AtHomeBaking Stainless steel mixing bowl - 8 inch bowl - 3  Quart - Mixing bowls - baking bowls: Kitchen &amp; Dining">
            <a:extLst>
              <a:ext uri="{FF2B5EF4-FFF2-40B4-BE49-F238E27FC236}">
                <a16:creationId xmlns:a16="http://schemas.microsoft.com/office/drawing/2014/main" id="{18F47A62-1033-4A8F-AFEF-E9FF73C2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99" y="297760"/>
            <a:ext cx="1760429" cy="13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99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68" y="2719754"/>
            <a:ext cx="2347955" cy="3593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Training and Testing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300" dirty="0"/>
          </a:p>
          <a:p>
            <a:pPr algn="l"/>
            <a:r>
              <a:rPr lang="en-US" dirty="0"/>
              <a:t>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A08EFC-25F4-4D29-8C70-A8EA027C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46" y="728660"/>
            <a:ext cx="9743338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8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Linear vs Logistic Regression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Understanding Linear Regression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Logistic Regression Curve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Titanic Data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Decision Tree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Random Forest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Naïve </a:t>
            </a:r>
            <a:r>
              <a:rPr lang="en-US" sz="3300" dirty="0" err="1"/>
              <a:t>Bayers</a:t>
            </a:r>
            <a:r>
              <a:rPr lang="en-US" sz="3300" dirty="0"/>
              <a:t> Classifier</a:t>
            </a:r>
          </a:p>
          <a:p>
            <a:pPr algn="l"/>
            <a:r>
              <a:rPr lang="en-US" sz="6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33984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7" y="815294"/>
            <a:ext cx="10282507" cy="5498419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“Regression analysis is form of predictive modelling technique with investigates the relationship between a dependent and independent variable.”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sz="2900" dirty="0"/>
          </a:p>
          <a:p>
            <a:pPr algn="l"/>
            <a:r>
              <a:rPr lang="en-US" sz="3300" dirty="0"/>
              <a:t>Uses of Regression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Determining the strength of predictions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Relationship between the salary and </a:t>
            </a:r>
            <a:r>
              <a:rPr lang="en-US" sz="2700" dirty="0" err="1"/>
              <a:t>eduacation</a:t>
            </a:r>
            <a:endParaRPr lang="en-US" sz="27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Forecasting an effect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salary for a new employee with certain skills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Trend forecasting</a:t>
            </a:r>
          </a:p>
          <a:p>
            <a:pPr marL="1371600" lvl="2" indent="-457200" algn="l">
              <a:buFont typeface="Courier New" panose="02070309020205020404" pitchFamily="49" charset="0"/>
              <a:buChar char="o"/>
            </a:pPr>
            <a:r>
              <a:rPr lang="en-US" sz="2700" dirty="0"/>
              <a:t>What will be the price of bitcoin in next 6 months</a:t>
            </a:r>
          </a:p>
          <a:p>
            <a:pPr lvl="1"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0698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6D1D67-31D6-4509-930A-02285CBE2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11452"/>
              </p:ext>
            </p:extLst>
          </p:nvPr>
        </p:nvGraphicFramePr>
        <p:xfrm>
          <a:off x="1023254" y="1414242"/>
          <a:ext cx="795627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369">
                  <a:extLst>
                    <a:ext uri="{9D8B030D-6E8A-4147-A177-3AD203B41FA5}">
                      <a16:colId xmlns:a16="http://schemas.microsoft.com/office/drawing/2014/main" val="478153865"/>
                    </a:ext>
                  </a:extLst>
                </a:gridCol>
                <a:gridCol w="1068360">
                  <a:extLst>
                    <a:ext uri="{9D8B030D-6E8A-4147-A177-3AD203B41FA5}">
                      <a16:colId xmlns:a16="http://schemas.microsoft.com/office/drawing/2014/main" val="86660292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3021477442"/>
                    </a:ext>
                  </a:extLst>
                </a:gridCol>
                <a:gridCol w="1149161">
                  <a:extLst>
                    <a:ext uri="{9D8B030D-6E8A-4147-A177-3AD203B41FA5}">
                      <a16:colId xmlns:a16="http://schemas.microsoft.com/office/drawing/2014/main" val="453591831"/>
                    </a:ext>
                  </a:extLst>
                </a:gridCol>
                <a:gridCol w="1086315">
                  <a:extLst>
                    <a:ext uri="{9D8B030D-6E8A-4147-A177-3AD203B41FA5}">
                      <a16:colId xmlns:a16="http://schemas.microsoft.com/office/drawing/2014/main" val="787364130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1424329727"/>
                    </a:ext>
                  </a:extLst>
                </a:gridCol>
                <a:gridCol w="1438378">
                  <a:extLst>
                    <a:ext uri="{9D8B030D-6E8A-4147-A177-3AD203B41FA5}">
                      <a16:colId xmlns:a16="http://schemas.microsoft.com/office/drawing/2014/main" val="3622686787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-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 – X)(y –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7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0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64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3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89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80BAFA-5F0A-48F4-871E-EF5B97223C5A}"/>
              </a:ext>
            </a:extLst>
          </p:cNvPr>
          <p:cNvSpPr txBox="1"/>
          <p:nvPr/>
        </p:nvSpPr>
        <p:spPr>
          <a:xfrm>
            <a:off x="1000034" y="4362265"/>
            <a:ext cx="473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4/10</a:t>
            </a:r>
          </a:p>
          <a:p>
            <a:r>
              <a:rPr lang="en-US" dirty="0"/>
              <a:t>y = 0.4 x + 2.4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1F83-F0DF-484B-9C60-403BD9EE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75" y="5181154"/>
            <a:ext cx="465772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1B7D18-F7D1-4932-A3A5-116E27D9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83" y="4876354"/>
            <a:ext cx="35814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6AB5BC-F4AB-4545-B49D-A3F36ADCA3FF}"/>
              </a:ext>
            </a:extLst>
          </p:cNvPr>
          <p:cNvSpPr txBox="1"/>
          <p:nvPr/>
        </p:nvSpPr>
        <p:spPr>
          <a:xfrm>
            <a:off x="9559384" y="2012961"/>
            <a:ext cx="1927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Programming…..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5DE1E-B62D-4730-AFAC-28CE309B0529}"/>
              </a:ext>
            </a:extLst>
          </p:cNvPr>
          <p:cNvSpPr txBox="1"/>
          <p:nvPr/>
        </p:nvSpPr>
        <p:spPr>
          <a:xfrm>
            <a:off x="10140966" y="5594361"/>
            <a:ext cx="1597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R2 = 0.3</a:t>
            </a:r>
          </a:p>
        </p:txBody>
      </p:sp>
    </p:spTree>
    <p:extLst>
      <p:ext uri="{BB962C8B-B14F-4D97-AF65-F5344CB8AC3E}">
        <p14:creationId xmlns:p14="http://schemas.microsoft.com/office/powerpoint/2010/main" val="2119850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ACB7F-2A1D-4475-ADD1-80F0DC8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" y="2505112"/>
            <a:ext cx="4268314" cy="39927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10253324" cy="16898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Can not be expressed with a linear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Looking into Sigmoid function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900" dirty="0"/>
              <a:t>Threshold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non-linear (logistic)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E92DE-FE6E-4633-8648-9CE46A21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876" y="2505111"/>
            <a:ext cx="5354492" cy="39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00" y="963680"/>
            <a:ext cx="8738140" cy="5721844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sz="6200" b="1" dirty="0"/>
              <a:t>Top 10 Skills</a:t>
            </a:r>
            <a:r>
              <a:rPr lang="en-US" sz="6200" dirty="0"/>
              <a:t> (in increasing ranking order)</a:t>
            </a:r>
          </a:p>
          <a:p>
            <a:pPr algn="l"/>
            <a:endParaRPr lang="en-US" sz="6200" dirty="0"/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Python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Linear Algebra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Advance Signal Processing 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Applied Math &amp; Algorithms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Neural Networks Architectures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NLP</a:t>
            </a:r>
          </a:p>
          <a:p>
            <a:pPr lvl="1" algn="l"/>
            <a:r>
              <a:rPr lang="en-US" sz="5800" dirty="0"/>
              <a:t>-----------------------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Industry Knowledge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Effective Communication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Rapid Prototyping</a:t>
            </a:r>
          </a:p>
          <a:p>
            <a:pPr marL="1600200" lvl="1" indent="-1143000" algn="l">
              <a:buFont typeface="+mj-lt"/>
              <a:buAutoNum type="arabicPeriod"/>
            </a:pPr>
            <a:r>
              <a:rPr lang="en-US" sz="5800" dirty="0"/>
              <a:t>Keep It Up/updated</a:t>
            </a:r>
          </a:p>
          <a:p>
            <a:pPr marL="1600200" lvl="1" indent="-1143000" algn="l">
              <a:buFont typeface="+mj-lt"/>
              <a:buAutoNum type="arabicPeriod" startAt="10"/>
            </a:pPr>
            <a:endParaRPr lang="en-US" sz="5400" dirty="0"/>
          </a:p>
          <a:p>
            <a:pPr lvl="1" algn="l"/>
            <a:br>
              <a:rPr lang="en-US" sz="6200" dirty="0"/>
            </a:br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5429" y="101906"/>
            <a:ext cx="56441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Who is a ML Engineer/Scientist?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81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5"/>
            <a:ext cx="11420273" cy="1023234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The Logistic Regression Equation is derived from the Straight Line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6430-1789-4D99-AF81-1B3CBEDB3695}"/>
              </a:ext>
            </a:extLst>
          </p:cNvPr>
          <p:cNvSpPr txBox="1"/>
          <p:nvPr/>
        </p:nvSpPr>
        <p:spPr>
          <a:xfrm>
            <a:off x="564204" y="1663430"/>
            <a:ext cx="2851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Equation of a straight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1CC66-8B8A-4D99-A805-730596265C2E}"/>
              </a:ext>
            </a:extLst>
          </p:cNvPr>
          <p:cNvSpPr txBox="1"/>
          <p:nvPr/>
        </p:nvSpPr>
        <p:spPr>
          <a:xfrm>
            <a:off x="1400783" y="2159535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1529-F1D2-4F77-A247-376CB74954EE}"/>
              </a:ext>
            </a:extLst>
          </p:cNvPr>
          <p:cNvSpPr txBox="1"/>
          <p:nvPr/>
        </p:nvSpPr>
        <p:spPr>
          <a:xfrm>
            <a:off x="638780" y="2613503"/>
            <a:ext cx="8383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try to reduce the Logistic Regression Equation from Straight Line 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03CF0-F165-425C-AF72-9B864F788353}"/>
              </a:ext>
            </a:extLst>
          </p:cNvPr>
          <p:cNvSpPr txBox="1"/>
          <p:nvPr/>
        </p:nvSpPr>
        <p:spPr>
          <a:xfrm>
            <a:off x="1407263" y="325552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C + B1X1 + B2X2 +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93281-65C1-4F83-A9F9-12AA91092EC5}"/>
              </a:ext>
            </a:extLst>
          </p:cNvPr>
          <p:cNvSpPr txBox="1"/>
          <p:nvPr/>
        </p:nvSpPr>
        <p:spPr>
          <a:xfrm>
            <a:off x="5920917" y="2136834"/>
            <a:ext cx="349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–(infinity) to +(infinity)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C1FC5-9F64-4A84-B7A6-D0C146FCFF59}"/>
              </a:ext>
            </a:extLst>
          </p:cNvPr>
          <p:cNvSpPr txBox="1"/>
          <p:nvPr/>
        </p:nvSpPr>
        <p:spPr>
          <a:xfrm>
            <a:off x="5946855" y="3268491"/>
            <a:ext cx="37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Logistic Equation Range from 0 to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013F8B-88A2-4C14-8810-D839D36E470B}"/>
              </a:ext>
            </a:extLst>
          </p:cNvPr>
          <p:cNvSpPr txBox="1"/>
          <p:nvPr/>
        </p:nvSpPr>
        <p:spPr>
          <a:xfrm>
            <a:off x="716604" y="3868373"/>
            <a:ext cx="5849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get the range of Y between 0 and infinity, we define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071C-EDA5-4B42-AACA-878EA9FD82D7}"/>
              </a:ext>
            </a:extLst>
          </p:cNvPr>
          <p:cNvSpPr txBox="1"/>
          <p:nvPr/>
        </p:nvSpPr>
        <p:spPr>
          <a:xfrm>
            <a:off x="1424466" y="4497434"/>
            <a:ext cx="2647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/ (1-Y)</a:t>
            </a:r>
          </a:p>
          <a:p>
            <a:r>
              <a:rPr lang="en-US" dirty="0"/>
              <a:t>Where, 	Y=0 then 0</a:t>
            </a:r>
          </a:p>
          <a:p>
            <a:r>
              <a:rPr lang="en-US" dirty="0"/>
              <a:t>	Y=1 then infinity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BCA53-D241-4002-A831-7A24B2491475}"/>
              </a:ext>
            </a:extLst>
          </p:cNvPr>
          <p:cNvSpPr txBox="1"/>
          <p:nvPr/>
        </p:nvSpPr>
        <p:spPr>
          <a:xfrm>
            <a:off x="716604" y="5327415"/>
            <a:ext cx="7336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Transform it further, and get range between –(infinity) and +(infinity)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28E60-06F8-46B3-93F1-72B7BBE85512}"/>
              </a:ext>
            </a:extLst>
          </p:cNvPr>
          <p:cNvSpPr txBox="1"/>
          <p:nvPr/>
        </p:nvSpPr>
        <p:spPr>
          <a:xfrm>
            <a:off x="1400783" y="5851274"/>
            <a:ext cx="368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Log(Y/(1-Y) =&gt; Y= C+ B1X1 + B2X2 +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4E0F1-56D2-46D2-9A00-353A9EC6F807}"/>
              </a:ext>
            </a:extLst>
          </p:cNvPr>
          <p:cNvSpPr txBox="1"/>
          <p:nvPr/>
        </p:nvSpPr>
        <p:spPr>
          <a:xfrm>
            <a:off x="5946855" y="4510398"/>
            <a:ext cx="244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 from 0  to infinity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FD6E4C-2912-4255-B02F-747E3F9C5A09}"/>
              </a:ext>
            </a:extLst>
          </p:cNvPr>
          <p:cNvSpPr txBox="1"/>
          <p:nvPr/>
        </p:nvSpPr>
        <p:spPr>
          <a:xfrm>
            <a:off x="6011703" y="5911175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Equation</a:t>
            </a:r>
          </a:p>
        </p:txBody>
      </p:sp>
    </p:spTree>
    <p:extLst>
      <p:ext uri="{BB962C8B-B14F-4D97-AF65-F5344CB8AC3E}">
        <p14:creationId xmlns:p14="http://schemas.microsoft.com/office/powerpoint/2010/main" val="76323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Linear Regression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4A5A27E-B594-4E50-98A5-F9F9D890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46033"/>
              </p:ext>
            </p:extLst>
          </p:nvPr>
        </p:nvGraphicFramePr>
        <p:xfrm>
          <a:off x="415108" y="957580"/>
          <a:ext cx="107598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81">
                  <a:extLst>
                    <a:ext uri="{9D8B030D-6E8A-4147-A177-3AD203B41FA5}">
                      <a16:colId xmlns:a16="http://schemas.microsoft.com/office/drawing/2014/main" val="2029966492"/>
                    </a:ext>
                  </a:extLst>
                </a:gridCol>
                <a:gridCol w="4260790">
                  <a:extLst>
                    <a:ext uri="{9D8B030D-6E8A-4147-A177-3AD203B41FA5}">
                      <a16:colId xmlns:a16="http://schemas.microsoft.com/office/drawing/2014/main" val="1122156824"/>
                    </a:ext>
                  </a:extLst>
                </a:gridCol>
                <a:gridCol w="3564951">
                  <a:extLst>
                    <a:ext uri="{9D8B030D-6E8A-4147-A177-3AD203B41FA5}">
                      <a16:colId xmlns:a16="http://schemas.microsoft.com/office/drawing/2014/main" val="827622800"/>
                    </a:ext>
                  </a:extLst>
                </a:gridCol>
              </a:tblGrid>
              <a:tr h="324839"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7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data is modelled using a straight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probability of some obtained event is represented as a linear function of a combination of predictor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Used with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Variable (y = mx + 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Variable (sigmoid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2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Output/</a:t>
                      </a:r>
                      <a:r>
                        <a:rPr lang="en-US" dirty="0" err="1"/>
                        <a:t>Predition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the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occurrence of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and 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by loss, R squared, Adjusted R squared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Accuracy, Precision, Recall, F1 </a:t>
                      </a:r>
                      <a:r>
                        <a:rPr lang="en-US" dirty="0" err="1"/>
                        <a:t>scoure</a:t>
                      </a:r>
                      <a:r>
                        <a:rPr lang="en-US" dirty="0"/>
                        <a:t>, ROC curve, Confusion Matrix,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09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56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04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655" y="815294"/>
            <a:ext cx="11420273" cy="5601547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Weather forecast (yes or no) vs Linear Regression (what temperatures)</a:t>
            </a:r>
          </a:p>
          <a:p>
            <a:pPr algn="l"/>
            <a:r>
              <a:rPr lang="en-US" sz="2900" dirty="0"/>
              <a:t>Classification problem </a:t>
            </a:r>
          </a:p>
          <a:p>
            <a:pPr algn="l"/>
            <a:r>
              <a:rPr lang="en-US" sz="2900" dirty="0"/>
              <a:t>	Vertebrates (a bird, or a cat)</a:t>
            </a:r>
          </a:p>
          <a:p>
            <a:pPr algn="l"/>
            <a:r>
              <a:rPr lang="en-US" sz="2900" dirty="0"/>
              <a:t>	Determines Illness (based on the bio-data)</a:t>
            </a:r>
          </a:p>
          <a:p>
            <a:pPr algn="l"/>
            <a:endParaRPr lang="en-US" sz="2900"/>
          </a:p>
          <a:p>
            <a:pPr algn="l"/>
            <a:r>
              <a:rPr lang="en-US" sz="2900"/>
              <a:t>Practices</a:t>
            </a:r>
            <a:r>
              <a:rPr lang="en-US" sz="2900" dirty="0"/>
              <a:t>: </a:t>
            </a:r>
          </a:p>
          <a:p>
            <a:pPr algn="l"/>
            <a:r>
              <a:rPr lang="en-US" sz="2900" dirty="0"/>
              <a:t>	Explore titanic dataset and explore about the people, both those who survived and those who did not. With today’s technology, answering questions through data analysis is now easier than ever: </a:t>
            </a:r>
          </a:p>
          <a:p>
            <a:pPr algn="l"/>
            <a:r>
              <a:rPr lang="en-US" b="1" dirty="0"/>
              <a:t>	what factors made people more likely survive the sinking of the Titanic</a:t>
            </a:r>
            <a:r>
              <a:rPr lang="en-US" dirty="0"/>
              <a:t>?</a:t>
            </a:r>
          </a:p>
          <a:p>
            <a:pPr algn="l"/>
            <a:endParaRPr lang="en-US" sz="2900" dirty="0"/>
          </a:p>
          <a:p>
            <a:pPr algn="l"/>
            <a:endParaRPr lang="en-US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Logistic Regression Use Cases</a:t>
            </a:r>
          </a:p>
        </p:txBody>
      </p:sp>
    </p:spTree>
    <p:extLst>
      <p:ext uri="{BB962C8B-B14F-4D97-AF65-F5344CB8AC3E}">
        <p14:creationId xmlns:p14="http://schemas.microsoft.com/office/powerpoint/2010/main" val="1897691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 dirty="0"/>
              <a:t>Explain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300"/>
              <a:t>Practice </a:t>
            </a:r>
            <a:endParaRPr lang="en-US" sz="3300" dirty="0"/>
          </a:p>
        </p:txBody>
      </p:sp>
      <p:sp>
        <p:nvSpPr>
          <p:cNvPr id="5" name="TextBox 4"/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 –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20968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200" dirty="0"/>
              <a:t>Random Forest </a:t>
            </a:r>
          </a:p>
          <a:p>
            <a:pPr algn="l"/>
            <a:r>
              <a:rPr lang="en-US" sz="6200" dirty="0"/>
              <a:t>Random Forest Use-Cases </a:t>
            </a:r>
          </a:p>
          <a:p>
            <a:pPr algn="l"/>
            <a:r>
              <a:rPr lang="en-US" sz="6200" dirty="0"/>
              <a:t>Random Forest Algorithm </a:t>
            </a:r>
          </a:p>
          <a:p>
            <a:pPr algn="l"/>
            <a:r>
              <a:rPr lang="en-US" sz="6200" dirty="0"/>
              <a:t>KNN Algorithm </a:t>
            </a:r>
          </a:p>
          <a:p>
            <a:pPr algn="l"/>
            <a:r>
              <a:rPr lang="en-US" sz="6200" dirty="0"/>
              <a:t>KNN Algorithm Working </a:t>
            </a:r>
          </a:p>
          <a:p>
            <a:pPr algn="l"/>
            <a:r>
              <a:rPr lang="en-US" sz="6200" dirty="0"/>
              <a:t>KNN Demo </a:t>
            </a:r>
          </a:p>
          <a:p>
            <a:pPr algn="l"/>
            <a:r>
              <a:rPr lang="en-US" sz="6200" dirty="0"/>
              <a:t>Naive Bayes </a:t>
            </a:r>
          </a:p>
          <a:p>
            <a:pPr algn="l"/>
            <a:r>
              <a:rPr lang="en-US" sz="6200" dirty="0"/>
              <a:t>Naive Bayes Working </a:t>
            </a:r>
          </a:p>
          <a:p>
            <a:pPr algn="l"/>
            <a:r>
              <a:rPr lang="en-US" sz="6200" dirty="0"/>
              <a:t>Industrial Use of Naive Bayes </a:t>
            </a:r>
          </a:p>
          <a:p>
            <a:pPr algn="l"/>
            <a:r>
              <a:rPr lang="en-US" sz="6200" dirty="0"/>
              <a:t>Types of Naive Bayes </a:t>
            </a:r>
          </a:p>
          <a:p>
            <a:pPr algn="l"/>
            <a:r>
              <a:rPr lang="en-US" sz="6200" dirty="0"/>
              <a:t>Steps involved in Naive Bayes </a:t>
            </a:r>
          </a:p>
          <a:p>
            <a:pPr algn="l"/>
            <a:r>
              <a:rPr lang="en-US" sz="6200" dirty="0"/>
              <a:t>PIMA Diabetic Test Use Case </a:t>
            </a:r>
          </a:p>
          <a:p>
            <a:pPr algn="l"/>
            <a:r>
              <a:rPr lang="en-US" sz="6200" dirty="0"/>
              <a:t>Support Vector Machine </a:t>
            </a:r>
          </a:p>
          <a:p>
            <a:pPr algn="l"/>
            <a:r>
              <a:rPr lang="en-US" sz="6200" dirty="0"/>
              <a:t>Non-Linear SVM </a:t>
            </a:r>
          </a:p>
          <a:p>
            <a:pPr algn="l"/>
            <a:r>
              <a:rPr lang="en-US" sz="6200" dirty="0"/>
              <a:t>SVM Use-case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8F554-9BF3-48C4-9F21-630DF533722F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761855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6200" dirty="0"/>
              <a:t>K-Means Clustering &amp; Association Rule Mining </a:t>
            </a:r>
          </a:p>
          <a:p>
            <a:pPr lvl="1" algn="l"/>
            <a:r>
              <a:rPr lang="en-US" sz="5800" dirty="0"/>
              <a:t>Types of Clustering </a:t>
            </a:r>
          </a:p>
          <a:p>
            <a:pPr lvl="1" algn="l"/>
            <a:r>
              <a:rPr lang="en-US" sz="5800" dirty="0"/>
              <a:t>K-Means Clustering </a:t>
            </a:r>
          </a:p>
          <a:p>
            <a:pPr lvl="1" algn="l"/>
            <a:r>
              <a:rPr lang="en-US" sz="5800" dirty="0"/>
              <a:t>K-Means Working </a:t>
            </a:r>
          </a:p>
          <a:p>
            <a:pPr lvl="1" algn="l"/>
            <a:r>
              <a:rPr lang="en-US" sz="5800" dirty="0"/>
              <a:t>Pros &amp; Cons of K-Means Clustering </a:t>
            </a:r>
          </a:p>
          <a:p>
            <a:pPr lvl="1" algn="l"/>
            <a:r>
              <a:rPr lang="en-US" sz="5800" dirty="0"/>
              <a:t>K-Means Demo </a:t>
            </a:r>
          </a:p>
          <a:p>
            <a:pPr algn="l"/>
            <a:r>
              <a:rPr lang="en-US" sz="6200" dirty="0"/>
              <a:t>Hierarchical Clustering </a:t>
            </a:r>
          </a:p>
          <a:p>
            <a:pPr lvl="1" algn="l"/>
            <a:r>
              <a:rPr lang="en-US" sz="5800" dirty="0"/>
              <a:t>Association Rule Mining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</a:t>
            </a:r>
          </a:p>
          <a:p>
            <a:pPr lvl="1" algn="l"/>
            <a:r>
              <a:rPr lang="en-US" sz="5800" dirty="0" err="1"/>
              <a:t>Apriori</a:t>
            </a:r>
            <a:r>
              <a:rPr lang="en-US" sz="5800" dirty="0"/>
              <a:t> Algorithm Demo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Unsupervised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44136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6200" dirty="0"/>
              <a:t>Reinforcement Learning </a:t>
            </a:r>
          </a:p>
          <a:p>
            <a:pPr algn="l"/>
            <a:r>
              <a:rPr lang="en-US" sz="6200" dirty="0"/>
              <a:t>	Reinforcement Learning: Counter-Strike Example </a:t>
            </a:r>
          </a:p>
          <a:p>
            <a:pPr algn="l"/>
            <a:r>
              <a:rPr lang="en-US" sz="6200" dirty="0"/>
              <a:t>Markov's Decision Process </a:t>
            </a:r>
          </a:p>
          <a:p>
            <a:pPr algn="l"/>
            <a:r>
              <a:rPr lang="en-US" sz="6200" dirty="0"/>
              <a:t>Q-Learning </a:t>
            </a:r>
          </a:p>
          <a:p>
            <a:pPr algn="l"/>
            <a:r>
              <a:rPr lang="en-US" sz="6200" dirty="0"/>
              <a:t>The Bellman Equation </a:t>
            </a:r>
          </a:p>
          <a:p>
            <a:pPr algn="l"/>
            <a:r>
              <a:rPr lang="en-US" sz="6200" dirty="0"/>
              <a:t>Transitioning to Q-Learning</a:t>
            </a:r>
          </a:p>
          <a:p>
            <a:pPr algn="l"/>
            <a:r>
              <a:rPr lang="en-US" sz="6200" dirty="0"/>
              <a:t>Implementing Q-Learning </a:t>
            </a:r>
          </a:p>
          <a:p>
            <a:pPr algn="l"/>
            <a:endParaRPr lang="en-US" sz="62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B5E2A-82D8-4F44-B8DD-1CBB90D9EE82}"/>
              </a:ext>
            </a:extLst>
          </p:cNvPr>
          <p:cNvSpPr txBox="1"/>
          <p:nvPr/>
        </p:nvSpPr>
        <p:spPr>
          <a:xfrm>
            <a:off x="254568" y="147547"/>
            <a:ext cx="1096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Class-3: Reinforcement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8239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/>
          </a:bodyPr>
          <a:lstStyle/>
          <a:p>
            <a:pPr algn="l"/>
            <a:endParaRPr lang="en-US" sz="6200" dirty="0"/>
          </a:p>
          <a:p>
            <a:pPr algn="l"/>
            <a:r>
              <a:rPr lang="en-US" sz="6200" dirty="0"/>
              <a:t>Machine Learning Projects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64468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731520"/>
            <a:ext cx="10059070" cy="5582193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4300" dirty="0"/>
              <a:t>Analysis -&gt; Strategy -&gt; Tactics =&gt; MOVE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IF-Then rules</a:t>
            </a:r>
          </a:p>
          <a:p>
            <a:pPr marL="742950" indent="-742950" algn="l">
              <a:buAutoNum type="arabicPeriod"/>
            </a:pPr>
            <a:r>
              <a:rPr lang="en-US" sz="4300" dirty="0"/>
              <a:t>Look ahead &amp; evaluate</a:t>
            </a:r>
          </a:p>
          <a:p>
            <a:pPr lvl="1" algn="l"/>
            <a:r>
              <a:rPr lang="en-US" sz="3900" dirty="0"/>
              <a:t>Static values = g(f1, f2,…,</a:t>
            </a:r>
            <a:r>
              <a:rPr lang="en-US" sz="3900" dirty="0" err="1"/>
              <a:t>fn</a:t>
            </a:r>
            <a:r>
              <a:rPr lang="en-US" sz="3900" dirty="0"/>
              <a:t>)</a:t>
            </a:r>
          </a:p>
          <a:p>
            <a:pPr lvl="1" algn="l"/>
            <a:r>
              <a:rPr lang="en-US" sz="3900" dirty="0"/>
              <a:t>Where g is linear scorning polynomial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Using British Museum Algorithm</a:t>
            </a:r>
          </a:p>
          <a:p>
            <a:pPr marL="742950" indent="-742950" algn="l">
              <a:buAutoNum type="arabicPeriod" startAt="4"/>
            </a:pPr>
            <a:r>
              <a:rPr lang="en-US" sz="4300" dirty="0"/>
              <a:t>Look Ahead as far as Possible</a:t>
            </a:r>
          </a:p>
          <a:p>
            <a:pPr algn="l"/>
            <a:endParaRPr lang="en-US" sz="6200" dirty="0"/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7397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Chess Play : Deep Blue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15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672" y="731521"/>
            <a:ext cx="8807355" cy="2898784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Guzman-&gt;Huffman-&gt;Waltz</a:t>
            </a:r>
          </a:p>
          <a:p>
            <a:pPr algn="l"/>
            <a:r>
              <a:rPr lang="en-US" sz="4800" dirty="0"/>
              <a:t>The whole world can be presented in these 2 things: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00" y="82622"/>
            <a:ext cx="1144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Constraints: Interpreting Line Drawings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78469" y="2384083"/>
            <a:ext cx="1992574" cy="764274"/>
            <a:chOff x="9553432" y="3140124"/>
            <a:chExt cx="1992574" cy="76427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877267" y="3538184"/>
              <a:ext cx="279779" cy="366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9553432" y="3140124"/>
              <a:ext cx="1992574" cy="764274"/>
              <a:chOff x="1460310" y="3780430"/>
              <a:chExt cx="1992574" cy="764274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1460310" y="3903260"/>
                <a:ext cx="559559" cy="6414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2019869" y="3903260"/>
                <a:ext cx="204716" cy="4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460310" y="3903260"/>
                <a:ext cx="55956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3063924" y="4135272"/>
                <a:ext cx="388960" cy="432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975212" y="3780430"/>
                <a:ext cx="88712" cy="3980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Picture 23" descr="TensorFlow - Wikipedia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027" y="544287"/>
            <a:ext cx="2568054" cy="2140045"/>
          </a:xfrm>
          <a:prstGeom prst="rect">
            <a:avLst/>
          </a:prstGeom>
        </p:spPr>
      </p:pic>
      <p:sp>
        <p:nvSpPr>
          <p:cNvPr id="25" name="Subtitle 2"/>
          <p:cNvSpPr txBox="1">
            <a:spLocks/>
          </p:cNvSpPr>
          <p:nvPr/>
        </p:nvSpPr>
        <p:spPr>
          <a:xfrm>
            <a:off x="477672" y="3817539"/>
            <a:ext cx="3604471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Assumptions: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General Positon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Trihedral + </a:t>
            </a:r>
            <a:r>
              <a:rPr lang="en-US" sz="1800"/>
              <a:t>3 Faces </a:t>
            </a:r>
            <a:endParaRPr lang="en-US" sz="1800" dirty="0"/>
          </a:p>
          <a:p>
            <a:pPr algn="l"/>
            <a:r>
              <a:rPr lang="en-US" sz="1800" dirty="0"/>
              <a:t>3.    Convex/Concave/Boundary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7672" y="5416686"/>
            <a:ext cx="3187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Terminologies:</a:t>
            </a:r>
          </a:p>
          <a:p>
            <a:r>
              <a:rPr lang="en-US" dirty="0"/>
              <a:t>Vertexes		Junctions</a:t>
            </a:r>
          </a:p>
          <a:p>
            <a:r>
              <a:rPr lang="en-US" dirty="0"/>
              <a:t>Edges		Lines</a:t>
            </a:r>
          </a:p>
        </p:txBody>
      </p:sp>
    </p:spTree>
    <p:extLst>
      <p:ext uri="{BB962C8B-B14F-4D97-AF65-F5344CB8AC3E}">
        <p14:creationId xmlns:p14="http://schemas.microsoft.com/office/powerpoint/2010/main" val="417641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929" y="629266"/>
            <a:ext cx="3651467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Class-1: AI vs ML vs Deep Learning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9" y="3731998"/>
            <a:ext cx="5299383" cy="27149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1950s-1970s - AI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AI</a:t>
            </a:r>
          </a:p>
          <a:p>
            <a:pPr algn="l"/>
            <a:r>
              <a:rPr lang="en-US" sz="1800" dirty="0"/>
              <a:t>1980s – 1990s - ML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ML (“Expert” System)</a:t>
            </a:r>
          </a:p>
          <a:p>
            <a:pPr algn="l"/>
            <a:r>
              <a:rPr lang="en-US" sz="1800" dirty="0"/>
              <a:t>2000s -2010s – DL - ANN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Artificial/Deep Neural Network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Example of Deep Learning</a:t>
            </a:r>
          </a:p>
          <a:p>
            <a:pPr algn="l"/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AF337-9A07-4F1F-B422-F537DB28C4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2" r="3557" b="2"/>
          <a:stretch/>
        </p:blipFill>
        <p:spPr>
          <a:xfrm>
            <a:off x="6237551" y="793940"/>
            <a:ext cx="5892776" cy="5429416"/>
          </a:xfrm>
          <a:prstGeom prst="rect">
            <a:avLst/>
          </a:prstGeom>
          <a:effectLst/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9929E9D-FEC5-4EAC-9822-EC63839F7969}"/>
              </a:ext>
            </a:extLst>
          </p:cNvPr>
          <p:cNvSpPr txBox="1">
            <a:spLocks/>
          </p:cNvSpPr>
          <p:nvPr/>
        </p:nvSpPr>
        <p:spPr>
          <a:xfrm>
            <a:off x="693271" y="1999128"/>
            <a:ext cx="5110705" cy="186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WHAT IS AI?</a:t>
            </a:r>
          </a:p>
          <a:p>
            <a:pPr algn="l"/>
            <a:r>
              <a:rPr lang="en-US" sz="1800" dirty="0"/>
              <a:t>“</a:t>
            </a:r>
            <a:r>
              <a:rPr lang="en-US" sz="1800" b="1" dirty="0"/>
              <a:t>Algorithms</a:t>
            </a:r>
            <a:r>
              <a:rPr lang="en-US" sz="1800" dirty="0"/>
              <a:t> enabled by </a:t>
            </a:r>
            <a:r>
              <a:rPr lang="en-US" sz="1800" b="1" dirty="0"/>
              <a:t>constraints</a:t>
            </a:r>
            <a:r>
              <a:rPr lang="en-US" sz="1800" dirty="0"/>
              <a:t> &amp; exposed by </a:t>
            </a:r>
            <a:r>
              <a:rPr lang="en-US" sz="1800" b="1" dirty="0"/>
              <a:t>representations</a:t>
            </a:r>
            <a:r>
              <a:rPr lang="en-US" sz="1800" dirty="0"/>
              <a:t> that support models targeted at </a:t>
            </a:r>
            <a:r>
              <a:rPr lang="en-US" sz="1800" b="1" dirty="0"/>
              <a:t>thinking</a:t>
            </a:r>
            <a:r>
              <a:rPr lang="en-US" sz="1800" dirty="0"/>
              <a:t>, </a:t>
            </a:r>
            <a:r>
              <a:rPr lang="en-US" sz="1800" b="1" dirty="0"/>
              <a:t>perception</a:t>
            </a:r>
            <a:r>
              <a:rPr lang="en-US" sz="1800" dirty="0"/>
              <a:t> and </a:t>
            </a:r>
            <a:r>
              <a:rPr lang="en-US" sz="1800" b="1" dirty="0"/>
              <a:t>action</a:t>
            </a:r>
            <a:r>
              <a:rPr lang="en-US" sz="1800" dirty="0"/>
              <a:t>.” 	</a:t>
            </a:r>
          </a:p>
          <a:p>
            <a:pPr algn="r"/>
            <a:r>
              <a:rPr lang="en-US" sz="1800" dirty="0"/>
              <a:t>MIT Prof. Patrick Winston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114226-73D0-4FF0-956C-B62212123485}"/>
              </a:ext>
            </a:extLst>
          </p:cNvPr>
          <p:cNvCxnSpPr>
            <a:cxnSpLocks/>
          </p:cNvCxnSpPr>
          <p:nvPr/>
        </p:nvCxnSpPr>
        <p:spPr>
          <a:xfrm>
            <a:off x="5532472" y="4550418"/>
            <a:ext cx="359570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03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948" y="815294"/>
            <a:ext cx="9144000" cy="54984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6200" dirty="0"/>
              <a:t>ML Engineer Job Trends </a:t>
            </a:r>
          </a:p>
          <a:p>
            <a:pPr algn="l"/>
            <a:r>
              <a:rPr lang="en-US" sz="6200" dirty="0"/>
              <a:t>ML Engineer Salary Trends </a:t>
            </a:r>
          </a:p>
          <a:p>
            <a:pPr algn="l"/>
            <a:r>
              <a:rPr lang="en-US" sz="6200" dirty="0"/>
              <a:t>ML Engineer Skills </a:t>
            </a:r>
          </a:p>
          <a:p>
            <a:pPr algn="l"/>
            <a:r>
              <a:rPr lang="en-US" sz="6200" dirty="0"/>
              <a:t>ML Engineer Job Description </a:t>
            </a:r>
          </a:p>
          <a:p>
            <a:pPr algn="l"/>
            <a:r>
              <a:rPr lang="en-US" sz="6200" dirty="0"/>
              <a:t>ML Engineer Resume </a:t>
            </a:r>
          </a:p>
          <a:p>
            <a:pPr algn="l"/>
            <a:r>
              <a:rPr lang="en-US" sz="6200"/>
              <a:t>Machine Learning Interview Questions</a:t>
            </a:r>
            <a:endParaRPr lang="en-US" sz="5800" dirty="0"/>
          </a:p>
          <a:p>
            <a:pPr algn="l"/>
            <a:br>
              <a:rPr lang="en-US" sz="6600" dirty="0"/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1490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Rule based “expert” system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Hair (R1) -&gt; Mammal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Claws, Teeth, forward point eyes (R2) - Animal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Meat eat (R3) -&gt; Carnivore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000" dirty="0"/>
              <a:t>Run fast (R4) </a:t>
            </a:r>
          </a:p>
          <a:p>
            <a:pPr algn="l"/>
            <a:r>
              <a:rPr lang="en-US" sz="3200" dirty="0"/>
              <a:t>Through Gate Tree -&gt; Cheetah</a:t>
            </a:r>
          </a:p>
          <a:p>
            <a:pPr algn="l"/>
            <a:endParaRPr lang="en-US" sz="3200" dirty="0"/>
          </a:p>
          <a:p>
            <a:pPr algn="l"/>
            <a:r>
              <a:rPr lang="en-US" sz="4900" dirty="0"/>
              <a:t>“Can the system answer questions of its own behaviors?”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336076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Knowledge Engineering Rules: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Be Specific – domain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 the subjects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Build the system with unit test - “Can the system answer questions of its own behaviors?”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536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107" y="1251184"/>
            <a:ext cx="4331914" cy="4712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Search - British Museum Problem</a:t>
            </a:r>
          </a:p>
          <a:p>
            <a:pPr algn="l"/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Knowledge Map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27BE93-BBC7-44D5-8017-E8749655CC35}"/>
              </a:ext>
            </a:extLst>
          </p:cNvPr>
          <p:cNvGrpSpPr/>
          <p:nvPr/>
        </p:nvGrpSpPr>
        <p:grpSpPr>
          <a:xfrm>
            <a:off x="646283" y="2236741"/>
            <a:ext cx="3399312" cy="2698074"/>
            <a:chOff x="7304313" y="1712587"/>
            <a:chExt cx="3399312" cy="269807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DADFC0-8799-4237-8039-D27DC263CA30}"/>
                </a:ext>
              </a:extLst>
            </p:cNvPr>
            <p:cNvSpPr/>
            <p:nvPr/>
          </p:nvSpPr>
          <p:spPr>
            <a:xfrm>
              <a:off x="10261976" y="3931687"/>
              <a:ext cx="441649" cy="4727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30F79C-A09C-48B9-A352-E8D7107DC313}"/>
                </a:ext>
              </a:extLst>
            </p:cNvPr>
            <p:cNvGrpSpPr/>
            <p:nvPr/>
          </p:nvGrpSpPr>
          <p:grpSpPr>
            <a:xfrm>
              <a:off x="7304313" y="1712587"/>
              <a:ext cx="3399312" cy="2698074"/>
              <a:chOff x="6151984" y="2561282"/>
              <a:chExt cx="3399312" cy="269807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DCE4A32-6193-49DB-A0C9-A183C2EC4ACD}"/>
                  </a:ext>
                </a:extLst>
              </p:cNvPr>
              <p:cNvSpPr/>
              <p:nvPr/>
            </p:nvSpPr>
            <p:spPr>
              <a:xfrm>
                <a:off x="6151984" y="4186335"/>
                <a:ext cx="441649" cy="472751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395DAC-3F62-459D-9A30-1850999FEC97}"/>
                  </a:ext>
                </a:extLst>
              </p:cNvPr>
              <p:cNvSpPr/>
              <p:nvPr/>
            </p:nvSpPr>
            <p:spPr>
              <a:xfrm>
                <a:off x="7666654" y="4786605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C526B3-5C83-42A6-B72C-0A4F2DA54352}"/>
                  </a:ext>
                </a:extLst>
              </p:cNvPr>
              <p:cNvSpPr/>
              <p:nvPr/>
            </p:nvSpPr>
            <p:spPr>
              <a:xfrm>
                <a:off x="7666654" y="3757127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0643AC-E4E4-4DB3-8706-DF76D3B1BCAD}"/>
                  </a:ext>
                </a:extLst>
              </p:cNvPr>
              <p:cNvSpPr/>
              <p:nvPr/>
            </p:nvSpPr>
            <p:spPr>
              <a:xfrm>
                <a:off x="7666654" y="2561282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3BBCFB-53DC-4B8C-A378-3FFB280C33C8}"/>
                  </a:ext>
                </a:extLst>
              </p:cNvPr>
              <p:cNvSpPr/>
              <p:nvPr/>
            </p:nvSpPr>
            <p:spPr>
              <a:xfrm>
                <a:off x="9097346" y="2561282"/>
                <a:ext cx="441649" cy="472751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9E01DB-724B-4EA9-9DD7-E6C8F6679E37}"/>
                  </a:ext>
                </a:extLst>
              </p:cNvPr>
              <p:cNvSpPr/>
              <p:nvPr/>
            </p:nvSpPr>
            <p:spPr>
              <a:xfrm>
                <a:off x="9109647" y="3640403"/>
                <a:ext cx="441649" cy="4727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D322083-F1F5-46D0-A894-8B27D128F9D4}"/>
                  </a:ext>
                </a:extLst>
              </p:cNvPr>
              <p:cNvCxnSpPr>
                <a:stCxn id="2" idx="5"/>
                <a:endCxn id="5" idx="2"/>
              </p:cNvCxnSpPr>
              <p:nvPr/>
            </p:nvCxnSpPr>
            <p:spPr>
              <a:xfrm>
                <a:off x="6528955" y="4589853"/>
                <a:ext cx="1137699" cy="4331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D63A3EE-C9E0-42B5-9A41-05383F41BBB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9330472" y="4113154"/>
                <a:ext cx="0" cy="667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28F82E-166F-4F2A-809C-C94B98946561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8108303" y="5016758"/>
                <a:ext cx="1001344" cy="62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EA11E76-B82C-4308-A28F-C2422B514EBB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8108303" y="2797658"/>
                <a:ext cx="9890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EA3829-9E3A-45DD-89D0-53DC452E3E84}"/>
                  </a:ext>
                </a:extLst>
              </p:cNvPr>
              <p:cNvCxnSpPr>
                <a:cxnSpLocks/>
                <a:stCxn id="6" idx="0"/>
                <a:endCxn id="7" idx="4"/>
              </p:cNvCxnSpPr>
              <p:nvPr/>
            </p:nvCxnSpPr>
            <p:spPr>
              <a:xfrm flipV="1">
                <a:off x="7887479" y="3034033"/>
                <a:ext cx="0" cy="7230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C0BBF53-F2F5-41F5-B481-224B0202F287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7887479" y="4229878"/>
                <a:ext cx="0" cy="556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74F81A7-FA41-4FFC-8C05-8FB9F1EB8D49}"/>
                  </a:ext>
                </a:extLst>
              </p:cNvPr>
              <p:cNvCxnSpPr>
                <a:cxnSpLocks/>
                <a:stCxn id="2" idx="7"/>
                <a:endCxn id="6" idx="2"/>
              </p:cNvCxnSpPr>
              <p:nvPr/>
            </p:nvCxnSpPr>
            <p:spPr>
              <a:xfrm flipV="1">
                <a:off x="6528955" y="3993503"/>
                <a:ext cx="1137699" cy="2620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3EE8FA-5AD5-46D3-B6FD-0EFA1A1F871F}"/>
              </a:ext>
            </a:extLst>
          </p:cNvPr>
          <p:cNvCxnSpPr>
            <a:cxnSpLocks/>
            <a:stCxn id="109" idx="3"/>
            <a:endCxn id="116" idx="0"/>
          </p:cNvCxnSpPr>
          <p:nvPr/>
        </p:nvCxnSpPr>
        <p:spPr>
          <a:xfrm flipH="1">
            <a:off x="6787547" y="2879553"/>
            <a:ext cx="283525" cy="23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283143-7A4B-47BD-B7ED-255DC442FEF6}"/>
              </a:ext>
            </a:extLst>
          </p:cNvPr>
          <p:cNvCxnSpPr>
            <a:cxnSpLocks/>
            <a:stCxn id="109" idx="5"/>
            <a:endCxn id="112" idx="0"/>
          </p:cNvCxnSpPr>
          <p:nvPr/>
        </p:nvCxnSpPr>
        <p:spPr>
          <a:xfrm>
            <a:off x="7320168" y="2879553"/>
            <a:ext cx="302693" cy="277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4196F85D-F406-4463-A1F3-09AE3D51144E}"/>
              </a:ext>
            </a:extLst>
          </p:cNvPr>
          <p:cNvSpPr/>
          <p:nvPr/>
        </p:nvSpPr>
        <p:spPr>
          <a:xfrm>
            <a:off x="7019482" y="256895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385EC6-8D99-4664-B2A1-273E1ECC6F0A}"/>
              </a:ext>
            </a:extLst>
          </p:cNvPr>
          <p:cNvCxnSpPr>
            <a:cxnSpLocks/>
            <a:stCxn id="116" idx="3"/>
            <a:endCxn id="111" idx="0"/>
          </p:cNvCxnSpPr>
          <p:nvPr/>
        </p:nvCxnSpPr>
        <p:spPr>
          <a:xfrm flipH="1">
            <a:off x="6433613" y="3422480"/>
            <a:ext cx="229386" cy="315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4CE61B57-15D7-4256-BE83-E260366BDD18}"/>
              </a:ext>
            </a:extLst>
          </p:cNvPr>
          <p:cNvSpPr/>
          <p:nvPr/>
        </p:nvSpPr>
        <p:spPr>
          <a:xfrm>
            <a:off x="6257475" y="3738299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419D2EA-E467-4247-A9BE-9271647BE226}"/>
              </a:ext>
            </a:extLst>
          </p:cNvPr>
          <p:cNvSpPr/>
          <p:nvPr/>
        </p:nvSpPr>
        <p:spPr>
          <a:xfrm>
            <a:off x="7446723" y="3156992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958115-59E6-4FA3-A518-3928490D63FE}"/>
              </a:ext>
            </a:extLst>
          </p:cNvPr>
          <p:cNvSpPr/>
          <p:nvPr/>
        </p:nvSpPr>
        <p:spPr>
          <a:xfrm>
            <a:off x="6959257" y="3732773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81CE788-84CA-4FCD-91AD-C82A2B95460C}"/>
              </a:ext>
            </a:extLst>
          </p:cNvPr>
          <p:cNvSpPr/>
          <p:nvPr/>
        </p:nvSpPr>
        <p:spPr>
          <a:xfrm>
            <a:off x="6257475" y="5207536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1731A85-9A70-4CC8-B27C-F70990B27C70}"/>
              </a:ext>
            </a:extLst>
          </p:cNvPr>
          <p:cNvSpPr/>
          <p:nvPr/>
        </p:nvSpPr>
        <p:spPr>
          <a:xfrm>
            <a:off x="6257475" y="449881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1D9D6D6-3FB7-46BB-9BAB-9DB5DC457484}"/>
              </a:ext>
            </a:extLst>
          </p:cNvPr>
          <p:cNvSpPr/>
          <p:nvPr/>
        </p:nvSpPr>
        <p:spPr>
          <a:xfrm>
            <a:off x="661140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C317503-D010-45BD-BCA6-12FB5CDAA3A5}"/>
              </a:ext>
            </a:extLst>
          </p:cNvPr>
          <p:cNvSpPr/>
          <p:nvPr/>
        </p:nvSpPr>
        <p:spPr>
          <a:xfrm>
            <a:off x="6959257" y="4444060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D797FDF-F654-4F9D-B993-20983E84810D}"/>
              </a:ext>
            </a:extLst>
          </p:cNvPr>
          <p:cNvCxnSpPr>
            <a:cxnSpLocks/>
            <a:stCxn id="115" idx="0"/>
            <a:endCxn id="111" idx="4"/>
          </p:cNvCxnSpPr>
          <p:nvPr/>
        </p:nvCxnSpPr>
        <p:spPr>
          <a:xfrm flipV="1">
            <a:off x="6433613" y="4102193"/>
            <a:ext cx="0" cy="396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C7D5F5-2F1C-412C-A431-6B0988C82F55}"/>
              </a:ext>
            </a:extLst>
          </p:cNvPr>
          <p:cNvCxnSpPr>
            <a:cxnSpLocks/>
            <a:stCxn id="115" idx="4"/>
            <a:endCxn id="114" idx="0"/>
          </p:cNvCxnSpPr>
          <p:nvPr/>
        </p:nvCxnSpPr>
        <p:spPr>
          <a:xfrm>
            <a:off x="6433613" y="4862704"/>
            <a:ext cx="0" cy="34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C2A0EF5-AA35-4013-8B2C-2FFCFC144F56}"/>
              </a:ext>
            </a:extLst>
          </p:cNvPr>
          <p:cNvCxnSpPr>
            <a:cxnSpLocks/>
            <a:stCxn id="116" idx="5"/>
            <a:endCxn id="113" idx="0"/>
          </p:cNvCxnSpPr>
          <p:nvPr/>
        </p:nvCxnSpPr>
        <p:spPr>
          <a:xfrm>
            <a:off x="6912095" y="3422480"/>
            <a:ext cx="223300" cy="3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400702-6667-4E5D-804A-3609B7C36FE3}"/>
              </a:ext>
            </a:extLst>
          </p:cNvPr>
          <p:cNvCxnSpPr>
            <a:cxnSpLocks/>
            <a:stCxn id="117" idx="0"/>
            <a:endCxn id="113" idx="4"/>
          </p:cNvCxnSpPr>
          <p:nvPr/>
        </p:nvCxnSpPr>
        <p:spPr>
          <a:xfrm flipV="1">
            <a:off x="7135395" y="4096667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8DB019-E476-45C8-AF04-5FAB8B36AC16}"/>
              </a:ext>
            </a:extLst>
          </p:cNvPr>
          <p:cNvCxnSpPr>
            <a:cxnSpLocks/>
            <a:stCxn id="124" idx="3"/>
            <a:endCxn id="131" idx="0"/>
          </p:cNvCxnSpPr>
          <p:nvPr/>
        </p:nvCxnSpPr>
        <p:spPr>
          <a:xfrm flipH="1">
            <a:off x="9117893" y="2856741"/>
            <a:ext cx="383351" cy="277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6C0D531-3532-4EF7-AE26-1410A945AF68}"/>
              </a:ext>
            </a:extLst>
          </p:cNvPr>
          <p:cNvCxnSpPr>
            <a:cxnSpLocks/>
            <a:stCxn id="124" idx="5"/>
            <a:endCxn id="127" idx="0"/>
          </p:cNvCxnSpPr>
          <p:nvPr/>
        </p:nvCxnSpPr>
        <p:spPr>
          <a:xfrm>
            <a:off x="9750340" y="2856741"/>
            <a:ext cx="601527" cy="25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A09BA24-D3F9-4071-BE02-F99B60B1AA25}"/>
              </a:ext>
            </a:extLst>
          </p:cNvPr>
          <p:cNvSpPr/>
          <p:nvPr/>
        </p:nvSpPr>
        <p:spPr>
          <a:xfrm>
            <a:off x="9449654" y="254613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8BB770-33FF-452C-82AF-F20E36736537}"/>
              </a:ext>
            </a:extLst>
          </p:cNvPr>
          <p:cNvCxnSpPr>
            <a:cxnSpLocks/>
            <a:stCxn id="131" idx="3"/>
            <a:endCxn id="126" idx="0"/>
          </p:cNvCxnSpPr>
          <p:nvPr/>
        </p:nvCxnSpPr>
        <p:spPr>
          <a:xfrm flipH="1">
            <a:off x="8667867" y="3444518"/>
            <a:ext cx="325478" cy="275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5FAED7B4-4836-4DAC-A296-FD2C83EFFCCE}"/>
              </a:ext>
            </a:extLst>
          </p:cNvPr>
          <p:cNvSpPr/>
          <p:nvPr/>
        </p:nvSpPr>
        <p:spPr>
          <a:xfrm>
            <a:off x="8491729" y="3720334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3A9FB7E-165F-41D9-8EF4-9740B4E2E370}"/>
              </a:ext>
            </a:extLst>
          </p:cNvPr>
          <p:cNvSpPr/>
          <p:nvPr/>
        </p:nvSpPr>
        <p:spPr>
          <a:xfrm>
            <a:off x="10175729" y="3111877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D10C467C-9626-4B35-B801-59EB7CB3D73F}"/>
              </a:ext>
            </a:extLst>
          </p:cNvPr>
          <p:cNvSpPr/>
          <p:nvPr/>
        </p:nvSpPr>
        <p:spPr>
          <a:xfrm>
            <a:off x="9389429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7369850-AB5C-45F6-AED4-054D86422404}"/>
              </a:ext>
            </a:extLst>
          </p:cNvPr>
          <p:cNvSpPr/>
          <p:nvPr/>
        </p:nvSpPr>
        <p:spPr>
          <a:xfrm>
            <a:off x="10690623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42AA37C-02B4-4F43-AF42-45A04E7FBF97}"/>
              </a:ext>
            </a:extLst>
          </p:cNvPr>
          <p:cNvSpPr/>
          <p:nvPr/>
        </p:nvSpPr>
        <p:spPr>
          <a:xfrm>
            <a:off x="8488562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EC7969D-969F-4174-81E6-069BC9B30723}"/>
              </a:ext>
            </a:extLst>
          </p:cNvPr>
          <p:cNvSpPr/>
          <p:nvPr/>
        </p:nvSpPr>
        <p:spPr>
          <a:xfrm>
            <a:off x="8941755" y="3133915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1889D3D-BA3C-4BDB-8C0A-5380ADE6B0E4}"/>
              </a:ext>
            </a:extLst>
          </p:cNvPr>
          <p:cNvSpPr/>
          <p:nvPr/>
        </p:nvSpPr>
        <p:spPr>
          <a:xfrm>
            <a:off x="9389429" y="4421248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CA70055-56C5-4AEA-BD8D-55840B9A2F34}"/>
              </a:ext>
            </a:extLst>
          </p:cNvPr>
          <p:cNvCxnSpPr>
            <a:cxnSpLocks/>
            <a:stCxn id="130" idx="0"/>
            <a:endCxn id="126" idx="4"/>
          </p:cNvCxnSpPr>
          <p:nvPr/>
        </p:nvCxnSpPr>
        <p:spPr>
          <a:xfrm flipV="1">
            <a:off x="8664700" y="4084228"/>
            <a:ext cx="3167" cy="337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3914092-2E48-486A-A77E-43BBC92661CE}"/>
              </a:ext>
            </a:extLst>
          </p:cNvPr>
          <p:cNvCxnSpPr>
            <a:cxnSpLocks/>
            <a:stCxn id="127" idx="5"/>
            <a:endCxn id="129" idx="0"/>
          </p:cNvCxnSpPr>
          <p:nvPr/>
        </p:nvCxnSpPr>
        <p:spPr>
          <a:xfrm>
            <a:off x="10476415" y="3422480"/>
            <a:ext cx="390346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B46E2A9-0B14-48F7-AA7C-607A8604E3A4}"/>
              </a:ext>
            </a:extLst>
          </p:cNvPr>
          <p:cNvCxnSpPr>
            <a:cxnSpLocks/>
            <a:stCxn id="131" idx="5"/>
            <a:endCxn id="128" idx="0"/>
          </p:cNvCxnSpPr>
          <p:nvPr/>
        </p:nvCxnSpPr>
        <p:spPr>
          <a:xfrm>
            <a:off x="9242441" y="3444518"/>
            <a:ext cx="323126" cy="26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156BD51-D4ED-4080-844C-205B7F0F5DE4}"/>
              </a:ext>
            </a:extLst>
          </p:cNvPr>
          <p:cNvCxnSpPr>
            <a:cxnSpLocks/>
            <a:stCxn id="132" idx="0"/>
            <a:endCxn id="128" idx="4"/>
          </p:cNvCxnSpPr>
          <p:nvPr/>
        </p:nvCxnSpPr>
        <p:spPr>
          <a:xfrm flipV="1">
            <a:off x="9565567" y="4073855"/>
            <a:ext cx="0" cy="34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4FBA9D0-563B-4AA5-BB21-102D5C31C7F8}"/>
              </a:ext>
            </a:extLst>
          </p:cNvPr>
          <p:cNvSpPr/>
          <p:nvPr/>
        </p:nvSpPr>
        <p:spPr>
          <a:xfrm>
            <a:off x="9801930" y="3709961"/>
            <a:ext cx="352276" cy="363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B601EC-AA3B-4521-9244-D0BE085E973B}"/>
              </a:ext>
            </a:extLst>
          </p:cNvPr>
          <p:cNvCxnSpPr>
            <a:cxnSpLocks/>
            <a:stCxn id="127" idx="3"/>
            <a:endCxn id="137" idx="0"/>
          </p:cNvCxnSpPr>
          <p:nvPr/>
        </p:nvCxnSpPr>
        <p:spPr>
          <a:xfrm flipH="1">
            <a:off x="9978068" y="3422480"/>
            <a:ext cx="249251" cy="28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EB29857-11B1-4C63-913F-5EE1E026619F}"/>
              </a:ext>
            </a:extLst>
          </p:cNvPr>
          <p:cNvSpPr/>
          <p:nvPr/>
        </p:nvSpPr>
        <p:spPr>
          <a:xfrm>
            <a:off x="8879422" y="1894155"/>
            <a:ext cx="1811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Breadth First (BT)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D16DD5-1C49-401F-875F-4D9657D7AD95}"/>
              </a:ext>
            </a:extLst>
          </p:cNvPr>
          <p:cNvSpPr/>
          <p:nvPr/>
        </p:nvSpPr>
        <p:spPr>
          <a:xfrm>
            <a:off x="5903968" y="1908867"/>
            <a:ext cx="246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Depth First (Binary Tree)</a:t>
            </a:r>
          </a:p>
        </p:txBody>
      </p:sp>
    </p:spTree>
    <p:extLst>
      <p:ext uri="{BB962C8B-B14F-4D97-AF65-F5344CB8AC3E}">
        <p14:creationId xmlns:p14="http://schemas.microsoft.com/office/powerpoint/2010/main" val="376367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1253878"/>
            <a:ext cx="11227323" cy="5059835"/>
          </a:xfrm>
        </p:spPr>
        <p:txBody>
          <a:bodyPr>
            <a:normAutofit lnSpcReduction="10000"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Computer programming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Knowledge mining – search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Domain knowledge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Data Ingestion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Model Training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900" dirty="0"/>
              <a:t>Humanity - AI Ethics (human behaviors and </a:t>
            </a:r>
            <a:r>
              <a:rPr lang="en-US" sz="4900" dirty="0" err="1"/>
              <a:t>valuelines</a:t>
            </a:r>
            <a:r>
              <a:rPr lang="en-US" sz="4900" dirty="0"/>
              <a:t>)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900" dirty="0"/>
          </a:p>
        </p:txBody>
      </p:sp>
      <p:sp>
        <p:nvSpPr>
          <p:cNvPr id="4" name="TextBox 3"/>
          <p:cNvSpPr txBox="1"/>
          <p:nvPr/>
        </p:nvSpPr>
        <p:spPr>
          <a:xfrm>
            <a:off x="522513" y="217714"/>
            <a:ext cx="1079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 – what involved?</a:t>
            </a:r>
          </a:p>
        </p:txBody>
      </p:sp>
    </p:spTree>
    <p:extLst>
      <p:ext uri="{BB962C8B-B14F-4D97-AF65-F5344CB8AC3E}">
        <p14:creationId xmlns:p14="http://schemas.microsoft.com/office/powerpoint/2010/main" val="237437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023" y="815294"/>
            <a:ext cx="11227323" cy="5498419"/>
          </a:xfrm>
        </p:spPr>
        <p:txBody>
          <a:bodyPr>
            <a:normAutofit/>
          </a:bodyPr>
          <a:lstStyle/>
          <a:p>
            <a:pPr algn="l"/>
            <a:r>
              <a:rPr lang="en-US" sz="4900" dirty="0"/>
              <a:t>Is this thing a cheetah?</a:t>
            </a:r>
          </a:p>
          <a:p>
            <a:pPr algn="l"/>
            <a:r>
              <a:rPr lang="en-US" sz="4900" dirty="0"/>
              <a:t>2000s AI/ML approach is totally different.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217714"/>
            <a:ext cx="7961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Class-1: Introduction to ML</a:t>
            </a:r>
          </a:p>
        </p:txBody>
      </p:sp>
    </p:spTree>
    <p:extLst>
      <p:ext uri="{BB962C8B-B14F-4D97-AF65-F5344CB8AC3E}">
        <p14:creationId xmlns:p14="http://schemas.microsoft.com/office/powerpoint/2010/main" val="192813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A75B615E1C194CABC80F3CAEA6E4E5" ma:contentTypeVersion="9" ma:contentTypeDescription="Create a new document." ma:contentTypeScope="" ma:versionID="4a1cf2a28ba0a9e91fab658e05820dde">
  <xsd:schema xmlns:xsd="http://www.w3.org/2001/XMLSchema" xmlns:xs="http://www.w3.org/2001/XMLSchema" xmlns:p="http://schemas.microsoft.com/office/2006/metadata/properties" xmlns:ns3="d97dfd74-0758-4aac-b7c3-4f13d10397e8" xmlns:ns4="851bce1a-01c5-49d9-967d-64af5945ebef" targetNamespace="http://schemas.microsoft.com/office/2006/metadata/properties" ma:root="true" ma:fieldsID="090359357a8ddcd8bb6253bd66cd91d0" ns3:_="" ns4:_="">
    <xsd:import namespace="d97dfd74-0758-4aac-b7c3-4f13d10397e8"/>
    <xsd:import namespace="851bce1a-01c5-49d9-967d-64af5945ebe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7dfd74-0758-4aac-b7c3-4f13d1039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ce1a-01c5-49d9-967d-64af5945e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73A3F4-56E8-4506-812D-90D9C8F7ED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7dfd74-0758-4aac-b7c3-4f13d10397e8"/>
    <ds:schemaRef ds:uri="851bce1a-01c5-49d9-967d-64af5945eb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6549F-9000-409B-8EE1-A7AE42575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D31F3-7864-444C-82A7-D6387F09887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d97dfd74-0758-4aac-b7c3-4f13d10397e8"/>
    <ds:schemaRef ds:uri="851bce1a-01c5-49d9-967d-64af5945ebef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1596</Words>
  <Application>Microsoft Office PowerPoint</Application>
  <PresentationFormat>Widescreen</PresentationFormat>
  <Paragraphs>436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AI/ML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Ren Shan</dc:creator>
  <cp:lastModifiedBy>Ren Shan</cp:lastModifiedBy>
  <cp:revision>57</cp:revision>
  <dcterms:created xsi:type="dcterms:W3CDTF">2020-06-15T11:55:48Z</dcterms:created>
  <dcterms:modified xsi:type="dcterms:W3CDTF">2020-06-26T18:49:52Z</dcterms:modified>
</cp:coreProperties>
</file>